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media/image9.jpg" ContentType="image/jp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media/image12.jpg" ContentType="image/jpg"/>
  <Override PartName="/ppt/media/image13.jpg" ContentType="image/jpg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media/image14.jpg" ContentType="image/jpg"/>
  <Override PartName="/ppt/media/image15.jpg" ContentType="image/jpg"/>
  <Override PartName="/ppt/media/image16.jpg" ContentType="image/jpg"/>
  <Override PartName="/ppt/notesSlides/notesSlide12.xml" ContentType="application/vnd.openxmlformats-officedocument.presentationml.notesSlide+xml"/>
  <Override PartName="/ppt/media/image17.jpg" ContentType="image/jpg"/>
  <Override PartName="/ppt/media/image18.jpg" ContentType="image/jpg"/>
  <Override PartName="/ppt/media/image19.jpg" ContentType="image/jpg"/>
  <Override PartName="/ppt/media/image20.jpg" ContentType="image/jpg"/>
  <Override PartName="/ppt/media/image21.jpg" ContentType="image/jpg"/>
  <Override PartName="/ppt/media/image22.jpg" ContentType="image/jpg"/>
  <Override PartName="/ppt/media/image23.jpg" ContentType="image/jpg"/>
  <Override PartName="/ppt/media/image24.jpg" ContentType="image/jpg"/>
  <Override PartName="/ppt/notesSlides/notesSlide13.xml" ContentType="application/vnd.openxmlformats-officedocument.presentationml.notesSlide+xml"/>
  <Override PartName="/ppt/media/image25.jpg" ContentType="image/jpg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57" r:id="rId2"/>
  </p:sldMasterIdLst>
  <p:notesMasterIdLst>
    <p:notesMasterId r:id="rId27"/>
  </p:notesMasterIdLst>
  <p:sldIdLst>
    <p:sldId id="256" r:id="rId3"/>
    <p:sldId id="366" r:id="rId4"/>
    <p:sldId id="367" r:id="rId5"/>
    <p:sldId id="368" r:id="rId6"/>
    <p:sldId id="369" r:id="rId7"/>
    <p:sldId id="370" r:id="rId8"/>
    <p:sldId id="371" r:id="rId9"/>
    <p:sldId id="372" r:id="rId10"/>
    <p:sldId id="373" r:id="rId11"/>
    <p:sldId id="374" r:id="rId12"/>
    <p:sldId id="375" r:id="rId13"/>
    <p:sldId id="376" r:id="rId14"/>
    <p:sldId id="377" r:id="rId15"/>
    <p:sldId id="378" r:id="rId16"/>
    <p:sldId id="379" r:id="rId17"/>
    <p:sldId id="380" r:id="rId18"/>
    <p:sldId id="381" r:id="rId19"/>
    <p:sldId id="382" r:id="rId20"/>
    <p:sldId id="383" r:id="rId21"/>
    <p:sldId id="384" r:id="rId22"/>
    <p:sldId id="385" r:id="rId23"/>
    <p:sldId id="386" r:id="rId24"/>
    <p:sldId id="387" r:id="rId25"/>
    <p:sldId id="388" r:id="rId26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7" roundtripDataSignature="AMtx7mju14qPmqJY5BgBp95R578pQgwhO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353" autoAdjust="0"/>
    <p:restoredTop sz="78519" autoAdjust="0"/>
  </p:normalViewPr>
  <p:slideViewPr>
    <p:cSldViewPr snapToGrid="0">
      <p:cViewPr varScale="1">
        <p:scale>
          <a:sx n="49" d="100"/>
          <a:sy n="49" d="100"/>
        </p:scale>
        <p:origin x="864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7" Type="http://customschemas.google.com/relationships/presentationmetadata" Target="metadata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s-P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4227009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1c60abda29_1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9" name="Google Shape;69;g21c60abda29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469197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s-ES" dirty="0"/>
              <a:t>La ética pública señala principios rectores y valores que deben ser aplicados por toda persona que desempeña un cargo público.</a:t>
            </a:r>
          </a:p>
          <a:p>
            <a:endParaRPr lang="es-P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s-PE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lang="es-PE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17567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La Ley del Código de Ética de la Función Pública considera como empleado público  a todo funcionario o servidor de las entidades de la Administración Pública en cualquiera de los niveles jerárquicos sea éste nombrado, contratado, designado, de confianza o electo que desempeñe actividades o funciones en nombre del servicio del Estado (Ley  28496).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s-ES" dirty="0"/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De acuerdo al Art. 425 del </a:t>
            </a: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Código Penal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, considera como funcionario o servidor público a: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Calibri"/>
              <a:cs typeface="Calibri"/>
              <a:sym typeface="Calibri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Los que están comprendidos en la 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carrera administrativa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.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Los que desempeñan 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cargos políticos o de confianza</a:t>
            </a: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, incluso si emanan de elección popular.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Todo aquel que independientemente del régimen laboral en que se encuentre, mantiene vínculo laboral o contractual de cualquier naturaleza con entidades u organismos del Estado y que en virtud de ello ejerce funciones en dichas entidades u organismos.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Los administradores y depositarios de caudales embargados o depositados por autoridad competente, aunque pertenezcan a particulares.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Los miembros de las Fuerzas Armadas y Policía Nacional.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/>
                <a:cs typeface="Calibri"/>
                <a:sym typeface="Calibri"/>
              </a:rPr>
              <a:t>Los  demás indicados por la Constitución Política y la ley.</a:t>
            </a:r>
            <a:endParaRPr lang="es-ES" dirty="0"/>
          </a:p>
          <a:p>
            <a:endParaRPr lang="es-P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s-PE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lang="es-PE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944954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/>
              <a:t>Ley Nº 27815,</a:t>
            </a:r>
            <a:r>
              <a:rPr lang="es-MX" baseline="0" dirty="0"/>
              <a:t> p</a:t>
            </a:r>
            <a:r>
              <a:rPr lang="es-MX" dirty="0"/>
              <a:t>ublicada el 16 de</a:t>
            </a:r>
            <a:r>
              <a:rPr lang="es-MX" baseline="0" dirty="0"/>
              <a:t> a</a:t>
            </a:r>
            <a:r>
              <a:rPr lang="es-MX" dirty="0"/>
              <a:t>bril 2005.</a:t>
            </a:r>
          </a:p>
          <a:p>
            <a:endParaRPr lang="es-MX" dirty="0"/>
          </a:p>
          <a:p>
            <a:r>
              <a:rPr lang="es-MX" dirty="0"/>
              <a:t>Mediante</a:t>
            </a:r>
            <a:r>
              <a:rPr lang="es-MX" baseline="0" dirty="0"/>
              <a:t> el </a:t>
            </a:r>
            <a:r>
              <a:rPr lang="es-MX" dirty="0"/>
              <a:t>Decreto Supremo Nº 033-2005-PCM</a:t>
            </a:r>
            <a:r>
              <a:rPr lang="es-MX" baseline="0" dirty="0"/>
              <a:t> se a</a:t>
            </a:r>
            <a:r>
              <a:rPr lang="es-MX" dirty="0"/>
              <a:t>prueba</a:t>
            </a:r>
            <a:r>
              <a:rPr lang="es-MX" baseline="0" dirty="0"/>
              <a:t> el </a:t>
            </a:r>
            <a:r>
              <a:rPr lang="es-MX" dirty="0"/>
              <a:t>Reglamento de la Ley del Código de Ética de la Función Pública.</a:t>
            </a:r>
            <a:endParaRPr lang="en-US" dirty="0"/>
          </a:p>
          <a:p>
            <a:endParaRPr lang="es-P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s-PE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lang="es-PE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146435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Reflexión del caso N.° 1:</a:t>
            </a:r>
          </a:p>
          <a:p>
            <a:endParaRPr lang="es-ES" dirty="0"/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PE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Los servicios de un establecimiento de salud, requieren de continuidad en la atención; razón por la cual existe un horario que debe ser respetado.</a:t>
            </a:r>
            <a:endParaRPr lang="es-P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PE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P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PE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Situaciones de este tipo deberían evitarse pues los derechos de los pacientes son afectados. Debe presentarse una queja ante la jefatura del centro de salud o también comunicarse con SUSALUD para denunciar estos hechos.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PE" sz="11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	No es corrupción.</a:t>
            </a:r>
            <a:r>
              <a:rPr lang="es-PE" sz="11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Comete una falta ética, así como omisión a los deberes de función, lo que puede originar sanción administrativa y penal.</a:t>
            </a:r>
            <a:endParaRPr lang="es-P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kumimoji="0" lang="es-E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s-E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Reflexión del caso N.° 2:</a:t>
            </a: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kumimoji="0" lang="es-E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  <a:p>
            <a:pPr algn="l"/>
            <a:r>
              <a:rPr lang="es-ES" b="1" i="0" dirty="0">
                <a:solidFill>
                  <a:srgbClr val="26292E"/>
                </a:solidFill>
                <a:effectLst/>
                <a:latin typeface="Roboto"/>
              </a:rPr>
              <a:t>	¿En esta situación qué PROHIBICIÓN no se cumple?</a:t>
            </a:r>
          </a:p>
          <a:p>
            <a:pPr algn="l"/>
            <a:endParaRPr lang="es-ES" b="1" i="0" dirty="0">
              <a:solidFill>
                <a:srgbClr val="26292E"/>
              </a:solidFill>
              <a:effectLst/>
              <a:latin typeface="Roboto"/>
            </a:endParaRP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s-MX" baseline="0" dirty="0"/>
              <a:t>	El mantener intereses en conflicto</a:t>
            </a:r>
          </a:p>
          <a:p>
            <a:pPr algn="l"/>
            <a:endParaRPr lang="es-ES" b="1" i="0" dirty="0">
              <a:solidFill>
                <a:srgbClr val="26292E"/>
              </a:solidFill>
              <a:effectLst/>
              <a:latin typeface="Roboto"/>
            </a:endParaRPr>
          </a:p>
          <a:p>
            <a:pPr algn="l"/>
            <a:r>
              <a:rPr lang="es-ES" b="0" i="0" dirty="0">
                <a:effectLst/>
                <a:latin typeface="Roboto"/>
              </a:rPr>
              <a:t>	Es toda situación en la que los intereses privados del servidor civil, colisionan con el interés público y el ejercicio de sus funciones. Esto, teniendo en cuenta que cualquier actuación suya debe estar dirigida a asegurar el interés público, y no a favorecer intereses personales o de terceros.</a:t>
            </a:r>
          </a:p>
          <a:p>
            <a:pPr algn="l"/>
            <a:endParaRPr lang="es-ES" b="0" i="0" dirty="0">
              <a:effectLst/>
              <a:latin typeface="Roboto"/>
            </a:endParaRPr>
          </a:p>
          <a:p>
            <a:pPr algn="l"/>
            <a:r>
              <a:rPr lang="es-ES" b="0" i="0" dirty="0">
                <a:effectLst/>
                <a:latin typeface="Roboto"/>
              </a:rPr>
              <a:t>	En el presente caso debería inhibirse del participar en el Comité.</a:t>
            </a: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kumimoji="0" lang="es-E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  <a:p>
            <a:endParaRPr lang="es-PE" dirty="0"/>
          </a:p>
          <a:p>
            <a:endParaRPr lang="es-P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s-PE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22</a:t>
            </a:fld>
            <a:endParaRPr lang="es-PE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350559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0" name="Google Shape;410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411" name="Google Shape;411;p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24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931933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7" name="Google Shape;207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8386670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608433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s-PE" dirty="0"/>
              <a:t>Disponible en: https://m.inei.gob.pe/media/MenuRecursivo/boletines/informe_gobernabildiad.pdf</a:t>
            </a:r>
          </a:p>
          <a:p>
            <a:endParaRPr lang="es-P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s-PE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lang="es-PE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618941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s-E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Disponible en:</a:t>
            </a:r>
            <a:r>
              <a:rPr lang="es-ES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https://www.gob.pe/institucion/contraloria/noticias/758609-con-recursos-publicos-perdidos-por-la-corrupcion-en-2022-se-habria-podido-eliminar-la-pobreza-en-el-peru</a:t>
            </a:r>
            <a:endParaRPr lang="es-PE" dirty="0"/>
          </a:p>
          <a:p>
            <a:endParaRPr lang="es-P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s-PE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lang="es-PE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855569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s-PE" dirty="0"/>
              <a:t>Disponible</a:t>
            </a:r>
            <a:r>
              <a:rPr lang="es-PE" baseline="0" dirty="0"/>
              <a:t> en: https://www.defensoria.gob.pe/intradp/sites/default/files/2023-10/Integridad_publica_conceptos.pdf</a:t>
            </a:r>
            <a:endParaRPr lang="es-PE" dirty="0"/>
          </a:p>
          <a:p>
            <a:endParaRPr lang="es-P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s-PE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lang="es-PE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572712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369515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s-ES" dirty="0"/>
              <a:t>La ética se propone establecer cuál es la mejor manera de vivir y convivir en sociedad y cómo deberían comportarse los ciudadanos para alcanzarla.</a:t>
            </a:r>
          </a:p>
          <a:p>
            <a:endParaRPr lang="es-PE" dirty="0"/>
          </a:p>
          <a:p>
            <a:endParaRPr lang="es-P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s-PE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lang="es-PE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725503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AutoNum type="alphaUcPeriod"/>
            </a:pPr>
            <a:r>
              <a:rPr lang="es-ES" dirty="0"/>
              <a:t>¿Qué hacer o no hacer?</a:t>
            </a:r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AutoNum type="alphaUcPeriod"/>
            </a:pPr>
            <a:r>
              <a:rPr lang="es-ES" dirty="0"/>
              <a:t>Esta idea del bien será entendida como un asunto de carácter mas personal mientras que en otros, será común a un colectivo.</a:t>
            </a:r>
          </a:p>
          <a:p>
            <a:endParaRPr lang="es-P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s-PE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lang="es-PE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2786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1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1"/>
          <p:cNvSpPr txBox="1">
            <a:spLocks noGrp="1"/>
          </p:cNvSpPr>
          <p:nvPr>
            <p:ph type="body" idx="1"/>
          </p:nvPr>
        </p:nvSpPr>
        <p:spPr>
          <a:xfrm>
            <a:off x="609600" y="1600205"/>
            <a:ext cx="109728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" name="Google Shape;19;p31"/>
          <p:cNvSpPr txBox="1">
            <a:spLocks noGrp="1"/>
          </p:cNvSpPr>
          <p:nvPr>
            <p:ph type="dt" idx="10"/>
          </p:nvPr>
        </p:nvSpPr>
        <p:spPr>
          <a:xfrm>
            <a:off x="609600" y="6356355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1"/>
          <p:cNvSpPr txBox="1">
            <a:spLocks noGrp="1"/>
          </p:cNvSpPr>
          <p:nvPr>
            <p:ph type="ftr" idx="11"/>
          </p:nvPr>
        </p:nvSpPr>
        <p:spPr>
          <a:xfrm>
            <a:off x="4165600" y="6356355"/>
            <a:ext cx="38607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1"/>
          <p:cNvSpPr txBox="1">
            <a:spLocks noGrp="1"/>
          </p:cNvSpPr>
          <p:nvPr>
            <p:ph type="sldNum" idx="12"/>
          </p:nvPr>
        </p:nvSpPr>
        <p:spPr>
          <a:xfrm>
            <a:off x="8737600" y="6356355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s-PE" sz="4267" b="1" kern="1200" dirty="0">
                <a:solidFill>
                  <a:srgbClr val="3E4F6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PE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>
          <a:xfrm>
            <a:off x="143339" y="6356351"/>
            <a:ext cx="1219200" cy="36618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6CD7D-6BE5-4571-BD27-30C6AD4F80A5}" type="datetime1">
              <a:rPr lang="es-PE"/>
              <a:pPr>
                <a:defRPr/>
              </a:pPr>
              <a:t>19/07/2024</a:t>
            </a:fld>
            <a:endParaRPr lang="es-PE" dirty="0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95413" y="6356351"/>
            <a:ext cx="3860800" cy="36618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PE" dirty="0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94400" y="6356351"/>
            <a:ext cx="669152" cy="366183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515086D7-35D4-49EF-9CFB-888A0441DB45}" type="slidenum">
              <a:rPr lang="es-PE" smtClean="0"/>
              <a:pPr>
                <a:defRPr/>
              </a:pPr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463872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s-PE" sz="3733" b="1" kern="1200" dirty="0">
                <a:solidFill>
                  <a:srgbClr val="3E4F6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667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PE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667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PE" dirty="0"/>
          </a:p>
        </p:txBody>
      </p:sp>
      <p:sp>
        <p:nvSpPr>
          <p:cNvPr id="8" name="3 Marcador de fecha"/>
          <p:cNvSpPr>
            <a:spLocks noGrp="1"/>
          </p:cNvSpPr>
          <p:nvPr>
            <p:ph type="dt" sz="half" idx="10"/>
          </p:nvPr>
        </p:nvSpPr>
        <p:spPr>
          <a:xfrm>
            <a:off x="143339" y="6356351"/>
            <a:ext cx="1219200" cy="36618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6CD7D-6BE5-4571-BD27-30C6AD4F80A5}" type="datetime1">
              <a:rPr lang="es-PE"/>
              <a:pPr>
                <a:defRPr/>
              </a:pPr>
              <a:t>19/07/2024</a:t>
            </a:fld>
            <a:endParaRPr lang="es-PE" dirty="0"/>
          </a:p>
        </p:txBody>
      </p:sp>
      <p:sp>
        <p:nvSpPr>
          <p:cNvPr id="9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95413" y="6356351"/>
            <a:ext cx="3860800" cy="36618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PE" dirty="0"/>
          </a:p>
        </p:txBody>
      </p:sp>
      <p:sp>
        <p:nvSpPr>
          <p:cNvPr id="10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94400" y="6356351"/>
            <a:ext cx="669152" cy="366183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515086D7-35D4-49EF-9CFB-888A0441DB45}" type="slidenum">
              <a:rPr lang="es-PE" smtClean="0"/>
              <a:pPr>
                <a:defRPr/>
              </a:pPr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600867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s-PE" sz="3733" b="1" kern="1200" dirty="0">
                <a:solidFill>
                  <a:srgbClr val="3E4F6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PE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2667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667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667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133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133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PE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lang="es-ES" sz="2667" b="1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marL="0" lv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</a:pPr>
            <a:r>
              <a:rPr lang="es-ES" dirty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667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667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133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133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PE" dirty="0"/>
          </a:p>
        </p:txBody>
      </p:sp>
      <p:sp>
        <p:nvSpPr>
          <p:cNvPr id="10" name="3 Marcador de fecha"/>
          <p:cNvSpPr>
            <a:spLocks noGrp="1"/>
          </p:cNvSpPr>
          <p:nvPr>
            <p:ph type="dt" sz="half" idx="10"/>
          </p:nvPr>
        </p:nvSpPr>
        <p:spPr>
          <a:xfrm>
            <a:off x="143339" y="6356351"/>
            <a:ext cx="1219200" cy="36618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6CD7D-6BE5-4571-BD27-30C6AD4F80A5}" type="datetime1">
              <a:rPr lang="es-PE"/>
              <a:pPr>
                <a:defRPr/>
              </a:pPr>
              <a:t>19/07/2024</a:t>
            </a:fld>
            <a:endParaRPr lang="es-PE" dirty="0"/>
          </a:p>
        </p:txBody>
      </p:sp>
      <p:sp>
        <p:nvSpPr>
          <p:cNvPr id="11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95413" y="6356351"/>
            <a:ext cx="3860800" cy="36618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PE" dirty="0"/>
          </a:p>
        </p:txBody>
      </p:sp>
      <p:sp>
        <p:nvSpPr>
          <p:cNvPr id="12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94400" y="6356351"/>
            <a:ext cx="669152" cy="366183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515086D7-35D4-49EF-9CFB-888A0441DB45}" type="slidenum">
              <a:rPr lang="es-PE" smtClean="0"/>
              <a:pPr>
                <a:defRPr/>
              </a:pPr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8204054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s-PE" sz="3733" b="1" kern="1200" dirty="0">
                <a:solidFill>
                  <a:srgbClr val="3E4F6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PE" dirty="0"/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>
          <a:xfrm>
            <a:off x="143339" y="6356351"/>
            <a:ext cx="1219200" cy="36618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6CD7D-6BE5-4571-BD27-30C6AD4F80A5}" type="datetime1">
              <a:rPr lang="es-PE"/>
              <a:pPr>
                <a:defRPr/>
              </a:pPr>
              <a:t>19/07/2024</a:t>
            </a:fld>
            <a:endParaRPr lang="es-PE" dirty="0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95413" y="6356351"/>
            <a:ext cx="3860800" cy="36618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PE" dirty="0"/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94400" y="6356351"/>
            <a:ext cx="669152" cy="366183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515086D7-35D4-49EF-9CFB-888A0441DB45}" type="slidenum">
              <a:rPr lang="es-PE" smtClean="0"/>
              <a:pPr>
                <a:defRPr/>
              </a:pPr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670571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>
          <a:xfrm>
            <a:off x="143339" y="6356351"/>
            <a:ext cx="1219200" cy="36618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6CD7D-6BE5-4571-BD27-30C6AD4F80A5}" type="datetime1">
              <a:rPr lang="es-PE"/>
              <a:pPr>
                <a:defRPr/>
              </a:pPr>
              <a:t>19/07/2024</a:t>
            </a:fld>
            <a:endParaRPr lang="es-PE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95413" y="6356351"/>
            <a:ext cx="3860800" cy="36618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PE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94400" y="6356351"/>
            <a:ext cx="669152" cy="366183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515086D7-35D4-49EF-9CFB-888A0441DB45}" type="slidenum">
              <a:rPr lang="es-PE" smtClean="0"/>
              <a:pPr>
                <a:defRPr/>
              </a:pPr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7153069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667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733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667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667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PE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7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  <p:sp>
        <p:nvSpPr>
          <p:cNvPr id="8" name="3 Marcador de fecha"/>
          <p:cNvSpPr>
            <a:spLocks noGrp="1"/>
          </p:cNvSpPr>
          <p:nvPr>
            <p:ph type="dt" sz="half" idx="10"/>
          </p:nvPr>
        </p:nvSpPr>
        <p:spPr>
          <a:xfrm>
            <a:off x="143339" y="6356351"/>
            <a:ext cx="1219200" cy="36618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6CD7D-6BE5-4571-BD27-30C6AD4F80A5}" type="datetime1">
              <a:rPr lang="es-PE"/>
              <a:pPr>
                <a:defRPr/>
              </a:pPr>
              <a:t>19/07/2024</a:t>
            </a:fld>
            <a:endParaRPr lang="es-PE" dirty="0"/>
          </a:p>
        </p:txBody>
      </p:sp>
      <p:sp>
        <p:nvSpPr>
          <p:cNvPr id="9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95413" y="6356351"/>
            <a:ext cx="3860800" cy="36618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PE" dirty="0"/>
          </a:p>
        </p:txBody>
      </p:sp>
      <p:sp>
        <p:nvSpPr>
          <p:cNvPr id="10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94400" y="6356351"/>
            <a:ext cx="669152" cy="366183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515086D7-35D4-49EF-9CFB-888A0441DB45}" type="slidenum">
              <a:rPr lang="es-PE" smtClean="0"/>
              <a:pPr>
                <a:defRPr/>
              </a:pPr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6395346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s-ES" dirty="0"/>
              <a:t>Haga clic para modificar el estilo de título del patrón</a:t>
            </a:r>
            <a:endParaRPr lang="es-PE" dirty="0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pPr lvl="0"/>
            <a:endParaRPr lang="es-PE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8" name="3 Marcador de fecha"/>
          <p:cNvSpPr>
            <a:spLocks noGrp="1"/>
          </p:cNvSpPr>
          <p:nvPr>
            <p:ph type="dt" sz="half" idx="10"/>
          </p:nvPr>
        </p:nvSpPr>
        <p:spPr>
          <a:xfrm>
            <a:off x="143339" y="6356351"/>
            <a:ext cx="1219200" cy="36618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6CD7D-6BE5-4571-BD27-30C6AD4F80A5}" type="datetime1">
              <a:rPr lang="es-PE"/>
              <a:pPr>
                <a:defRPr/>
              </a:pPr>
              <a:t>19/07/2024</a:t>
            </a:fld>
            <a:endParaRPr lang="es-PE" dirty="0"/>
          </a:p>
        </p:txBody>
      </p:sp>
      <p:sp>
        <p:nvSpPr>
          <p:cNvPr id="9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95413" y="6356351"/>
            <a:ext cx="3860800" cy="36618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PE" dirty="0"/>
          </a:p>
        </p:txBody>
      </p:sp>
      <p:sp>
        <p:nvSpPr>
          <p:cNvPr id="10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94400" y="6356351"/>
            <a:ext cx="669152" cy="366183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515086D7-35D4-49EF-9CFB-888A0441DB45}" type="slidenum">
              <a:rPr lang="es-PE" smtClean="0"/>
              <a:pPr>
                <a:defRPr/>
              </a:pPr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6173553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s-PE" sz="3733" b="1" kern="1200" dirty="0">
                <a:solidFill>
                  <a:srgbClr val="3E4F6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PE" dirty="0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3733"/>
            </a:lvl1pPr>
            <a:lvl2pPr>
              <a:defRPr sz="3200"/>
            </a:lvl2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PE" dirty="0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>
          <a:xfrm>
            <a:off x="143339" y="6356351"/>
            <a:ext cx="1219200" cy="36618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6CD7D-6BE5-4571-BD27-30C6AD4F80A5}" type="datetime1">
              <a:rPr lang="es-PE"/>
              <a:pPr>
                <a:defRPr/>
              </a:pPr>
              <a:t>19/07/2024</a:t>
            </a:fld>
            <a:endParaRPr lang="es-PE" dirty="0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95413" y="6356351"/>
            <a:ext cx="3860800" cy="36618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PE" dirty="0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94400" y="6356351"/>
            <a:ext cx="669152" cy="366183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515086D7-35D4-49EF-9CFB-888A0441DB45}" type="slidenum">
              <a:rPr lang="es-PE" smtClean="0"/>
              <a:pPr>
                <a:defRPr/>
              </a:pPr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5463134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>
            <a:lvl1pPr>
              <a:defRPr sz="3733"/>
            </a:lvl1pPr>
          </a:lstStyle>
          <a:p>
            <a:r>
              <a:rPr lang="es-ES" dirty="0"/>
              <a:t>Haga clic para modificar el estilo de título del patrón</a:t>
            </a:r>
            <a:endParaRPr lang="es-PE" dirty="0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>
            <a:lvl1pPr>
              <a:defRPr sz="3733"/>
            </a:lvl1pPr>
            <a:lvl2pPr>
              <a:defRPr sz="3200"/>
            </a:lvl2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PE" dirty="0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>
          <a:xfrm>
            <a:off x="143339" y="6356351"/>
            <a:ext cx="1219200" cy="36618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6CD7D-6BE5-4571-BD27-30C6AD4F80A5}" type="datetime1">
              <a:rPr lang="es-PE"/>
              <a:pPr>
                <a:defRPr/>
              </a:pPr>
              <a:t>19/07/2024</a:t>
            </a:fld>
            <a:endParaRPr lang="es-PE" dirty="0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95413" y="6356351"/>
            <a:ext cx="3860800" cy="36618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PE" dirty="0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94400" y="6356351"/>
            <a:ext cx="669152" cy="366183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515086D7-35D4-49EF-9CFB-888A0441DB45}" type="slidenum">
              <a:rPr lang="es-PE" smtClean="0"/>
              <a:pPr>
                <a:defRPr/>
              </a:pPr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678907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2"/>
          <p:cNvSpPr txBox="1">
            <a:spLocks noGrp="1"/>
          </p:cNvSpPr>
          <p:nvPr>
            <p:ph type="dt" idx="10"/>
          </p:nvPr>
        </p:nvSpPr>
        <p:spPr>
          <a:xfrm>
            <a:off x="609600" y="6356355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2"/>
          <p:cNvSpPr txBox="1">
            <a:spLocks noGrp="1"/>
          </p:cNvSpPr>
          <p:nvPr>
            <p:ph type="ftr" idx="11"/>
          </p:nvPr>
        </p:nvSpPr>
        <p:spPr>
          <a:xfrm>
            <a:off x="4165600" y="6356355"/>
            <a:ext cx="38607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2"/>
          <p:cNvSpPr txBox="1">
            <a:spLocks noGrp="1"/>
          </p:cNvSpPr>
          <p:nvPr>
            <p:ph type="sldNum" idx="12"/>
          </p:nvPr>
        </p:nvSpPr>
        <p:spPr>
          <a:xfrm>
            <a:off x="8737600" y="6356355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37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37"/>
          <p:cNvSpPr txBox="1">
            <a:spLocks noGrp="1"/>
          </p:cNvSpPr>
          <p:nvPr>
            <p:ph type="body" idx="1"/>
          </p:nvPr>
        </p:nvSpPr>
        <p:spPr>
          <a:xfrm>
            <a:off x="609600" y="1535113"/>
            <a:ext cx="53868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5" name="Google Shape;35;p37"/>
          <p:cNvSpPr txBox="1">
            <a:spLocks noGrp="1"/>
          </p:cNvSpPr>
          <p:nvPr>
            <p:ph type="body" idx="2"/>
          </p:nvPr>
        </p:nvSpPr>
        <p:spPr>
          <a:xfrm>
            <a:off x="609600" y="2174875"/>
            <a:ext cx="53868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36" name="Google Shape;36;p37"/>
          <p:cNvSpPr txBox="1">
            <a:spLocks noGrp="1"/>
          </p:cNvSpPr>
          <p:nvPr>
            <p:ph type="body" idx="3"/>
          </p:nvPr>
        </p:nvSpPr>
        <p:spPr>
          <a:xfrm>
            <a:off x="6193370" y="1535113"/>
            <a:ext cx="53889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7" name="Google Shape;37;p37"/>
          <p:cNvSpPr txBox="1">
            <a:spLocks noGrp="1"/>
          </p:cNvSpPr>
          <p:nvPr>
            <p:ph type="body" idx="4"/>
          </p:nvPr>
        </p:nvSpPr>
        <p:spPr>
          <a:xfrm>
            <a:off x="6193370" y="2174875"/>
            <a:ext cx="53889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38" name="Google Shape;38;p37"/>
          <p:cNvSpPr txBox="1">
            <a:spLocks noGrp="1"/>
          </p:cNvSpPr>
          <p:nvPr>
            <p:ph type="dt" idx="10"/>
          </p:nvPr>
        </p:nvSpPr>
        <p:spPr>
          <a:xfrm>
            <a:off x="609600" y="6356355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37"/>
          <p:cNvSpPr txBox="1">
            <a:spLocks noGrp="1"/>
          </p:cNvSpPr>
          <p:nvPr>
            <p:ph type="ftr" idx="11"/>
          </p:nvPr>
        </p:nvSpPr>
        <p:spPr>
          <a:xfrm>
            <a:off x="4165600" y="6356355"/>
            <a:ext cx="38607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37"/>
          <p:cNvSpPr txBox="1">
            <a:spLocks noGrp="1"/>
          </p:cNvSpPr>
          <p:nvPr>
            <p:ph type="sldNum" idx="12"/>
          </p:nvPr>
        </p:nvSpPr>
        <p:spPr>
          <a:xfrm>
            <a:off x="8737600" y="6356355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38"/>
          <p:cNvSpPr txBox="1">
            <a:spLocks noGrp="1"/>
          </p:cNvSpPr>
          <p:nvPr>
            <p:ph type="title"/>
          </p:nvPr>
        </p:nvSpPr>
        <p:spPr>
          <a:xfrm>
            <a:off x="609603" y="273050"/>
            <a:ext cx="4011000" cy="11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38"/>
          <p:cNvSpPr txBox="1">
            <a:spLocks noGrp="1"/>
          </p:cNvSpPr>
          <p:nvPr>
            <p:ph type="body" idx="1"/>
          </p:nvPr>
        </p:nvSpPr>
        <p:spPr>
          <a:xfrm>
            <a:off x="4766733" y="273055"/>
            <a:ext cx="6815700" cy="58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44" name="Google Shape;44;p38"/>
          <p:cNvSpPr txBox="1">
            <a:spLocks noGrp="1"/>
          </p:cNvSpPr>
          <p:nvPr>
            <p:ph type="body" idx="2"/>
          </p:nvPr>
        </p:nvSpPr>
        <p:spPr>
          <a:xfrm>
            <a:off x="609603" y="1435103"/>
            <a:ext cx="4011000" cy="46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45" name="Google Shape;45;p38"/>
          <p:cNvSpPr txBox="1">
            <a:spLocks noGrp="1"/>
          </p:cNvSpPr>
          <p:nvPr>
            <p:ph type="dt" idx="10"/>
          </p:nvPr>
        </p:nvSpPr>
        <p:spPr>
          <a:xfrm>
            <a:off x="609600" y="6356355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38"/>
          <p:cNvSpPr txBox="1">
            <a:spLocks noGrp="1"/>
          </p:cNvSpPr>
          <p:nvPr>
            <p:ph type="ftr" idx="11"/>
          </p:nvPr>
        </p:nvSpPr>
        <p:spPr>
          <a:xfrm>
            <a:off x="4165600" y="6356355"/>
            <a:ext cx="38607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38"/>
          <p:cNvSpPr txBox="1">
            <a:spLocks noGrp="1"/>
          </p:cNvSpPr>
          <p:nvPr>
            <p:ph type="sldNum" idx="12"/>
          </p:nvPr>
        </p:nvSpPr>
        <p:spPr>
          <a:xfrm>
            <a:off x="8737600" y="6356355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39"/>
          <p:cNvSpPr txBox="1">
            <a:spLocks noGrp="1"/>
          </p:cNvSpPr>
          <p:nvPr>
            <p:ph type="title"/>
          </p:nvPr>
        </p:nvSpPr>
        <p:spPr>
          <a:xfrm>
            <a:off x="2389717" y="4800600"/>
            <a:ext cx="73152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39"/>
          <p:cNvSpPr>
            <a:spLocks noGrp="1"/>
          </p:cNvSpPr>
          <p:nvPr>
            <p:ph type="pic" idx="2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51" name="Google Shape;51;p39"/>
          <p:cNvSpPr txBox="1">
            <a:spLocks noGrp="1"/>
          </p:cNvSpPr>
          <p:nvPr>
            <p:ph type="body" idx="1"/>
          </p:nvPr>
        </p:nvSpPr>
        <p:spPr>
          <a:xfrm>
            <a:off x="2389717" y="5367338"/>
            <a:ext cx="7315200" cy="8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2" name="Google Shape;52;p39"/>
          <p:cNvSpPr txBox="1">
            <a:spLocks noGrp="1"/>
          </p:cNvSpPr>
          <p:nvPr>
            <p:ph type="dt" idx="10"/>
          </p:nvPr>
        </p:nvSpPr>
        <p:spPr>
          <a:xfrm>
            <a:off x="609600" y="6356355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39"/>
          <p:cNvSpPr txBox="1">
            <a:spLocks noGrp="1"/>
          </p:cNvSpPr>
          <p:nvPr>
            <p:ph type="ftr" idx="11"/>
          </p:nvPr>
        </p:nvSpPr>
        <p:spPr>
          <a:xfrm>
            <a:off x="4165600" y="6356355"/>
            <a:ext cx="38607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39"/>
          <p:cNvSpPr txBox="1">
            <a:spLocks noGrp="1"/>
          </p:cNvSpPr>
          <p:nvPr>
            <p:ph type="sldNum" idx="12"/>
          </p:nvPr>
        </p:nvSpPr>
        <p:spPr>
          <a:xfrm>
            <a:off x="8737600" y="6356355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40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40"/>
          <p:cNvSpPr txBox="1">
            <a:spLocks noGrp="1"/>
          </p:cNvSpPr>
          <p:nvPr>
            <p:ph type="body" idx="1"/>
          </p:nvPr>
        </p:nvSpPr>
        <p:spPr>
          <a:xfrm rot="5400000">
            <a:off x="3832950" y="-1623145"/>
            <a:ext cx="4526100" cy="109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40"/>
          <p:cNvSpPr txBox="1">
            <a:spLocks noGrp="1"/>
          </p:cNvSpPr>
          <p:nvPr>
            <p:ph type="dt" idx="10"/>
          </p:nvPr>
        </p:nvSpPr>
        <p:spPr>
          <a:xfrm>
            <a:off x="609600" y="6356355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40"/>
          <p:cNvSpPr txBox="1">
            <a:spLocks noGrp="1"/>
          </p:cNvSpPr>
          <p:nvPr>
            <p:ph type="ftr" idx="11"/>
          </p:nvPr>
        </p:nvSpPr>
        <p:spPr>
          <a:xfrm>
            <a:off x="4165600" y="6356355"/>
            <a:ext cx="38607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40"/>
          <p:cNvSpPr txBox="1">
            <a:spLocks noGrp="1"/>
          </p:cNvSpPr>
          <p:nvPr>
            <p:ph type="sldNum" idx="12"/>
          </p:nvPr>
        </p:nvSpPr>
        <p:spPr>
          <a:xfrm>
            <a:off x="8737600" y="6356355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41"/>
          <p:cNvSpPr txBox="1">
            <a:spLocks noGrp="1"/>
          </p:cNvSpPr>
          <p:nvPr>
            <p:ph type="title"/>
          </p:nvPr>
        </p:nvSpPr>
        <p:spPr>
          <a:xfrm rot="5400000">
            <a:off x="10688650" y="1371593"/>
            <a:ext cx="5851500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41"/>
          <p:cNvSpPr txBox="1">
            <a:spLocks noGrp="1"/>
          </p:cNvSpPr>
          <p:nvPr>
            <p:ph type="body" idx="1"/>
          </p:nvPr>
        </p:nvSpPr>
        <p:spPr>
          <a:xfrm rot="5400000">
            <a:off x="3271800" y="-2184457"/>
            <a:ext cx="5851500" cy="1076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41"/>
          <p:cNvSpPr txBox="1">
            <a:spLocks noGrp="1"/>
          </p:cNvSpPr>
          <p:nvPr>
            <p:ph type="dt" idx="10"/>
          </p:nvPr>
        </p:nvSpPr>
        <p:spPr>
          <a:xfrm>
            <a:off x="609600" y="6356355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41"/>
          <p:cNvSpPr txBox="1">
            <a:spLocks noGrp="1"/>
          </p:cNvSpPr>
          <p:nvPr>
            <p:ph type="ftr" idx="11"/>
          </p:nvPr>
        </p:nvSpPr>
        <p:spPr>
          <a:xfrm>
            <a:off x="4165600" y="6356355"/>
            <a:ext cx="38607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41"/>
          <p:cNvSpPr txBox="1">
            <a:spLocks noGrp="1"/>
          </p:cNvSpPr>
          <p:nvPr>
            <p:ph type="sldNum" idx="12"/>
          </p:nvPr>
        </p:nvSpPr>
        <p:spPr>
          <a:xfrm>
            <a:off x="8737600" y="6356355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 sz="3733" b="1">
                <a:solidFill>
                  <a:srgbClr val="3E4F6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PE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13043"/>
            <a:ext cx="8534400" cy="982960"/>
          </a:xfrm>
        </p:spPr>
        <p:txBody>
          <a:bodyPr/>
          <a:lstStyle>
            <a:lvl1pPr marL="0" indent="0" algn="ctr">
              <a:buNone/>
              <a:defRPr sz="2667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/>
              <a:t>Haga clic para modificar el estilo de subtítulo del patrón</a:t>
            </a:r>
            <a:endParaRPr lang="es-PE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143339" y="6356351"/>
            <a:ext cx="1219200" cy="36618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6CD7D-6BE5-4571-BD27-30C6AD4F80A5}" type="datetime1">
              <a:rPr lang="es-PE"/>
              <a:pPr>
                <a:defRPr/>
              </a:pPr>
              <a:t>19/07/2024</a:t>
            </a:fld>
            <a:endParaRPr lang="es-PE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95413" y="6356351"/>
            <a:ext cx="3860800" cy="36618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PE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94400" y="6356351"/>
            <a:ext cx="669152" cy="366183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515086D7-35D4-49EF-9CFB-888A0441DB45}" type="slidenum">
              <a:rPr lang="es-PE" smtClean="0"/>
              <a:pPr>
                <a:defRPr/>
              </a:pPr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201196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s-PE" sz="3733" b="1" kern="1200" dirty="0">
                <a:solidFill>
                  <a:srgbClr val="3E4F6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3200"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PE" dirty="0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>
          <a:xfrm>
            <a:off x="143339" y="6356351"/>
            <a:ext cx="1219200" cy="36618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6CD7D-6BE5-4571-BD27-30C6AD4F80A5}" type="datetime1">
              <a:rPr lang="es-PE"/>
              <a:pPr>
                <a:defRPr/>
              </a:pPr>
              <a:t>19/07/2024</a:t>
            </a:fld>
            <a:endParaRPr lang="es-PE" dirty="0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95413" y="6356351"/>
            <a:ext cx="3860800" cy="36618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PE" dirty="0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94400" y="6356351"/>
            <a:ext cx="669152" cy="366183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515086D7-35D4-49EF-9CFB-888A0441DB45}" type="slidenum">
              <a:rPr lang="es-PE" smtClean="0"/>
              <a:pPr>
                <a:defRPr/>
              </a:pPr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428749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0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30"/>
          <p:cNvSpPr txBox="1">
            <a:spLocks noGrp="1"/>
          </p:cNvSpPr>
          <p:nvPr>
            <p:ph type="body" idx="1"/>
          </p:nvPr>
        </p:nvSpPr>
        <p:spPr>
          <a:xfrm>
            <a:off x="609600" y="1600205"/>
            <a:ext cx="109728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0"/>
          <p:cNvSpPr txBox="1">
            <a:spLocks noGrp="1"/>
          </p:cNvSpPr>
          <p:nvPr>
            <p:ph type="dt" idx="10"/>
          </p:nvPr>
        </p:nvSpPr>
        <p:spPr>
          <a:xfrm>
            <a:off x="609600" y="6356355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30"/>
          <p:cNvSpPr txBox="1">
            <a:spLocks noGrp="1"/>
          </p:cNvSpPr>
          <p:nvPr>
            <p:ph type="ftr" idx="11"/>
          </p:nvPr>
        </p:nvSpPr>
        <p:spPr>
          <a:xfrm>
            <a:off x="4165600" y="6356355"/>
            <a:ext cx="38607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30"/>
          <p:cNvSpPr txBox="1">
            <a:spLocks noGrp="1"/>
          </p:cNvSpPr>
          <p:nvPr>
            <p:ph type="sldNum" idx="12"/>
          </p:nvPr>
        </p:nvSpPr>
        <p:spPr>
          <a:xfrm>
            <a:off x="8737600" y="6356355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  <p:pic>
        <p:nvPicPr>
          <p:cNvPr id="15" name="Google Shape;15;p30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Marcador de título"/>
          <p:cNvSpPr>
            <a:spLocks noGrp="1"/>
          </p:cNvSpPr>
          <p:nvPr>
            <p:ph type="title"/>
          </p:nvPr>
        </p:nvSpPr>
        <p:spPr bwMode="auto">
          <a:xfrm>
            <a:off x="609600" y="275167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/>
              <a:t>Haga clic para modificar el estilo de título del patrón</a:t>
            </a:r>
            <a:endParaRPr lang="es-PE" dirty="0"/>
          </a:p>
        </p:txBody>
      </p:sp>
      <p:sp>
        <p:nvSpPr>
          <p:cNvPr id="12291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PE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CEB2334-71DD-4652-A31A-7A04987821F0}" type="datetime1">
              <a:rPr lang="es-PE"/>
              <a:pPr>
                <a:defRPr/>
              </a:pPr>
              <a:t>19/07/2024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F62F56A-6C0B-42EB-A7BA-3541E982AC97}" type="slidenum">
              <a:rPr lang="es-PE"/>
              <a:pPr>
                <a:defRPr/>
              </a:pPr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544113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es-PE" sz="4267" b="1" kern="1200" dirty="0" smtClean="0">
          <a:solidFill>
            <a:srgbClr val="3E4F65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</a:defRPr>
      </a:lvl5pPr>
      <a:lvl6pPr marL="609585" algn="ctr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</a:defRPr>
      </a:lvl6pPr>
      <a:lvl7pPr marL="1219170" algn="ctr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</a:defRPr>
      </a:lvl7pPr>
      <a:lvl8pPr marL="1828754" algn="ctr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</a:defRPr>
      </a:lvl8pPr>
      <a:lvl9pPr marL="2438339" algn="ctr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</a:defRPr>
      </a:lvl9pPr>
    </p:titleStyle>
    <p:bodyStyle>
      <a:lvl1pPr marL="457189" indent="-457189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426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990575" indent="-38099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73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523962" indent="-30479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2133547" indent="-30479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66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743131" indent="-30479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66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1c60abda29_1_0"/>
          <p:cNvSpPr txBox="1">
            <a:spLocks noGrp="1"/>
          </p:cNvSpPr>
          <p:nvPr>
            <p:ph type="sldNum" idx="12"/>
          </p:nvPr>
        </p:nvSpPr>
        <p:spPr>
          <a:xfrm>
            <a:off x="8737600" y="6356355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s-PE"/>
              <a:t>1</a:t>
            </a:fld>
            <a:endParaRPr/>
          </a:p>
        </p:txBody>
      </p:sp>
      <p:sp>
        <p:nvSpPr>
          <p:cNvPr id="72" name="Google Shape;72;g21c60abda29_1_0"/>
          <p:cNvSpPr/>
          <p:nvPr/>
        </p:nvSpPr>
        <p:spPr>
          <a:xfrm>
            <a:off x="-189496" y="-70044"/>
            <a:ext cx="12744000" cy="6998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3" name="Google Shape;73;g21c60abda29_1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16305" y="1501168"/>
            <a:ext cx="7132384" cy="3213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6"/>
          <p:cNvSpPr txBox="1">
            <a:spLocks noGrp="1"/>
          </p:cNvSpPr>
          <p:nvPr>
            <p:ph type="sldNum" idx="12"/>
          </p:nvPr>
        </p:nvSpPr>
        <p:spPr>
          <a:xfrm>
            <a:off x="8737600" y="6356355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s-PE"/>
              <a:t>10</a:t>
            </a:fld>
            <a:endParaRPr/>
          </a:p>
        </p:txBody>
      </p:sp>
      <p:pic>
        <p:nvPicPr>
          <p:cNvPr id="140" name="Google Shape;140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78320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6"/>
          <p:cNvSpPr/>
          <p:nvPr/>
        </p:nvSpPr>
        <p:spPr>
          <a:xfrm>
            <a:off x="1957330" y="2933821"/>
            <a:ext cx="8277340" cy="9786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es-MX" sz="36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Ética aplicada en la </a:t>
            </a:r>
          </a:p>
          <a:p>
            <a:pPr lvl="0" algn="ctr">
              <a:lnSpc>
                <a:spcPct val="80000"/>
              </a:lnSpc>
            </a:pPr>
            <a:r>
              <a:rPr lang="es-MX" sz="36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función pública</a:t>
            </a:r>
            <a:endParaRPr sz="1200" b="1" dirty="0"/>
          </a:p>
        </p:txBody>
      </p:sp>
    </p:spTree>
    <p:extLst>
      <p:ext uri="{BB962C8B-B14F-4D97-AF65-F5344CB8AC3E}">
        <p14:creationId xmlns:p14="http://schemas.microsoft.com/office/powerpoint/2010/main" val="10935313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 smtClean="0"/>
              <a:t>11</a:t>
            </a:fld>
            <a:endParaRPr lang="es-PE"/>
          </a:p>
        </p:txBody>
      </p:sp>
      <p:sp>
        <p:nvSpPr>
          <p:cNvPr id="3" name="Google Shape;220;p3"/>
          <p:cNvSpPr/>
          <p:nvPr/>
        </p:nvSpPr>
        <p:spPr>
          <a:xfrm>
            <a:off x="658996" y="480681"/>
            <a:ext cx="3032471" cy="526918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34F9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1455B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21;p3"/>
          <p:cNvSpPr txBox="1"/>
          <p:nvPr/>
        </p:nvSpPr>
        <p:spPr>
          <a:xfrm>
            <a:off x="819414" y="483829"/>
            <a:ext cx="3007519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2800"/>
            </a:pPr>
            <a:r>
              <a:rPr lang="es-MX" sz="2800" b="1" dirty="0">
                <a:solidFill>
                  <a:schemeClr val="lt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¿Qué es la ética?</a:t>
            </a:r>
          </a:p>
        </p:txBody>
      </p:sp>
      <p:sp>
        <p:nvSpPr>
          <p:cNvPr id="5" name="object 6"/>
          <p:cNvSpPr/>
          <p:nvPr/>
        </p:nvSpPr>
        <p:spPr>
          <a:xfrm>
            <a:off x="2120815" y="1888065"/>
            <a:ext cx="3412236" cy="34457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6305475" y="2617785"/>
            <a:ext cx="4137369" cy="195245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spcBef>
                <a:spcPts val="105"/>
              </a:spcBef>
            </a:pPr>
            <a:r>
              <a:rPr lang="es-MX" sz="1800" spc="-5" dirty="0">
                <a:latin typeface="Calibri" panose="020F0502020204030204" pitchFamily="34" charset="0"/>
                <a:cs typeface="Calibri" panose="020F0502020204030204" pitchFamily="34" charset="0"/>
              </a:rPr>
              <a:t>La ética es la disciplina que estudia la justificación de sistemas  normativos que definen lo correcto y lo incorrecto, lo bueno y lo  malo, lo obligatorio y lo permitido y cómo estos sistemas se han  de aplicar posteriormente a los distintos ámbitos de la vida  personal y social.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6096000" y="2375596"/>
            <a:ext cx="4583861" cy="2399603"/>
          </a:xfrm>
          <a:prstGeom prst="roundRect">
            <a:avLst>
              <a:gd name="adj" fmla="val 10175"/>
            </a:avLst>
          </a:prstGeom>
          <a:noFill/>
          <a:ln w="19050">
            <a:solidFill>
              <a:srgbClr val="4A7EBB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0445000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 smtClean="0"/>
              <a:t>12</a:t>
            </a:fld>
            <a:endParaRPr lang="es-PE"/>
          </a:p>
        </p:txBody>
      </p:sp>
      <p:sp>
        <p:nvSpPr>
          <p:cNvPr id="3" name="Google Shape;220;p3"/>
          <p:cNvSpPr/>
          <p:nvPr/>
        </p:nvSpPr>
        <p:spPr>
          <a:xfrm>
            <a:off x="658996" y="480681"/>
            <a:ext cx="4874055" cy="526918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34F9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1455B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21;p3"/>
          <p:cNvSpPr txBox="1"/>
          <p:nvPr/>
        </p:nvSpPr>
        <p:spPr>
          <a:xfrm>
            <a:off x="819414" y="483829"/>
            <a:ext cx="6292586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2800"/>
            </a:pPr>
            <a:r>
              <a:rPr lang="es-MX" sz="2800" b="1" dirty="0">
                <a:solidFill>
                  <a:schemeClr val="lt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Aproximaciones sobre la ética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237741" y="2312987"/>
            <a:ext cx="4137369" cy="11342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spcBef>
                <a:spcPts val="105"/>
              </a:spcBef>
            </a:pPr>
            <a:r>
              <a:rPr lang="es-MX" sz="1800" spc="-5" dirty="0">
                <a:latin typeface="Calibri" panose="020F0502020204030204" pitchFamily="34" charset="0"/>
                <a:cs typeface="Calibri" panose="020F0502020204030204" pitchFamily="34" charset="0"/>
              </a:rPr>
              <a:t>La ética es la </a:t>
            </a:r>
            <a:r>
              <a:rPr lang="es-MX" sz="1800" b="1" spc="-5" dirty="0">
                <a:latin typeface="Calibri" panose="020F0502020204030204" pitchFamily="34" charset="0"/>
                <a:cs typeface="Calibri" panose="020F0502020204030204" pitchFamily="34" charset="0"/>
              </a:rPr>
              <a:t>reflexión personal </a:t>
            </a:r>
            <a:r>
              <a:rPr lang="es-MX" sz="1800" spc="-5" dirty="0">
                <a:latin typeface="Calibri" panose="020F0502020204030204" pitchFamily="34" charset="0"/>
                <a:cs typeface="Calibri" panose="020F0502020204030204" pitchFamily="34" charset="0"/>
              </a:rPr>
              <a:t>que orienta las decisiones y acciones tomando como referencia los valores aceptados como buenos socialmente.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6028266" y="2104665"/>
            <a:ext cx="4583861" cy="1536004"/>
          </a:xfrm>
          <a:prstGeom prst="roundRect">
            <a:avLst>
              <a:gd name="adj" fmla="val 10175"/>
            </a:avLst>
          </a:prstGeom>
          <a:noFill/>
          <a:ln w="19050">
            <a:solidFill>
              <a:srgbClr val="4A7EBB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0" name="object 6"/>
          <p:cNvSpPr txBox="1"/>
          <p:nvPr/>
        </p:nvSpPr>
        <p:spPr>
          <a:xfrm>
            <a:off x="6254674" y="4395783"/>
            <a:ext cx="4137369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spcBef>
                <a:spcPts val="105"/>
              </a:spcBef>
            </a:pPr>
            <a:r>
              <a:rPr lang="es-MX" sz="1800" b="1" spc="-5" dirty="0">
                <a:latin typeface="Calibri" panose="020F0502020204030204" pitchFamily="34" charset="0"/>
                <a:cs typeface="Calibri" panose="020F0502020204030204" pitchFamily="34" charset="0"/>
              </a:rPr>
              <a:t>La reflexión colectiva </a:t>
            </a:r>
            <a:r>
              <a:rPr lang="es-MX" sz="1800" spc="-5" dirty="0">
                <a:latin typeface="Calibri" panose="020F0502020204030204" pitchFamily="34" charset="0"/>
                <a:cs typeface="Calibri" panose="020F0502020204030204" pitchFamily="34" charset="0"/>
              </a:rPr>
              <a:t>que fundamenta las normas y leyes de convivencia social.</a:t>
            </a:r>
          </a:p>
        </p:txBody>
      </p:sp>
      <p:sp>
        <p:nvSpPr>
          <p:cNvPr id="11" name="Rectángulo redondeado 10"/>
          <p:cNvSpPr/>
          <p:nvPr/>
        </p:nvSpPr>
        <p:spPr>
          <a:xfrm>
            <a:off x="6045199" y="4204394"/>
            <a:ext cx="4583861" cy="977206"/>
          </a:xfrm>
          <a:prstGeom prst="roundRect">
            <a:avLst>
              <a:gd name="adj" fmla="val 10175"/>
            </a:avLst>
          </a:prstGeom>
          <a:noFill/>
          <a:ln w="19050">
            <a:solidFill>
              <a:srgbClr val="4A7EBB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grpSp>
        <p:nvGrpSpPr>
          <p:cNvPr id="12" name="object 8"/>
          <p:cNvGrpSpPr/>
          <p:nvPr/>
        </p:nvGrpSpPr>
        <p:grpSpPr>
          <a:xfrm>
            <a:off x="794462" y="1950914"/>
            <a:ext cx="4399572" cy="3579011"/>
            <a:chOff x="54721" y="1918716"/>
            <a:chExt cx="3693699" cy="3004790"/>
          </a:xfrm>
        </p:grpSpPr>
        <p:sp>
          <p:nvSpPr>
            <p:cNvPr id="13" name="object 9"/>
            <p:cNvSpPr/>
            <p:nvPr/>
          </p:nvSpPr>
          <p:spPr>
            <a:xfrm>
              <a:off x="54721" y="4148103"/>
              <a:ext cx="3693699" cy="77540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0"/>
            <p:cNvSpPr/>
            <p:nvPr/>
          </p:nvSpPr>
          <p:spPr>
            <a:xfrm>
              <a:off x="1146047" y="1918716"/>
              <a:ext cx="2586228" cy="296113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4446942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 smtClean="0"/>
              <a:t>13</a:t>
            </a:fld>
            <a:endParaRPr lang="es-PE"/>
          </a:p>
        </p:txBody>
      </p:sp>
      <p:sp>
        <p:nvSpPr>
          <p:cNvPr id="3" name="Google Shape;220;p3"/>
          <p:cNvSpPr/>
          <p:nvPr/>
        </p:nvSpPr>
        <p:spPr>
          <a:xfrm>
            <a:off x="658997" y="480681"/>
            <a:ext cx="3231360" cy="526918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34F9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1455B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21;p3"/>
          <p:cNvSpPr txBox="1"/>
          <p:nvPr/>
        </p:nvSpPr>
        <p:spPr>
          <a:xfrm>
            <a:off x="819414" y="483829"/>
            <a:ext cx="2804935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2800"/>
            </a:pPr>
            <a:r>
              <a:rPr lang="es-MX" sz="2800" b="1" dirty="0">
                <a:solidFill>
                  <a:schemeClr val="lt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La ética implica…</a:t>
            </a:r>
          </a:p>
        </p:txBody>
      </p:sp>
      <p:sp>
        <p:nvSpPr>
          <p:cNvPr id="8" name="object 6"/>
          <p:cNvSpPr txBox="1"/>
          <p:nvPr/>
        </p:nvSpPr>
        <p:spPr>
          <a:xfrm>
            <a:off x="1369853" y="1697394"/>
            <a:ext cx="4137369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spcBef>
                <a:spcPts val="105"/>
              </a:spcBef>
            </a:pPr>
            <a:r>
              <a:rPr lang="es-MX" sz="1800" b="1" spc="-5" dirty="0">
                <a:latin typeface="Calibri" panose="020F0502020204030204" pitchFamily="34" charset="0"/>
                <a:cs typeface="Calibri" panose="020F0502020204030204" pitchFamily="34" charset="0"/>
              </a:rPr>
              <a:t>a. Discernimiento sobre lo que es mejor hacer en un momento determinado.</a:t>
            </a:r>
          </a:p>
        </p:txBody>
      </p:sp>
      <p:sp>
        <p:nvSpPr>
          <p:cNvPr id="19" name="object 6"/>
          <p:cNvSpPr txBox="1"/>
          <p:nvPr/>
        </p:nvSpPr>
        <p:spPr>
          <a:xfrm>
            <a:off x="1369852" y="2510162"/>
            <a:ext cx="4137369" cy="85728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spcBef>
                <a:spcPts val="105"/>
              </a:spcBef>
            </a:pPr>
            <a:r>
              <a:rPr lang="es-MX" sz="1800" spc="-5" dirty="0">
                <a:latin typeface="Calibri" panose="020F0502020204030204" pitchFamily="34" charset="0"/>
                <a:cs typeface="Calibri" panose="020F0502020204030204" pitchFamily="34" charset="0"/>
              </a:rPr>
              <a:t>La ética es un acto reflexivo que involucra nuestro razonamiento a través del ejercicio</a:t>
            </a:r>
          </a:p>
          <a:p>
            <a:pPr marL="12700" marR="5080" algn="just">
              <a:spcBef>
                <a:spcPts val="105"/>
              </a:spcBef>
            </a:pPr>
            <a:r>
              <a:rPr lang="es-MX" sz="1800" spc="-5" dirty="0">
                <a:latin typeface="Calibri" panose="020F0502020204030204" pitchFamily="34" charset="0"/>
                <a:cs typeface="Calibri" panose="020F0502020204030204" pitchFamily="34" charset="0"/>
              </a:rPr>
              <a:t>de discernimiento.</a:t>
            </a:r>
            <a:endParaRPr lang="es-MX" sz="1800" b="1" spc="-5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object 6"/>
          <p:cNvSpPr txBox="1"/>
          <p:nvPr/>
        </p:nvSpPr>
        <p:spPr>
          <a:xfrm>
            <a:off x="6656756" y="1697394"/>
            <a:ext cx="4137368" cy="58028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spcBef>
                <a:spcPts val="105"/>
              </a:spcBef>
            </a:pPr>
            <a:r>
              <a:rPr lang="es-MX" sz="1800" b="1" spc="-5" dirty="0">
                <a:latin typeface="Calibri" panose="020F0502020204030204" pitchFamily="34" charset="0"/>
                <a:cs typeface="Calibri" panose="020F0502020204030204" pitchFamily="34" charset="0"/>
              </a:rPr>
              <a:t>b. Sistema de valores existentes en una sociedad y momento determinado.</a:t>
            </a:r>
          </a:p>
        </p:txBody>
      </p:sp>
      <p:sp>
        <p:nvSpPr>
          <p:cNvPr id="21" name="object 6"/>
          <p:cNvSpPr txBox="1"/>
          <p:nvPr/>
        </p:nvSpPr>
        <p:spPr>
          <a:xfrm>
            <a:off x="6656755" y="2510162"/>
            <a:ext cx="4137369" cy="85728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spcBef>
                <a:spcPts val="105"/>
              </a:spcBef>
            </a:pPr>
            <a:r>
              <a:rPr lang="es-MX" sz="1800" spc="-5" dirty="0">
                <a:latin typeface="Calibri" panose="020F0502020204030204" pitchFamily="34" charset="0"/>
                <a:cs typeface="Calibri" panose="020F0502020204030204" pitchFamily="34" charset="0"/>
              </a:rPr>
              <a:t>La idea de lo que es bueno varía de persona a persona y puede cambiar en distintas sociedades y de una época a otra.</a:t>
            </a:r>
            <a:endParaRPr lang="es-MX" sz="1800" b="1" spc="-5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3" name="Conector recto 22"/>
          <p:cNvCxnSpPr/>
          <p:nvPr/>
        </p:nvCxnSpPr>
        <p:spPr>
          <a:xfrm>
            <a:off x="6088336" y="1587500"/>
            <a:ext cx="0" cy="4381500"/>
          </a:xfrm>
          <a:prstGeom prst="line">
            <a:avLst/>
          </a:prstGeom>
          <a:ln w="19050">
            <a:solidFill>
              <a:srgbClr val="4A7EBB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bject 24"/>
          <p:cNvSpPr/>
          <p:nvPr/>
        </p:nvSpPr>
        <p:spPr>
          <a:xfrm>
            <a:off x="2752958" y="3657598"/>
            <a:ext cx="1371156" cy="211796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6"/>
          <p:cNvSpPr/>
          <p:nvPr/>
        </p:nvSpPr>
        <p:spPr>
          <a:xfrm>
            <a:off x="7386469" y="3599929"/>
            <a:ext cx="3021066" cy="211796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313487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 smtClean="0"/>
              <a:t>14</a:t>
            </a:fld>
            <a:endParaRPr lang="es-PE"/>
          </a:p>
        </p:txBody>
      </p:sp>
      <p:sp>
        <p:nvSpPr>
          <p:cNvPr id="3" name="Google Shape;220;p3"/>
          <p:cNvSpPr/>
          <p:nvPr/>
        </p:nvSpPr>
        <p:spPr>
          <a:xfrm>
            <a:off x="658996" y="480681"/>
            <a:ext cx="5437003" cy="526918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34F9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1455B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21;p3"/>
          <p:cNvSpPr txBox="1"/>
          <p:nvPr/>
        </p:nvSpPr>
        <p:spPr>
          <a:xfrm>
            <a:off x="819414" y="483829"/>
            <a:ext cx="5276586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2800"/>
            </a:pPr>
            <a:r>
              <a:rPr lang="es-MX" sz="2800" b="1" dirty="0">
                <a:solidFill>
                  <a:schemeClr val="lt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Ética aplicada a la función pública</a:t>
            </a:r>
          </a:p>
        </p:txBody>
      </p:sp>
      <p:grpSp>
        <p:nvGrpSpPr>
          <p:cNvPr id="16" name="Grupo 15"/>
          <p:cNvGrpSpPr/>
          <p:nvPr/>
        </p:nvGrpSpPr>
        <p:grpSpPr>
          <a:xfrm>
            <a:off x="2500781" y="1828377"/>
            <a:ext cx="7251935" cy="1121461"/>
            <a:chOff x="2576981" y="1595088"/>
            <a:chExt cx="7251935" cy="1121461"/>
          </a:xfrm>
        </p:grpSpPr>
        <p:sp>
          <p:nvSpPr>
            <p:cNvPr id="5" name="object 6"/>
            <p:cNvSpPr txBox="1"/>
            <p:nvPr/>
          </p:nvSpPr>
          <p:spPr>
            <a:xfrm>
              <a:off x="2576981" y="1812546"/>
              <a:ext cx="1415789" cy="641842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 marR="5080" algn="just">
                <a:spcBef>
                  <a:spcPts val="105"/>
                </a:spcBef>
              </a:pPr>
              <a:r>
                <a:rPr lang="es-MX" sz="2000" b="1" spc="-5" dirty="0">
                  <a:latin typeface="Calibri" panose="020F0502020204030204" pitchFamily="34" charset="0"/>
                  <a:cs typeface="Calibri" panose="020F0502020204030204" pitchFamily="34" charset="0"/>
                </a:rPr>
                <a:t>Ética Pública</a:t>
              </a:r>
            </a:p>
            <a:p>
              <a:pPr marL="12700" marR="5080" algn="ctr">
                <a:spcBef>
                  <a:spcPts val="105"/>
                </a:spcBef>
              </a:pPr>
              <a:r>
                <a:rPr lang="es-MX" sz="2000" b="1" spc="-5" dirty="0">
                  <a:latin typeface="Calibri" panose="020F0502020204030204" pitchFamily="34" charset="0"/>
                  <a:cs typeface="Calibri" panose="020F0502020204030204" pitchFamily="34" charset="0"/>
                </a:rPr>
                <a:t>aplicada</a:t>
              </a:r>
            </a:p>
          </p:txBody>
        </p:sp>
        <p:sp>
          <p:nvSpPr>
            <p:cNvPr id="8" name="object 6"/>
            <p:cNvSpPr txBox="1"/>
            <p:nvPr/>
          </p:nvSpPr>
          <p:spPr>
            <a:xfrm>
              <a:off x="5691547" y="1595088"/>
              <a:ext cx="4137369" cy="1121461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 marR="5080" algn="just">
                <a:spcBef>
                  <a:spcPts val="105"/>
                </a:spcBef>
              </a:pPr>
              <a:r>
                <a:rPr lang="es-MX" sz="1800" spc="-5" dirty="0">
                  <a:latin typeface="Calibri" panose="020F0502020204030204" pitchFamily="34" charset="0"/>
                  <a:cs typeface="Calibri" panose="020F0502020204030204" pitchFamily="34" charset="0"/>
                </a:rPr>
                <a:t>Constituye una rama de la ética que estudia la </a:t>
              </a:r>
              <a:r>
                <a:rPr lang="es-MX" sz="1800" b="1" spc="-5" dirty="0">
                  <a:latin typeface="Calibri" panose="020F0502020204030204" pitchFamily="34" charset="0"/>
                  <a:cs typeface="Calibri" panose="020F0502020204030204" pitchFamily="34" charset="0"/>
                </a:rPr>
                <a:t>recta actuación de los funcionarios públicos </a:t>
              </a:r>
              <a:r>
                <a:rPr lang="es-MX" sz="1800" spc="-5" dirty="0">
                  <a:latin typeface="Calibri" panose="020F0502020204030204" pitchFamily="34" charset="0"/>
                  <a:cs typeface="Calibri" panose="020F0502020204030204" pitchFamily="34" charset="0"/>
                </a:rPr>
                <a:t>en la administración de los </a:t>
              </a:r>
              <a:r>
                <a:rPr lang="es-MX" sz="1800" b="1" spc="-5" dirty="0">
                  <a:latin typeface="Calibri" panose="020F0502020204030204" pitchFamily="34" charset="0"/>
                  <a:cs typeface="Calibri" panose="020F0502020204030204" pitchFamily="34" charset="0"/>
                </a:rPr>
                <a:t>intereses de los ciudadanos.</a:t>
              </a:r>
            </a:p>
          </p:txBody>
        </p:sp>
        <p:sp>
          <p:nvSpPr>
            <p:cNvPr id="15" name="object 11"/>
            <p:cNvSpPr/>
            <p:nvPr/>
          </p:nvSpPr>
          <p:spPr>
            <a:xfrm>
              <a:off x="4301067" y="1857248"/>
              <a:ext cx="1005098" cy="597140"/>
            </a:xfrm>
            <a:custGeom>
              <a:avLst/>
              <a:gdLst/>
              <a:ahLst/>
              <a:cxnLst/>
              <a:rect l="l" t="t" r="r" b="b"/>
              <a:pathLst>
                <a:path w="2895600" h="1327785">
                  <a:moveTo>
                    <a:pt x="2231898" y="0"/>
                  </a:moveTo>
                  <a:lnTo>
                    <a:pt x="2231898" y="331850"/>
                  </a:lnTo>
                  <a:lnTo>
                    <a:pt x="0" y="331850"/>
                  </a:lnTo>
                  <a:lnTo>
                    <a:pt x="0" y="995553"/>
                  </a:lnTo>
                  <a:lnTo>
                    <a:pt x="2231898" y="995553"/>
                  </a:lnTo>
                  <a:lnTo>
                    <a:pt x="2231898" y="1327404"/>
                  </a:lnTo>
                  <a:lnTo>
                    <a:pt x="2895600" y="663701"/>
                  </a:lnTo>
                  <a:lnTo>
                    <a:pt x="2231898" y="0"/>
                  </a:lnTo>
                  <a:close/>
                </a:path>
              </a:pathLst>
            </a:custGeom>
            <a:solidFill>
              <a:srgbClr val="497D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Grupo 16"/>
          <p:cNvGrpSpPr/>
          <p:nvPr/>
        </p:nvGrpSpPr>
        <p:grpSpPr>
          <a:xfrm>
            <a:off x="2871171" y="3823575"/>
            <a:ext cx="6669784" cy="1179902"/>
            <a:chOff x="2067815" y="1595088"/>
            <a:chExt cx="6669784" cy="1179902"/>
          </a:xfrm>
        </p:grpSpPr>
        <p:sp>
          <p:nvSpPr>
            <p:cNvPr id="18" name="object 6"/>
            <p:cNvSpPr txBox="1"/>
            <p:nvPr/>
          </p:nvSpPr>
          <p:spPr>
            <a:xfrm>
              <a:off x="7811080" y="1812547"/>
              <a:ext cx="926519" cy="962443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 marR="5080" algn="just">
                <a:spcBef>
                  <a:spcPts val="105"/>
                </a:spcBef>
              </a:pPr>
              <a:r>
                <a:rPr lang="es-MX" sz="2000" b="1" spc="-5" dirty="0">
                  <a:latin typeface="Calibri" panose="020F0502020204030204" pitchFamily="34" charset="0"/>
                  <a:cs typeface="Calibri" panose="020F0502020204030204" pitchFamily="34" charset="0"/>
                </a:rPr>
                <a:t>Función</a:t>
              </a:r>
            </a:p>
            <a:p>
              <a:pPr marL="12700" marR="5080" algn="ctr">
                <a:spcBef>
                  <a:spcPts val="105"/>
                </a:spcBef>
              </a:pPr>
              <a:r>
                <a:rPr lang="es-MX" sz="2000" b="1" spc="-5" dirty="0">
                  <a:latin typeface="Calibri" panose="020F0502020204030204" pitchFamily="34" charset="0"/>
                  <a:cs typeface="Calibri" panose="020F0502020204030204" pitchFamily="34" charset="0"/>
                </a:rPr>
                <a:t>Pública</a:t>
              </a:r>
            </a:p>
            <a:p>
              <a:pPr marL="12700" marR="5080" algn="just">
                <a:spcBef>
                  <a:spcPts val="105"/>
                </a:spcBef>
              </a:pPr>
              <a:endParaRPr lang="es-MX" sz="2000" b="1" spc="-5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object 6"/>
            <p:cNvSpPr txBox="1"/>
            <p:nvPr/>
          </p:nvSpPr>
          <p:spPr>
            <a:xfrm>
              <a:off x="2067815" y="1595088"/>
              <a:ext cx="4137369" cy="1121461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 marR="5080" algn="just">
                <a:spcBef>
                  <a:spcPts val="105"/>
                </a:spcBef>
              </a:pPr>
              <a:r>
                <a:rPr lang="es-MX" sz="1800" spc="-5" dirty="0">
                  <a:latin typeface="Calibri" panose="020F0502020204030204" pitchFamily="34" charset="0"/>
                  <a:cs typeface="Calibri" panose="020F0502020204030204" pitchFamily="34" charset="0"/>
                </a:rPr>
                <a:t>Función pública es la</a:t>
              </a:r>
              <a:r>
                <a:rPr lang="es-MX" sz="1800" b="1" spc="-5" dirty="0">
                  <a:latin typeface="Calibri" panose="020F0502020204030204" pitchFamily="34" charset="0"/>
                  <a:cs typeface="Calibri" panose="020F0502020204030204" pitchFamily="34" charset="0"/>
                </a:rPr>
                <a:t> actividad que el Estado desarrolla</a:t>
              </a:r>
              <a:r>
                <a:rPr lang="es-MX" sz="1800" spc="-5" dirty="0">
                  <a:latin typeface="Calibri" panose="020F0502020204030204" pitchFamily="34" charset="0"/>
                  <a:cs typeface="Calibri" panose="020F0502020204030204" pitchFamily="34" charset="0"/>
                </a:rPr>
                <a:t> en ejercicio de su soberanía; dirigida a atender/satisfacer</a:t>
              </a:r>
              <a:r>
                <a:rPr lang="es-MX" sz="1800" b="1" spc="-5" dirty="0">
                  <a:latin typeface="Calibri" panose="020F0502020204030204" pitchFamily="34" charset="0"/>
                  <a:cs typeface="Calibri" panose="020F0502020204030204" pitchFamily="34" charset="0"/>
                </a:rPr>
                <a:t> un interés o una necesidad pública.</a:t>
              </a:r>
            </a:p>
          </p:txBody>
        </p:sp>
        <p:sp>
          <p:nvSpPr>
            <p:cNvPr id="20" name="object 11"/>
            <p:cNvSpPr/>
            <p:nvPr/>
          </p:nvSpPr>
          <p:spPr>
            <a:xfrm rot="10800000">
              <a:off x="6536265" y="1857248"/>
              <a:ext cx="1005098" cy="597140"/>
            </a:xfrm>
            <a:custGeom>
              <a:avLst/>
              <a:gdLst/>
              <a:ahLst/>
              <a:cxnLst/>
              <a:rect l="l" t="t" r="r" b="b"/>
              <a:pathLst>
                <a:path w="2895600" h="1327785">
                  <a:moveTo>
                    <a:pt x="2231898" y="0"/>
                  </a:moveTo>
                  <a:lnTo>
                    <a:pt x="2231898" y="331850"/>
                  </a:lnTo>
                  <a:lnTo>
                    <a:pt x="0" y="331850"/>
                  </a:lnTo>
                  <a:lnTo>
                    <a:pt x="0" y="995553"/>
                  </a:lnTo>
                  <a:lnTo>
                    <a:pt x="2231898" y="995553"/>
                  </a:lnTo>
                  <a:lnTo>
                    <a:pt x="2231898" y="1327404"/>
                  </a:lnTo>
                  <a:lnTo>
                    <a:pt x="2895600" y="663701"/>
                  </a:lnTo>
                  <a:lnTo>
                    <a:pt x="2231898" y="0"/>
                  </a:lnTo>
                  <a:close/>
                </a:path>
              </a:pathLst>
            </a:custGeom>
            <a:solidFill>
              <a:srgbClr val="497D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6"/>
          <p:cNvSpPr txBox="1"/>
          <p:nvPr/>
        </p:nvSpPr>
        <p:spPr>
          <a:xfrm>
            <a:off x="4162004" y="5445684"/>
            <a:ext cx="3634820" cy="29046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spcBef>
                <a:spcPts val="105"/>
              </a:spcBef>
            </a:pPr>
            <a:r>
              <a:rPr lang="es-MX" sz="1800" b="1" spc="-5" dirty="0">
                <a:latin typeface="Calibri" panose="020F0502020204030204" pitchFamily="34" charset="0"/>
                <a:cs typeface="Calibri" panose="020F0502020204030204" pitchFamily="34" charset="0"/>
              </a:rPr>
              <a:t>¿Quién desarrolla la Función Pública?</a:t>
            </a:r>
          </a:p>
        </p:txBody>
      </p:sp>
    </p:spTree>
    <p:extLst>
      <p:ext uri="{BB962C8B-B14F-4D97-AF65-F5344CB8AC3E}">
        <p14:creationId xmlns:p14="http://schemas.microsoft.com/office/powerpoint/2010/main" val="42743227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 smtClean="0"/>
              <a:t>15</a:t>
            </a:fld>
            <a:endParaRPr lang="es-PE"/>
          </a:p>
        </p:txBody>
      </p:sp>
      <p:sp>
        <p:nvSpPr>
          <p:cNvPr id="3" name="Google Shape;220;p3"/>
          <p:cNvSpPr/>
          <p:nvPr/>
        </p:nvSpPr>
        <p:spPr>
          <a:xfrm>
            <a:off x="658997" y="480681"/>
            <a:ext cx="5809536" cy="526918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34F9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1455B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21;p3"/>
          <p:cNvSpPr txBox="1"/>
          <p:nvPr/>
        </p:nvSpPr>
        <p:spPr>
          <a:xfrm>
            <a:off x="819414" y="483829"/>
            <a:ext cx="5513654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2800"/>
            </a:pPr>
            <a:r>
              <a:rPr lang="es-MX" sz="2800" b="1" dirty="0">
                <a:solidFill>
                  <a:schemeClr val="lt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Función pública y empleado público</a:t>
            </a:r>
          </a:p>
        </p:txBody>
      </p:sp>
      <p:sp>
        <p:nvSpPr>
          <p:cNvPr id="8" name="object 6"/>
          <p:cNvSpPr txBox="1"/>
          <p:nvPr/>
        </p:nvSpPr>
        <p:spPr>
          <a:xfrm>
            <a:off x="7028748" y="2048463"/>
            <a:ext cx="3135485" cy="306045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spcBef>
                <a:spcPts val="105"/>
              </a:spcBef>
            </a:pPr>
            <a:r>
              <a:rPr lang="es-MX" sz="1800" spc="-5" dirty="0">
                <a:latin typeface="Calibri" panose="020F0502020204030204" pitchFamily="34" charset="0"/>
                <a:cs typeface="Calibri" panose="020F0502020204030204" pitchFamily="34" charset="0"/>
              </a:rPr>
              <a:t>Toda actividad temporal o permanente, remunerada u honoraria, realizada por una persona en nombre o al servicio de las entidades de la Administración Pública, en cualquiera de sus niveles jerárquicos, no importando el régimen jurídico de la entidad ni el régimen laboral o de contratación de la misma.</a:t>
            </a:r>
            <a:endParaRPr lang="es-MX" sz="1800" b="1" spc="-5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object 11"/>
          <p:cNvSpPr/>
          <p:nvPr/>
        </p:nvSpPr>
        <p:spPr>
          <a:xfrm>
            <a:off x="1988673" y="1891875"/>
            <a:ext cx="4467161" cy="337362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666536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 smtClean="0"/>
              <a:t>16</a:t>
            </a:fld>
            <a:endParaRPr lang="es-PE"/>
          </a:p>
        </p:txBody>
      </p:sp>
      <p:sp>
        <p:nvSpPr>
          <p:cNvPr id="3" name="Google Shape;220;p3"/>
          <p:cNvSpPr/>
          <p:nvPr/>
        </p:nvSpPr>
        <p:spPr>
          <a:xfrm>
            <a:off x="658996" y="480681"/>
            <a:ext cx="5860337" cy="526918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34F9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1455B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21;p3"/>
          <p:cNvSpPr txBox="1"/>
          <p:nvPr/>
        </p:nvSpPr>
        <p:spPr>
          <a:xfrm>
            <a:off x="819413" y="483829"/>
            <a:ext cx="6647207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2800"/>
            </a:pPr>
            <a:r>
              <a:rPr lang="es-MX" sz="2800" b="1" dirty="0">
                <a:solidFill>
                  <a:schemeClr val="lt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Dilemas éticos en la Función Pública</a:t>
            </a:r>
          </a:p>
        </p:txBody>
      </p:sp>
      <p:sp>
        <p:nvSpPr>
          <p:cNvPr id="8" name="object 6"/>
          <p:cNvSpPr txBox="1"/>
          <p:nvPr/>
        </p:nvSpPr>
        <p:spPr>
          <a:xfrm>
            <a:off x="5384801" y="1659047"/>
            <a:ext cx="4494916" cy="144975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spcBef>
                <a:spcPts val="105"/>
              </a:spcBef>
            </a:pPr>
            <a:r>
              <a:rPr lang="es-MX" sz="1800" spc="-5" dirty="0">
                <a:latin typeface="Calibri" panose="020F0502020204030204" pitchFamily="34" charset="0"/>
                <a:cs typeface="Calibri" panose="020F0502020204030204" pitchFamily="34" charset="0"/>
              </a:rPr>
              <a:t>Las/os funcionarias/os públicas/os permanentemente se encuentran con dilemas éticos que algunas veces se puede resolver de manera rutinaria, pero en otras, se requiere de una profunda reflexión.</a:t>
            </a:r>
            <a:endParaRPr lang="es-MX" sz="1800" b="1" spc="-5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object 6"/>
          <p:cNvSpPr txBox="1"/>
          <p:nvPr/>
        </p:nvSpPr>
        <p:spPr>
          <a:xfrm>
            <a:off x="2159937" y="3431953"/>
            <a:ext cx="4359396" cy="13984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spcBef>
                <a:spcPts val="105"/>
              </a:spcBef>
            </a:pPr>
            <a:r>
              <a:rPr lang="es-MX" sz="1800" spc="-5" dirty="0">
                <a:latin typeface="Calibri" panose="020F0502020204030204" pitchFamily="34" charset="0"/>
                <a:cs typeface="Calibri" panose="020F0502020204030204" pitchFamily="34" charset="0"/>
              </a:rPr>
              <a:t>“La mayoría de los funcionarios se enfrentarán a dilemas que no se pueden solucionar con una simple elección entre lo correcto y lo incorrecto. Los asuntos de gestión están plagados de dilemas éticos”. </a:t>
            </a:r>
            <a:r>
              <a:rPr lang="es-MX" sz="1800" b="1" i="1" spc="-5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s-MX" sz="1800" b="1" i="1" spc="-5" dirty="0" err="1">
                <a:latin typeface="Calibri" panose="020F0502020204030204" pitchFamily="34" charset="0"/>
                <a:cs typeface="Calibri" panose="020F0502020204030204" pitchFamily="34" charset="0"/>
              </a:rPr>
              <a:t>Maguire</a:t>
            </a:r>
            <a:r>
              <a:rPr lang="es-MX" sz="1800" b="1" i="1" spc="-5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22" name="object 6"/>
          <p:cNvSpPr txBox="1"/>
          <p:nvPr/>
        </p:nvSpPr>
        <p:spPr>
          <a:xfrm>
            <a:off x="2159937" y="5396543"/>
            <a:ext cx="7719779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ctr">
              <a:spcBef>
                <a:spcPts val="105"/>
              </a:spcBef>
            </a:pPr>
            <a:r>
              <a:rPr lang="es-MX" sz="1800" spc="-5" dirty="0">
                <a:latin typeface="Calibri" panose="020F0502020204030204" pitchFamily="34" charset="0"/>
                <a:cs typeface="Calibri" panose="020F0502020204030204" pitchFamily="34" charset="0"/>
              </a:rPr>
              <a:t>La regla de oro de la Ética Pública es la subordinación de los valores privados a los valores públicos y actuar bajo los principios de la ética en la función pública.</a:t>
            </a:r>
          </a:p>
        </p:txBody>
      </p:sp>
      <p:sp>
        <p:nvSpPr>
          <p:cNvPr id="14" name="object 7"/>
          <p:cNvSpPr/>
          <p:nvPr/>
        </p:nvSpPr>
        <p:spPr>
          <a:xfrm>
            <a:off x="2159937" y="1484688"/>
            <a:ext cx="2858453" cy="16794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8"/>
          <p:cNvSpPr/>
          <p:nvPr/>
        </p:nvSpPr>
        <p:spPr>
          <a:xfrm>
            <a:off x="6883871" y="3291643"/>
            <a:ext cx="2995845" cy="162763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Rectángulo redondeado 22"/>
          <p:cNvSpPr/>
          <p:nvPr/>
        </p:nvSpPr>
        <p:spPr>
          <a:xfrm>
            <a:off x="1924586" y="5195905"/>
            <a:ext cx="8116881" cy="964276"/>
          </a:xfrm>
          <a:prstGeom prst="roundRect">
            <a:avLst/>
          </a:prstGeom>
          <a:noFill/>
          <a:ln w="19050">
            <a:solidFill>
              <a:srgbClr val="4A7EBB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6942911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 smtClean="0"/>
              <a:t>17</a:t>
            </a:fld>
            <a:endParaRPr lang="es-PE"/>
          </a:p>
        </p:txBody>
      </p:sp>
      <p:sp>
        <p:nvSpPr>
          <p:cNvPr id="3" name="Google Shape;220;p3"/>
          <p:cNvSpPr/>
          <p:nvPr/>
        </p:nvSpPr>
        <p:spPr>
          <a:xfrm>
            <a:off x="658996" y="480681"/>
            <a:ext cx="7130337" cy="526918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34F9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1455B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21;p3"/>
          <p:cNvSpPr txBox="1"/>
          <p:nvPr/>
        </p:nvSpPr>
        <p:spPr>
          <a:xfrm>
            <a:off x="819413" y="483829"/>
            <a:ext cx="7342453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2800"/>
            </a:pPr>
            <a:r>
              <a:rPr lang="es-MX" sz="2800" b="1" dirty="0">
                <a:solidFill>
                  <a:schemeClr val="lt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Ley del Código de Ética de la Función Pública</a:t>
            </a:r>
          </a:p>
        </p:txBody>
      </p:sp>
      <p:sp>
        <p:nvSpPr>
          <p:cNvPr id="8" name="object 6"/>
          <p:cNvSpPr txBox="1"/>
          <p:nvPr/>
        </p:nvSpPr>
        <p:spPr>
          <a:xfrm>
            <a:off x="6738055" y="2425229"/>
            <a:ext cx="3135485" cy="13984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spcBef>
                <a:spcPts val="105"/>
              </a:spcBef>
            </a:pPr>
            <a:r>
              <a:rPr lang="es-MX" sz="1800" spc="-5" dirty="0">
                <a:latin typeface="Calibri" panose="020F0502020204030204" pitchFamily="34" charset="0"/>
                <a:cs typeface="Calibri" panose="020F0502020204030204" pitchFamily="34" charset="0"/>
              </a:rPr>
              <a:t>Documento que regula la conducta de las/os funcionarias/os y las/os servidoras/es públicas/os, estableciendo:</a:t>
            </a:r>
          </a:p>
        </p:txBody>
      </p:sp>
      <p:sp>
        <p:nvSpPr>
          <p:cNvPr id="7" name="object 7"/>
          <p:cNvSpPr/>
          <p:nvPr/>
        </p:nvSpPr>
        <p:spPr>
          <a:xfrm>
            <a:off x="2509100" y="2021400"/>
            <a:ext cx="2709672" cy="336901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6"/>
          <p:cNvSpPr txBox="1"/>
          <p:nvPr/>
        </p:nvSpPr>
        <p:spPr>
          <a:xfrm>
            <a:off x="7457721" y="1760242"/>
            <a:ext cx="1696152" cy="35201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spcBef>
                <a:spcPts val="105"/>
              </a:spcBef>
            </a:pPr>
            <a:r>
              <a:rPr lang="es-MX" sz="2200" b="1" spc="-5" dirty="0">
                <a:solidFill>
                  <a:srgbClr val="134F9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Ley n.° 27815</a:t>
            </a:r>
          </a:p>
        </p:txBody>
      </p:sp>
      <p:sp>
        <p:nvSpPr>
          <p:cNvPr id="5" name="Rectángulo 4"/>
          <p:cNvSpPr/>
          <p:nvPr/>
        </p:nvSpPr>
        <p:spPr>
          <a:xfrm>
            <a:off x="6671733" y="4136657"/>
            <a:ext cx="2065867" cy="948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8450" marR="5080" indent="-285750" algn="just">
              <a:spcBef>
                <a:spcPts val="105"/>
              </a:spcBef>
              <a:buClr>
                <a:srgbClr val="4A7EBB"/>
              </a:buClr>
              <a:buFont typeface="Wingdings" panose="05000000000000000000" pitchFamily="2" charset="2"/>
              <a:buChar char="ü"/>
            </a:pPr>
            <a:r>
              <a:rPr lang="es-MX" sz="1800" spc="-5" dirty="0">
                <a:latin typeface="Calibri" panose="020F0502020204030204" pitchFamily="34" charset="0"/>
                <a:cs typeface="Calibri" panose="020F0502020204030204" pitchFamily="34" charset="0"/>
              </a:rPr>
              <a:t>Principios</a:t>
            </a:r>
          </a:p>
          <a:p>
            <a:pPr marL="298450" marR="5080" indent="-285750" algn="just">
              <a:spcBef>
                <a:spcPts val="105"/>
              </a:spcBef>
              <a:buClr>
                <a:srgbClr val="4A7EBB"/>
              </a:buClr>
              <a:buFont typeface="Wingdings" panose="05000000000000000000" pitchFamily="2" charset="2"/>
              <a:buChar char="ü"/>
            </a:pPr>
            <a:r>
              <a:rPr lang="es-MX" sz="1800" spc="-5" dirty="0">
                <a:latin typeface="Calibri" panose="020F0502020204030204" pitchFamily="34" charset="0"/>
                <a:cs typeface="Calibri" panose="020F0502020204030204" pitchFamily="34" charset="0"/>
              </a:rPr>
              <a:t>Deberes</a:t>
            </a:r>
          </a:p>
          <a:p>
            <a:pPr marL="298450" marR="5080" indent="-285750" algn="just">
              <a:spcBef>
                <a:spcPts val="105"/>
              </a:spcBef>
              <a:buClr>
                <a:srgbClr val="4A7EBB"/>
              </a:buClr>
              <a:buFont typeface="Wingdings" panose="05000000000000000000" pitchFamily="2" charset="2"/>
              <a:buChar char="ü"/>
            </a:pPr>
            <a:r>
              <a:rPr lang="es-MX" sz="1800" spc="-5" dirty="0">
                <a:latin typeface="Calibri" panose="020F0502020204030204" pitchFamily="34" charset="0"/>
                <a:cs typeface="Calibri" panose="020F0502020204030204" pitchFamily="34" charset="0"/>
              </a:rPr>
              <a:t>Prohibiciones</a:t>
            </a:r>
            <a:endParaRPr lang="es-MX" sz="1800" b="1" spc="-5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09438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 smtClean="0"/>
              <a:t>18</a:t>
            </a:fld>
            <a:endParaRPr lang="es-PE"/>
          </a:p>
        </p:txBody>
      </p:sp>
      <p:sp>
        <p:nvSpPr>
          <p:cNvPr id="3" name="Google Shape;220;p3"/>
          <p:cNvSpPr/>
          <p:nvPr/>
        </p:nvSpPr>
        <p:spPr>
          <a:xfrm>
            <a:off x="658996" y="480681"/>
            <a:ext cx="6224875" cy="526918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34F9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1455B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21;p3"/>
          <p:cNvSpPr txBox="1"/>
          <p:nvPr/>
        </p:nvSpPr>
        <p:spPr>
          <a:xfrm>
            <a:off x="819413" y="483829"/>
            <a:ext cx="6647207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2800"/>
            </a:pPr>
            <a:r>
              <a:rPr lang="es-MX" sz="2800" b="1" dirty="0">
                <a:solidFill>
                  <a:schemeClr val="lt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Principios éticos del empleado público</a:t>
            </a:r>
          </a:p>
        </p:txBody>
      </p:sp>
      <p:sp>
        <p:nvSpPr>
          <p:cNvPr id="8" name="object 6"/>
          <p:cNvSpPr txBox="1"/>
          <p:nvPr/>
        </p:nvSpPr>
        <p:spPr>
          <a:xfrm>
            <a:off x="1240088" y="2015968"/>
            <a:ext cx="6597086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spcBef>
                <a:spcPts val="105"/>
              </a:spcBef>
            </a:pPr>
            <a:r>
              <a:rPr lang="es-MX" sz="1800" spc="-5" dirty="0">
                <a:latin typeface="Calibri" panose="020F0502020204030204" pitchFamily="34" charset="0"/>
                <a:cs typeface="Calibri" panose="020F0502020204030204" pitchFamily="34" charset="0"/>
              </a:rPr>
              <a:t>La/El empleada/o pública/o actúa de acuerdo a los siguientes principios:</a:t>
            </a:r>
            <a:endParaRPr lang="es-MX" sz="1800" b="1" spc="-5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object 6"/>
          <p:cNvSpPr txBox="1"/>
          <p:nvPr/>
        </p:nvSpPr>
        <p:spPr>
          <a:xfrm>
            <a:off x="1235388" y="2671334"/>
            <a:ext cx="6228273" cy="259622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spcBef>
                <a:spcPts val="105"/>
              </a:spcBef>
            </a:pPr>
            <a:r>
              <a:rPr lang="es-MX" sz="1800" b="1" spc="-5" dirty="0">
                <a:solidFill>
                  <a:srgbClr val="134F9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Respeto</a:t>
            </a:r>
          </a:p>
          <a:p>
            <a:pPr marL="12700" marR="5080" algn="just">
              <a:spcBef>
                <a:spcPts val="105"/>
              </a:spcBef>
            </a:pPr>
            <a:r>
              <a:rPr lang="es-MX" sz="1800" spc="-5" dirty="0">
                <a:latin typeface="Calibri" panose="020F0502020204030204" pitchFamily="34" charset="0"/>
                <a:cs typeface="Calibri" panose="020F0502020204030204" pitchFamily="34" charset="0"/>
              </a:rPr>
              <a:t>Adecuar la conducta hacia el respeto de la Constitución y las Leyes.</a:t>
            </a:r>
          </a:p>
          <a:p>
            <a:pPr marL="12700" marR="5080" algn="just">
              <a:spcBef>
                <a:spcPts val="105"/>
              </a:spcBef>
            </a:pPr>
            <a:endParaRPr lang="es-MX" sz="1800" spc="-5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700" marR="5080" algn="just">
              <a:spcBef>
                <a:spcPts val="105"/>
              </a:spcBef>
            </a:pPr>
            <a:r>
              <a:rPr lang="es-MX" sz="1800" b="1" spc="-5" dirty="0">
                <a:solidFill>
                  <a:srgbClr val="134F9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Eficiencia</a:t>
            </a:r>
          </a:p>
          <a:p>
            <a:pPr marL="12700" marR="5080" algn="just">
              <a:spcBef>
                <a:spcPts val="105"/>
              </a:spcBef>
            </a:pPr>
            <a:r>
              <a:rPr lang="es-MX" sz="1800" spc="-5" dirty="0">
                <a:latin typeface="Calibri" panose="020F0502020204030204" pitchFamily="34" charset="0"/>
                <a:cs typeface="Calibri" panose="020F0502020204030204" pitchFamily="34" charset="0"/>
              </a:rPr>
              <a:t>Brinda calidad en cada una de las funciones a su cargo.</a:t>
            </a:r>
          </a:p>
          <a:p>
            <a:pPr marL="12700" marR="5080" algn="just">
              <a:spcBef>
                <a:spcPts val="105"/>
              </a:spcBef>
            </a:pPr>
            <a:endParaRPr lang="es-MX" sz="1800" spc="-5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700" marR="5080" algn="just">
              <a:spcBef>
                <a:spcPts val="105"/>
              </a:spcBef>
            </a:pPr>
            <a:r>
              <a:rPr lang="es-MX" sz="1800" b="1" spc="-5" dirty="0">
                <a:solidFill>
                  <a:srgbClr val="134F9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Probidad</a:t>
            </a:r>
          </a:p>
          <a:p>
            <a:pPr marL="12700" marR="5080" algn="just">
              <a:spcBef>
                <a:spcPts val="105"/>
              </a:spcBef>
            </a:pPr>
            <a:r>
              <a:rPr lang="es-MX" sz="1800" spc="-5" dirty="0">
                <a:latin typeface="Calibri" panose="020F0502020204030204" pitchFamily="34" charset="0"/>
                <a:cs typeface="Calibri" panose="020F0502020204030204" pitchFamily="34" charset="0"/>
              </a:rPr>
              <a:t>Actúa con rectitud, honradez y honestidad, procurando satisfacer el interés general y desechando todo provecho o ventaja personal.</a:t>
            </a:r>
            <a:endParaRPr lang="es-MX" sz="1800" b="1" spc="-5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object 10"/>
          <p:cNvSpPr/>
          <p:nvPr/>
        </p:nvSpPr>
        <p:spPr>
          <a:xfrm>
            <a:off x="8260509" y="1562624"/>
            <a:ext cx="1899541" cy="171548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9"/>
          <p:cNvSpPr/>
          <p:nvPr/>
        </p:nvSpPr>
        <p:spPr>
          <a:xfrm>
            <a:off x="8260509" y="3543823"/>
            <a:ext cx="2285999" cy="17237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815654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 smtClean="0"/>
              <a:t>19</a:t>
            </a:fld>
            <a:endParaRPr lang="es-PE"/>
          </a:p>
        </p:txBody>
      </p:sp>
      <p:sp>
        <p:nvSpPr>
          <p:cNvPr id="3" name="Google Shape;220;p3"/>
          <p:cNvSpPr/>
          <p:nvPr/>
        </p:nvSpPr>
        <p:spPr>
          <a:xfrm>
            <a:off x="658996" y="480681"/>
            <a:ext cx="4996737" cy="526918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34F9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1455B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21;p3"/>
          <p:cNvSpPr txBox="1"/>
          <p:nvPr/>
        </p:nvSpPr>
        <p:spPr>
          <a:xfrm>
            <a:off x="819413" y="483829"/>
            <a:ext cx="5022587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2800"/>
            </a:pPr>
            <a:r>
              <a:rPr lang="es-MX" sz="2800" b="1" dirty="0">
                <a:solidFill>
                  <a:schemeClr val="lt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Deberes de la Función Pública</a:t>
            </a:r>
          </a:p>
        </p:txBody>
      </p:sp>
      <p:sp>
        <p:nvSpPr>
          <p:cNvPr id="11" name="object 6"/>
          <p:cNvSpPr txBox="1"/>
          <p:nvPr/>
        </p:nvSpPr>
        <p:spPr>
          <a:xfrm>
            <a:off x="819412" y="1562624"/>
            <a:ext cx="7765788" cy="425821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spcBef>
                <a:spcPts val="105"/>
              </a:spcBef>
            </a:pPr>
            <a:r>
              <a:rPr lang="es-MX" sz="1800" b="1" spc="-5" dirty="0">
                <a:solidFill>
                  <a:srgbClr val="134F9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Neutralidad</a:t>
            </a:r>
          </a:p>
          <a:p>
            <a:pPr marL="12700" marR="5080" algn="just">
              <a:spcBef>
                <a:spcPts val="105"/>
              </a:spcBef>
            </a:pPr>
            <a:r>
              <a:rPr lang="es-MX" sz="1800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Debe actuar con absoluta imparcialidad política, económica o de cualquier otra índole demostrando independencia a sus vinculaciones con personas, partidos políticos o instituciones.</a:t>
            </a:r>
          </a:p>
          <a:p>
            <a:pPr marL="12700" marR="5080" algn="just">
              <a:spcBef>
                <a:spcPts val="105"/>
              </a:spcBef>
            </a:pPr>
            <a:endParaRPr lang="es-MX" sz="1800" spc="-5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700" marR="5080" algn="just">
              <a:spcBef>
                <a:spcPts val="105"/>
              </a:spcBef>
            </a:pPr>
            <a:r>
              <a:rPr lang="es-MX" sz="1800" b="1" spc="-5" dirty="0">
                <a:solidFill>
                  <a:srgbClr val="134F9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Transparencia</a:t>
            </a:r>
          </a:p>
          <a:p>
            <a:pPr marL="12700" marR="5080" algn="just">
              <a:spcBef>
                <a:spcPts val="105"/>
              </a:spcBef>
            </a:pPr>
            <a:r>
              <a:rPr lang="es-MX" sz="1800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Sus actos son, en principio, públicos y; por tanto, son accesibles al conocimiento de toda persona natural o jurídica. El/la servidor/a público/a debe de brindar y facilitar el acceso a la información.</a:t>
            </a:r>
          </a:p>
          <a:p>
            <a:pPr marL="12700" marR="5080" algn="just">
              <a:spcBef>
                <a:spcPts val="105"/>
              </a:spcBef>
            </a:pPr>
            <a:endParaRPr lang="es-MX" sz="1800" spc="-5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700" marR="5080" algn="just">
              <a:spcBef>
                <a:spcPts val="105"/>
              </a:spcBef>
            </a:pPr>
            <a:r>
              <a:rPr lang="es-MX" sz="1800" b="1" spc="-5" dirty="0">
                <a:solidFill>
                  <a:srgbClr val="134F9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Uso adecuado de los bienes del Estado</a:t>
            </a:r>
          </a:p>
          <a:p>
            <a:pPr marL="12700" marR="5080" algn="just">
              <a:spcBef>
                <a:spcPts val="105"/>
              </a:spcBef>
            </a:pPr>
            <a:r>
              <a:rPr lang="es-MX" sz="1800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Debe proteger y conservar los bienes del Estado, debiendo utilizar los que le fueran asignados para el desempeño de sus funciones de manera racional, sin emplear o permitir que otros empleen los bienes del Estado para fines particulares o propósitos distintos a los asignados.</a:t>
            </a:r>
          </a:p>
        </p:txBody>
      </p:sp>
      <p:sp>
        <p:nvSpPr>
          <p:cNvPr id="9" name="object 6"/>
          <p:cNvSpPr/>
          <p:nvPr/>
        </p:nvSpPr>
        <p:spPr>
          <a:xfrm>
            <a:off x="8966250" y="2997200"/>
            <a:ext cx="2387600" cy="15133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00022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" name="Google Shape;209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" y="0"/>
            <a:ext cx="12192000" cy="6878320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20"/>
          <p:cNvSpPr txBox="1"/>
          <p:nvPr/>
        </p:nvSpPr>
        <p:spPr>
          <a:xfrm>
            <a:off x="503549" y="3338219"/>
            <a:ext cx="11184900" cy="984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457200" lvl="1" algn="ctr">
              <a:lnSpc>
                <a:spcPct val="80000"/>
              </a:lnSpc>
              <a:buSzPts val="3600"/>
            </a:pPr>
            <a:r>
              <a:rPr lang="es-MX" sz="40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ÉTICA APLICADA EN LA </a:t>
            </a:r>
          </a:p>
          <a:p>
            <a:pPr marL="457200" lvl="1" algn="ctr">
              <a:lnSpc>
                <a:spcPct val="80000"/>
              </a:lnSpc>
              <a:buSzPts val="3600"/>
            </a:pPr>
            <a:r>
              <a:rPr lang="es-MX" sz="40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FUNCIÓN PÚBLICA</a:t>
            </a:r>
            <a:endParaRPr sz="4000" b="1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1" name="Google Shape;211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753727" y="1657642"/>
            <a:ext cx="2684547" cy="9093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295346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 smtClean="0"/>
              <a:t>20</a:t>
            </a:fld>
            <a:endParaRPr lang="es-PE"/>
          </a:p>
        </p:txBody>
      </p:sp>
      <p:sp>
        <p:nvSpPr>
          <p:cNvPr id="3" name="Google Shape;220;p3"/>
          <p:cNvSpPr/>
          <p:nvPr/>
        </p:nvSpPr>
        <p:spPr>
          <a:xfrm>
            <a:off x="658996" y="480681"/>
            <a:ext cx="5775671" cy="526918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34F9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1455B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21;p3"/>
          <p:cNvSpPr txBox="1"/>
          <p:nvPr/>
        </p:nvSpPr>
        <p:spPr>
          <a:xfrm>
            <a:off x="819413" y="483829"/>
            <a:ext cx="6140187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2800"/>
            </a:pPr>
            <a:r>
              <a:rPr lang="es-MX" sz="2800" b="1" dirty="0">
                <a:solidFill>
                  <a:schemeClr val="lt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Prohibiciones de la Función Pública</a:t>
            </a:r>
          </a:p>
        </p:txBody>
      </p:sp>
      <p:sp>
        <p:nvSpPr>
          <p:cNvPr id="11" name="object 6"/>
          <p:cNvSpPr txBox="1"/>
          <p:nvPr/>
        </p:nvSpPr>
        <p:spPr>
          <a:xfrm>
            <a:off x="1005679" y="2121424"/>
            <a:ext cx="6563521" cy="28347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spcBef>
                <a:spcPts val="105"/>
              </a:spcBef>
            </a:pPr>
            <a:r>
              <a:rPr lang="es-MX" sz="1800" b="1" spc="-5" dirty="0">
                <a:solidFill>
                  <a:srgbClr val="134F9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Mantener intereses de conflicto</a:t>
            </a:r>
          </a:p>
          <a:p>
            <a:pPr marL="12700" marR="5080" algn="just">
              <a:spcBef>
                <a:spcPts val="105"/>
              </a:spcBef>
            </a:pPr>
            <a:r>
              <a:rPr lang="es-MX" sz="1800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Mantener relaciones o aceptar situaciones en cuyo contexto sus intereses personales, laborales, económicos o financieros pudieran estar en conflicto con el cumplimento de los deberes y funciones a su cargo.</a:t>
            </a:r>
          </a:p>
          <a:p>
            <a:pPr marL="12700" marR="5080" algn="just">
              <a:spcBef>
                <a:spcPts val="105"/>
              </a:spcBef>
            </a:pPr>
            <a:endParaRPr lang="es-MX" sz="1800" spc="-5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700" marR="5080" algn="just">
              <a:spcBef>
                <a:spcPts val="105"/>
              </a:spcBef>
            </a:pPr>
            <a:r>
              <a:rPr lang="es-MX" sz="1800" b="1" spc="-5" dirty="0">
                <a:solidFill>
                  <a:srgbClr val="134F9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Obtener ventajas indebidas</a:t>
            </a:r>
          </a:p>
          <a:p>
            <a:pPr marL="12700" marR="5080" algn="just">
              <a:spcBef>
                <a:spcPts val="105"/>
              </a:spcBef>
            </a:pPr>
            <a:r>
              <a:rPr lang="es-MX" sz="1800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Obtener o procurar beneficios o ventajas indebidas para sí o para otros mediante el uso de su cargo, autoridad, influencia o apariencia de influencia.</a:t>
            </a:r>
          </a:p>
        </p:txBody>
      </p:sp>
      <p:sp>
        <p:nvSpPr>
          <p:cNvPr id="7" name="object 19"/>
          <p:cNvSpPr/>
          <p:nvPr/>
        </p:nvSpPr>
        <p:spPr>
          <a:xfrm>
            <a:off x="8414686" y="1987338"/>
            <a:ext cx="2949273" cy="12360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6"/>
          <p:cNvSpPr/>
          <p:nvPr/>
        </p:nvSpPr>
        <p:spPr>
          <a:xfrm>
            <a:off x="8409740" y="3526434"/>
            <a:ext cx="2954219" cy="16079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045456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 smtClean="0"/>
              <a:t>21</a:t>
            </a:fld>
            <a:endParaRPr lang="es-PE"/>
          </a:p>
        </p:txBody>
      </p:sp>
      <p:sp>
        <p:nvSpPr>
          <p:cNvPr id="3" name="Google Shape;220;p3"/>
          <p:cNvSpPr/>
          <p:nvPr/>
        </p:nvSpPr>
        <p:spPr>
          <a:xfrm>
            <a:off x="658996" y="480681"/>
            <a:ext cx="5775671" cy="526918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34F9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1455B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21;p3"/>
          <p:cNvSpPr txBox="1"/>
          <p:nvPr/>
        </p:nvSpPr>
        <p:spPr>
          <a:xfrm>
            <a:off x="819413" y="483829"/>
            <a:ext cx="6140187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2800"/>
            </a:pPr>
            <a:r>
              <a:rPr lang="es-MX" sz="2800" b="1" dirty="0">
                <a:solidFill>
                  <a:schemeClr val="lt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Prohibiciones de la Función Pública</a:t>
            </a:r>
          </a:p>
        </p:txBody>
      </p:sp>
      <p:sp>
        <p:nvSpPr>
          <p:cNvPr id="11" name="object 6"/>
          <p:cNvSpPr txBox="1"/>
          <p:nvPr/>
        </p:nvSpPr>
        <p:spPr>
          <a:xfrm>
            <a:off x="1090346" y="2002580"/>
            <a:ext cx="6428054" cy="33887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spcBef>
                <a:spcPts val="105"/>
              </a:spcBef>
            </a:pPr>
            <a:r>
              <a:rPr lang="es-MX" sz="1800" b="1" spc="-5" dirty="0">
                <a:solidFill>
                  <a:srgbClr val="134F9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Realizar actividades de proselitismo político</a:t>
            </a:r>
          </a:p>
          <a:p>
            <a:pPr marL="12700" marR="5080" algn="just">
              <a:spcBef>
                <a:spcPts val="105"/>
              </a:spcBef>
            </a:pPr>
            <a:r>
              <a:rPr lang="es-MX" sz="1800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través de la utilización de sus funciones o por medio de la utilización de infraestructura, bienes o recursos públicos, ya sea a favor o en contra de partidos u organizaciones políticas o candidatas/os.</a:t>
            </a:r>
          </a:p>
          <a:p>
            <a:pPr marL="12700" marR="5080" algn="just">
              <a:spcBef>
                <a:spcPts val="105"/>
              </a:spcBef>
            </a:pPr>
            <a:endParaRPr lang="es-MX" sz="1800" spc="-5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700" marR="5080" algn="just">
              <a:spcBef>
                <a:spcPts val="105"/>
              </a:spcBef>
            </a:pPr>
            <a:r>
              <a:rPr lang="es-MX" sz="1800" b="1" spc="-5" dirty="0">
                <a:solidFill>
                  <a:srgbClr val="134F9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Hacer mal uso de información privilegiada</a:t>
            </a:r>
          </a:p>
          <a:p>
            <a:pPr marL="12700" marR="5080" algn="just">
              <a:spcBef>
                <a:spcPts val="105"/>
              </a:spcBef>
            </a:pPr>
            <a:r>
              <a:rPr lang="es-MX" sz="1800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Participar en transacciones u operaciones financieras utilizando información privilegiada de la entidad a la que pertenece o que pudiera tener acceso a ella por su condición o ejercicio del cargo que desempeña, ni debe permitir el uso impropio de dicha información para el beneficio de algún interés.</a:t>
            </a:r>
          </a:p>
        </p:txBody>
      </p:sp>
      <p:sp>
        <p:nvSpPr>
          <p:cNvPr id="9" name="object 4"/>
          <p:cNvSpPr/>
          <p:nvPr/>
        </p:nvSpPr>
        <p:spPr>
          <a:xfrm>
            <a:off x="8061113" y="1896532"/>
            <a:ext cx="3059455" cy="14802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6"/>
          <p:cNvSpPr/>
          <p:nvPr/>
        </p:nvSpPr>
        <p:spPr>
          <a:xfrm>
            <a:off x="8111912" y="3629222"/>
            <a:ext cx="2948681" cy="187488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293968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 smtClean="0"/>
              <a:t>22</a:t>
            </a:fld>
            <a:endParaRPr lang="es-PE"/>
          </a:p>
        </p:txBody>
      </p:sp>
      <p:sp>
        <p:nvSpPr>
          <p:cNvPr id="3" name="Google Shape;220;p3"/>
          <p:cNvSpPr/>
          <p:nvPr/>
        </p:nvSpPr>
        <p:spPr>
          <a:xfrm>
            <a:off x="658997" y="480681"/>
            <a:ext cx="2778470" cy="526918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34F9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1455B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21;p3"/>
          <p:cNvSpPr txBox="1"/>
          <p:nvPr/>
        </p:nvSpPr>
        <p:spPr>
          <a:xfrm>
            <a:off x="819414" y="483829"/>
            <a:ext cx="2465654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2800"/>
            </a:pPr>
            <a:r>
              <a:rPr lang="es-MX" sz="2800" b="1" dirty="0">
                <a:solidFill>
                  <a:schemeClr val="lt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Casos prácticos</a:t>
            </a:r>
          </a:p>
        </p:txBody>
      </p:sp>
      <p:sp>
        <p:nvSpPr>
          <p:cNvPr id="11" name="object 6"/>
          <p:cNvSpPr txBox="1"/>
          <p:nvPr/>
        </p:nvSpPr>
        <p:spPr>
          <a:xfrm>
            <a:off x="1107279" y="2138046"/>
            <a:ext cx="4751654" cy="112146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spcBef>
                <a:spcPts val="105"/>
              </a:spcBef>
            </a:pPr>
            <a:r>
              <a:rPr lang="es-MX" sz="1800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 En el Centro de Salud La Florida, algunos médicos se ausentan dentro del horario de atención a los pacientes, a pesar de haber marcado su asistencia.</a:t>
            </a:r>
          </a:p>
        </p:txBody>
      </p:sp>
      <p:sp>
        <p:nvSpPr>
          <p:cNvPr id="8" name="object 6"/>
          <p:cNvSpPr txBox="1"/>
          <p:nvPr/>
        </p:nvSpPr>
        <p:spPr>
          <a:xfrm>
            <a:off x="1107279" y="3864655"/>
            <a:ext cx="4751654" cy="84446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spcBef>
                <a:spcPts val="105"/>
              </a:spcBef>
            </a:pPr>
            <a:r>
              <a:rPr lang="es-MX" sz="1800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2. Si un/a integrante del Comité de Adquisiciones va a evaluar las propuestas de tres empresas, en una de las cuales su hermano tiene acciones.</a:t>
            </a:r>
          </a:p>
        </p:txBody>
      </p:sp>
      <p:sp>
        <p:nvSpPr>
          <p:cNvPr id="12" name="object 6"/>
          <p:cNvSpPr txBox="1"/>
          <p:nvPr/>
        </p:nvSpPr>
        <p:spPr>
          <a:xfrm>
            <a:off x="6378706" y="2290445"/>
            <a:ext cx="4475560" cy="59824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ctr">
              <a:spcBef>
                <a:spcPts val="105"/>
              </a:spcBef>
            </a:pPr>
            <a:r>
              <a:rPr lang="es-PE" sz="2000" b="1" kern="1200" dirty="0">
                <a:solidFill>
                  <a:srgbClr val="4F81BD">
                    <a:lumMod val="75000"/>
                  </a:srgbClr>
                </a:solidFill>
                <a:latin typeface="Calibri"/>
                <a:cs typeface="Arial" charset="0"/>
              </a:rPr>
              <a:t> </a:t>
            </a:r>
            <a:r>
              <a:rPr lang="es-PE" sz="1800" b="1" kern="1200" dirty="0">
                <a:solidFill>
                  <a:srgbClr val="4F81BD">
                    <a:lumMod val="75000"/>
                  </a:srgbClr>
                </a:solidFill>
                <a:latin typeface="Calibri"/>
                <a:cs typeface="Arial" charset="0"/>
              </a:rPr>
              <a:t>¿Qué principio, deber o prohibición del Código Ética se estaría infringiendo?</a:t>
            </a:r>
            <a:endParaRPr lang="es-MX" sz="1800" b="1" spc="-5" dirty="0">
              <a:solidFill>
                <a:srgbClr val="134F9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object 6"/>
          <p:cNvSpPr txBox="1"/>
          <p:nvPr/>
        </p:nvSpPr>
        <p:spPr>
          <a:xfrm>
            <a:off x="6378706" y="4017054"/>
            <a:ext cx="4751654" cy="11984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06749" indent="-601104" algn="just" defTabSz="1219170" fontAlgn="base">
              <a:spcBef>
                <a:spcPts val="645"/>
              </a:spcBef>
              <a:spcAft>
                <a:spcPct val="0"/>
              </a:spcAft>
              <a:buClrTx/>
              <a:tabLst>
                <a:tab pos="606749" algn="l"/>
                <a:tab pos="1402576" algn="l"/>
                <a:tab pos="2201224" algn="l"/>
                <a:tab pos="2999873" algn="l"/>
                <a:tab pos="3798521" algn="l"/>
                <a:tab pos="4597170" algn="l"/>
                <a:tab pos="5395818" algn="l"/>
                <a:tab pos="6194469" algn="l"/>
                <a:tab pos="6993117" algn="l"/>
                <a:tab pos="7791767" algn="l"/>
                <a:tab pos="8590415" algn="l"/>
                <a:tab pos="9389065" algn="l"/>
                <a:tab pos="10187713" algn="l"/>
                <a:tab pos="10986363" algn="l"/>
                <a:tab pos="11785011" algn="l"/>
                <a:tab pos="12583660" algn="l"/>
                <a:tab pos="13382308" algn="l"/>
                <a:tab pos="14180959" algn="l"/>
                <a:tab pos="14979607" algn="l"/>
                <a:tab pos="15778256" algn="l"/>
                <a:tab pos="16576904" algn="l"/>
              </a:tabLst>
              <a:defRPr/>
            </a:pPr>
            <a:r>
              <a:rPr lang="es-MX" sz="1800" b="1" kern="1200" dirty="0">
                <a:solidFill>
                  <a:srgbClr val="4F81BD">
                    <a:lumMod val="75000"/>
                  </a:srgbClr>
                </a:solidFill>
                <a:latin typeface="Calibri"/>
                <a:cs typeface="Arial" charset="0"/>
              </a:rPr>
              <a:t> ¿Qué principio, deber o prohibición del Código Ética se estaría infringiendo? </a:t>
            </a:r>
          </a:p>
          <a:p>
            <a:pPr marL="606749" indent="-601104" algn="just" defTabSz="1219170" fontAlgn="base">
              <a:spcBef>
                <a:spcPts val="645"/>
              </a:spcBef>
              <a:spcAft>
                <a:spcPct val="0"/>
              </a:spcAft>
              <a:buClrTx/>
              <a:tabLst>
                <a:tab pos="606749" algn="l"/>
                <a:tab pos="1402576" algn="l"/>
                <a:tab pos="2201224" algn="l"/>
                <a:tab pos="2999873" algn="l"/>
                <a:tab pos="3798521" algn="l"/>
                <a:tab pos="4597170" algn="l"/>
                <a:tab pos="5395818" algn="l"/>
                <a:tab pos="6194469" algn="l"/>
                <a:tab pos="6993117" algn="l"/>
                <a:tab pos="7791767" algn="l"/>
                <a:tab pos="8590415" algn="l"/>
                <a:tab pos="9389065" algn="l"/>
                <a:tab pos="10187713" algn="l"/>
                <a:tab pos="10986363" algn="l"/>
                <a:tab pos="11785011" algn="l"/>
                <a:tab pos="12583660" algn="l"/>
                <a:tab pos="13382308" algn="l"/>
                <a:tab pos="14180959" algn="l"/>
                <a:tab pos="14979607" algn="l"/>
                <a:tab pos="15778256" algn="l"/>
                <a:tab pos="16576904" algn="l"/>
              </a:tabLst>
              <a:defRPr/>
            </a:pPr>
            <a:r>
              <a:rPr lang="es-MX" sz="1800" b="1" kern="1200" dirty="0">
                <a:solidFill>
                  <a:srgbClr val="4F81BD">
                    <a:lumMod val="75000"/>
                  </a:srgbClr>
                </a:solidFill>
                <a:latin typeface="Calibri"/>
                <a:cs typeface="Arial" charset="0"/>
              </a:rPr>
              <a:t>   ¿Qué debería hacer el miembro del Comité -hermano- ante este hecho? </a:t>
            </a:r>
            <a:endParaRPr lang="es-MX" sz="1800" b="1" spc="-5" dirty="0">
              <a:solidFill>
                <a:srgbClr val="134F9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42272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 smtClean="0"/>
              <a:t>23</a:t>
            </a:fld>
            <a:endParaRPr lang="es-PE"/>
          </a:p>
        </p:txBody>
      </p:sp>
      <p:sp>
        <p:nvSpPr>
          <p:cNvPr id="3" name="Google Shape;220;p3"/>
          <p:cNvSpPr/>
          <p:nvPr/>
        </p:nvSpPr>
        <p:spPr>
          <a:xfrm>
            <a:off x="658996" y="480681"/>
            <a:ext cx="4082337" cy="526918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34F9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1455B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21;p3"/>
          <p:cNvSpPr txBox="1"/>
          <p:nvPr/>
        </p:nvSpPr>
        <p:spPr>
          <a:xfrm>
            <a:off x="819413" y="483829"/>
            <a:ext cx="6258719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2800"/>
            </a:pPr>
            <a:r>
              <a:rPr lang="es-MX" sz="2800" b="1" dirty="0">
                <a:solidFill>
                  <a:schemeClr val="lt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Infracciones y sanciones</a:t>
            </a:r>
          </a:p>
        </p:txBody>
      </p:sp>
      <p:sp>
        <p:nvSpPr>
          <p:cNvPr id="11" name="object 6"/>
          <p:cNvSpPr txBox="1"/>
          <p:nvPr/>
        </p:nvSpPr>
        <p:spPr>
          <a:xfrm>
            <a:off x="1065396" y="2237218"/>
            <a:ext cx="5301537" cy="28347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8450" marR="5080" indent="-285750" algn="just">
              <a:spcBef>
                <a:spcPts val="105"/>
              </a:spcBef>
              <a:buClr>
                <a:srgbClr val="4A7EBB"/>
              </a:buClr>
              <a:buFont typeface="Arial" panose="020B0604020202020204" pitchFamily="34" charset="0"/>
              <a:buChar char="•"/>
            </a:pPr>
            <a:r>
              <a:rPr lang="es-MX" sz="1800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Ley del Código de Ética de la Función Pública, es </a:t>
            </a:r>
            <a:r>
              <a:rPr lang="es-MX" sz="1800" b="1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supletorio</a:t>
            </a:r>
            <a:r>
              <a:rPr lang="es-MX" sz="1800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 las leyes, reglamentos y otras normas de procedimiento existentes.</a:t>
            </a:r>
          </a:p>
          <a:p>
            <a:pPr marL="298450" marR="5080" indent="-285750" algn="just">
              <a:spcBef>
                <a:spcPts val="105"/>
              </a:spcBef>
              <a:buClr>
                <a:srgbClr val="4A7EBB"/>
              </a:buClr>
              <a:buFont typeface="Arial" panose="020B0604020202020204" pitchFamily="34" charset="0"/>
              <a:buChar char="•"/>
            </a:pPr>
            <a:endParaRPr lang="es-MX" sz="1800" spc="-5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98450" marR="5080" indent="-285750" algn="just">
              <a:spcBef>
                <a:spcPts val="105"/>
              </a:spcBef>
              <a:buClr>
                <a:srgbClr val="4A7EBB"/>
              </a:buClr>
              <a:buFont typeface="Arial" panose="020B0604020202020204" pitchFamily="34" charset="0"/>
              <a:buChar char="•"/>
            </a:pPr>
            <a:r>
              <a:rPr lang="es-MX" sz="1800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 caso de infracciones de la Ley de Código de Ética y su reglamento, rige el </a:t>
            </a:r>
            <a:r>
              <a:rPr lang="es-MX" sz="1800" b="1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carácter residual</a:t>
            </a:r>
            <a:r>
              <a:rPr lang="es-MX" sz="1800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s-MX" sz="1800" b="1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MX" sz="1800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 decir, </a:t>
            </a:r>
            <a:r>
              <a:rPr lang="es-MX" sz="1800" b="1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 aplica la Ley de Servicio Civil</a:t>
            </a:r>
            <a:r>
              <a:rPr lang="es-MX" sz="1800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s-MX" sz="1800" b="1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MX" sz="1800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 en caso este no contemple un supuesto, se aplicará la Ley de Código de Ética (Resolución de Sala Plena n.° 006-2020-SERVIR/TSC).</a:t>
            </a:r>
          </a:p>
        </p:txBody>
      </p:sp>
      <p:sp>
        <p:nvSpPr>
          <p:cNvPr id="9" name="object 9"/>
          <p:cNvSpPr/>
          <p:nvPr/>
        </p:nvSpPr>
        <p:spPr>
          <a:xfrm>
            <a:off x="6936885" y="2049914"/>
            <a:ext cx="3862687" cy="320935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85644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3" name="Google Shape;413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9879" y="0"/>
            <a:ext cx="12192000" cy="6878320"/>
          </a:xfrm>
          <a:prstGeom prst="rect">
            <a:avLst/>
          </a:prstGeom>
          <a:noFill/>
          <a:ln>
            <a:noFill/>
          </a:ln>
        </p:spPr>
      </p:pic>
      <p:sp>
        <p:nvSpPr>
          <p:cNvPr id="414" name="Google Shape;414;p31"/>
          <p:cNvSpPr/>
          <p:nvPr/>
        </p:nvSpPr>
        <p:spPr>
          <a:xfrm>
            <a:off x="-336715" y="3218021"/>
            <a:ext cx="12865429" cy="91602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67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5" name="Google Shape;415;p31"/>
          <p:cNvSpPr txBox="1"/>
          <p:nvPr/>
        </p:nvSpPr>
        <p:spPr>
          <a:xfrm>
            <a:off x="3403260" y="5464579"/>
            <a:ext cx="5393569" cy="748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PE" sz="3200" b="0" i="0" u="none" strike="noStrike" cap="none" dirty="0"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Línea </a:t>
            </a:r>
            <a:r>
              <a:rPr lang="es-PE" sz="3200" b="0" i="0" u="none" strike="noStrike" cap="none"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gratuita </a:t>
            </a:r>
            <a:r>
              <a:rPr lang="es-PE" sz="4267" b="1" i="0" u="none" strike="noStrike" cap="none"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0800-15-170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16" name="Google Shape;416;p31"/>
          <p:cNvGrpSpPr/>
          <p:nvPr/>
        </p:nvGrpSpPr>
        <p:grpSpPr>
          <a:xfrm>
            <a:off x="3750770" y="3304696"/>
            <a:ext cx="4690461" cy="750947"/>
            <a:chOff x="2987824" y="3834888"/>
            <a:chExt cx="3517846" cy="563210"/>
          </a:xfrm>
        </p:grpSpPr>
        <p:pic>
          <p:nvPicPr>
            <p:cNvPr id="417" name="Google Shape;417;p31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987824" y="3834888"/>
              <a:ext cx="2497274" cy="5632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8" name="Google Shape;418;p31" descr="TikTok logo PNG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940152" y="3834888"/>
              <a:ext cx="565518" cy="56321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19" name="Google Shape;419;p31"/>
          <p:cNvSpPr txBox="1"/>
          <p:nvPr/>
        </p:nvSpPr>
        <p:spPr>
          <a:xfrm>
            <a:off x="3680886" y="2462430"/>
            <a:ext cx="4819645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PE" sz="3200" b="1" i="0" u="none" strike="noStrike" cap="none" dirty="0"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En defensa de tus derechos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20" name="Google Shape;420;p3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753727" y="1388964"/>
            <a:ext cx="2684547" cy="90933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Grupo 2"/>
          <p:cNvGrpSpPr/>
          <p:nvPr/>
        </p:nvGrpSpPr>
        <p:grpSpPr>
          <a:xfrm>
            <a:off x="4515889" y="4332016"/>
            <a:ext cx="3144160" cy="1085830"/>
            <a:chOff x="4663190" y="4573535"/>
            <a:chExt cx="3144160" cy="1085830"/>
          </a:xfrm>
        </p:grpSpPr>
        <p:pic>
          <p:nvPicPr>
            <p:cNvPr id="10" name="Google Shape;669;p105"/>
            <p:cNvPicPr preferRelativeResize="0"/>
            <p:nvPr/>
          </p:nvPicPr>
          <p:blipFill rotWithShape="1">
            <a:blip r:embed="rId7">
              <a:alphaModFix/>
            </a:blip>
            <a:srcRect l="24031" r="61558"/>
            <a:stretch/>
          </p:blipFill>
          <p:spPr>
            <a:xfrm>
              <a:off x="4663190" y="4573535"/>
              <a:ext cx="805759" cy="108583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" name="Rectángulo 1"/>
            <p:cNvSpPr/>
            <p:nvPr/>
          </p:nvSpPr>
          <p:spPr>
            <a:xfrm>
              <a:off x="5497101" y="4824062"/>
              <a:ext cx="231024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s-PE" sz="3200" b="1" dirty="0">
                  <a:solidFill>
                    <a:schemeClr val="lt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945-084-071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1145716"/>
      </p:ext>
    </p:extLst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 smtClean="0"/>
              <a:t>3</a:t>
            </a:fld>
            <a:endParaRPr lang="es-PE"/>
          </a:p>
        </p:txBody>
      </p:sp>
      <p:sp>
        <p:nvSpPr>
          <p:cNvPr id="3" name="Google Shape;220;p3"/>
          <p:cNvSpPr/>
          <p:nvPr/>
        </p:nvSpPr>
        <p:spPr>
          <a:xfrm>
            <a:off x="658995" y="480681"/>
            <a:ext cx="5111184" cy="526918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34F9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1455B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21;p3"/>
          <p:cNvSpPr txBox="1"/>
          <p:nvPr/>
        </p:nvSpPr>
        <p:spPr>
          <a:xfrm>
            <a:off x="819413" y="483829"/>
            <a:ext cx="4793111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buSzPts val="2800"/>
            </a:pPr>
            <a:r>
              <a:rPr lang="es-MX" sz="2800" b="1" dirty="0">
                <a:solidFill>
                  <a:schemeClr val="lt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Rol de la Defensoría del Pueblo</a:t>
            </a:r>
          </a:p>
        </p:txBody>
      </p:sp>
      <p:sp>
        <p:nvSpPr>
          <p:cNvPr id="5" name="object 4"/>
          <p:cNvSpPr/>
          <p:nvPr/>
        </p:nvSpPr>
        <p:spPr>
          <a:xfrm>
            <a:off x="1710014" y="2707195"/>
            <a:ext cx="3940610" cy="13428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2"/>
          <p:cNvSpPr txBox="1"/>
          <p:nvPr/>
        </p:nvSpPr>
        <p:spPr>
          <a:xfrm>
            <a:off x="6380349" y="2079444"/>
            <a:ext cx="3982157" cy="31412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8450" marR="46355" indent="-285750" algn="just">
              <a:lnSpc>
                <a:spcPct val="100299"/>
              </a:lnSpc>
              <a:spcBef>
                <a:spcPts val="715"/>
              </a:spcBef>
              <a:buClr>
                <a:srgbClr val="4A7EBB"/>
              </a:buClr>
              <a:buFont typeface="Arial" panose="020B0604020202020204" pitchFamily="34" charset="0"/>
              <a:buChar char="•"/>
            </a:pPr>
            <a:r>
              <a:rPr lang="es-MX" sz="1800" b="1" spc="-5" dirty="0">
                <a:latin typeface="Calibri" panose="020F0502020204030204" pitchFamily="34" charset="0"/>
                <a:cs typeface="Calibri" panose="020F0502020204030204" pitchFamily="34" charset="0"/>
              </a:rPr>
              <a:t>Supervisa</a:t>
            </a:r>
            <a:r>
              <a:rPr lang="es-MX" sz="1800" spc="-5" dirty="0">
                <a:latin typeface="Calibri" panose="020F0502020204030204" pitchFamily="34" charset="0"/>
                <a:cs typeface="Calibri" panose="020F0502020204030204" pitchFamily="34" charset="0"/>
              </a:rPr>
              <a:t> a las instituciones del  Estado y a las autoridades públicas  para que cumplan con sus deberes.</a:t>
            </a:r>
          </a:p>
          <a:p>
            <a:pPr marL="298450" marR="46355" indent="-285750" algn="just">
              <a:lnSpc>
                <a:spcPct val="100299"/>
              </a:lnSpc>
              <a:spcBef>
                <a:spcPts val="715"/>
              </a:spcBef>
              <a:buClr>
                <a:srgbClr val="4A7EBB"/>
              </a:buClr>
              <a:buFont typeface="Arial" panose="020B0604020202020204" pitchFamily="34" charset="0"/>
              <a:buChar char="•"/>
            </a:pPr>
            <a:endParaRPr lang="es-MX" sz="1800" b="1" spc="-5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98450" marR="46355" indent="-285750" algn="just">
              <a:lnSpc>
                <a:spcPct val="100299"/>
              </a:lnSpc>
              <a:spcBef>
                <a:spcPts val="715"/>
              </a:spcBef>
              <a:buClr>
                <a:srgbClr val="4A7EBB"/>
              </a:buClr>
              <a:buFont typeface="Arial" panose="020B0604020202020204" pitchFamily="34" charset="0"/>
              <a:buChar char="•"/>
            </a:pPr>
            <a:r>
              <a:rPr lang="es-MX" sz="1800" b="1" spc="-5" dirty="0">
                <a:latin typeface="Calibri" panose="020F0502020204030204" pitchFamily="34" charset="0"/>
                <a:cs typeface="Calibri" panose="020F0502020204030204" pitchFamily="34" charset="0"/>
              </a:rPr>
              <a:t>Supervisa</a:t>
            </a:r>
            <a:r>
              <a:rPr lang="es-MX" sz="1800" spc="-5" dirty="0">
                <a:latin typeface="Calibri" panose="020F0502020204030204" pitchFamily="34" charset="0"/>
                <a:cs typeface="Calibri" panose="020F0502020204030204" pitchFamily="34" charset="0"/>
              </a:rPr>
              <a:t> la adecuada prestación de los servicios públicos.</a:t>
            </a:r>
          </a:p>
          <a:p>
            <a:pPr marL="298450" marR="46355" indent="-285750" algn="just">
              <a:lnSpc>
                <a:spcPct val="100299"/>
              </a:lnSpc>
              <a:spcBef>
                <a:spcPts val="715"/>
              </a:spcBef>
              <a:buClr>
                <a:srgbClr val="4A7EBB"/>
              </a:buClr>
              <a:buFont typeface="Arial" panose="020B0604020202020204" pitchFamily="34" charset="0"/>
              <a:buChar char="•"/>
            </a:pPr>
            <a:endParaRPr lang="es-MX" sz="1800" spc="-5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98450" marR="46355" indent="-285750" algn="just">
              <a:lnSpc>
                <a:spcPct val="100299"/>
              </a:lnSpc>
              <a:spcBef>
                <a:spcPts val="715"/>
              </a:spcBef>
              <a:buClr>
                <a:srgbClr val="4A7EBB"/>
              </a:buClr>
              <a:buFont typeface="Arial" panose="020B0604020202020204" pitchFamily="34" charset="0"/>
              <a:buChar char="•"/>
            </a:pPr>
            <a:r>
              <a:rPr lang="es-MX" sz="1800" spc="-5" dirty="0">
                <a:latin typeface="Calibri" panose="020F0502020204030204" pitchFamily="34" charset="0"/>
                <a:cs typeface="Calibri" panose="020F0502020204030204" pitchFamily="34" charset="0"/>
              </a:rPr>
              <a:t>La Defensoría del Pueblo </a:t>
            </a:r>
            <a:r>
              <a:rPr lang="es-MX" sz="1800" b="1" spc="-5" dirty="0">
                <a:latin typeface="Calibri" panose="020F0502020204030204" pitchFamily="34" charset="0"/>
                <a:cs typeface="Calibri" panose="020F0502020204030204" pitchFamily="34" charset="0"/>
              </a:rPr>
              <a:t>defiende</a:t>
            </a:r>
            <a:r>
              <a:rPr lang="es-MX" sz="1800" spc="-5" dirty="0">
                <a:latin typeface="Calibri" panose="020F0502020204030204" pitchFamily="34" charset="0"/>
                <a:cs typeface="Calibri" panose="020F0502020204030204" pitchFamily="34" charset="0"/>
              </a:rPr>
              <a:t> y  </a:t>
            </a:r>
            <a:r>
              <a:rPr lang="es-MX" sz="1800" b="1" spc="-5" dirty="0">
                <a:latin typeface="Calibri" panose="020F0502020204030204" pitchFamily="34" charset="0"/>
                <a:cs typeface="Calibri" panose="020F0502020204030204" pitchFamily="34" charset="0"/>
              </a:rPr>
              <a:t>protege</a:t>
            </a:r>
            <a:r>
              <a:rPr lang="es-MX" sz="1800" spc="-5" dirty="0">
                <a:latin typeface="Calibri" panose="020F0502020204030204" pitchFamily="34" charset="0"/>
                <a:cs typeface="Calibri" panose="020F0502020204030204" pitchFamily="34" charset="0"/>
              </a:rPr>
              <a:t> los derechos fundamentales  de todas las personas.</a:t>
            </a:r>
          </a:p>
        </p:txBody>
      </p:sp>
    </p:spTree>
    <p:extLst>
      <p:ext uri="{BB962C8B-B14F-4D97-AF65-F5344CB8AC3E}">
        <p14:creationId xmlns:p14="http://schemas.microsoft.com/office/powerpoint/2010/main" val="2078582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 smtClean="0"/>
              <a:t>4</a:t>
            </a:fld>
            <a:endParaRPr lang="es-PE"/>
          </a:p>
        </p:txBody>
      </p:sp>
      <p:sp>
        <p:nvSpPr>
          <p:cNvPr id="3" name="Google Shape;220;p3"/>
          <p:cNvSpPr/>
          <p:nvPr/>
        </p:nvSpPr>
        <p:spPr>
          <a:xfrm>
            <a:off x="658995" y="480681"/>
            <a:ext cx="2021143" cy="526918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34F9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1455B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21;p3"/>
          <p:cNvSpPr txBox="1"/>
          <p:nvPr/>
        </p:nvSpPr>
        <p:spPr>
          <a:xfrm>
            <a:off x="819413" y="483829"/>
            <a:ext cx="1734601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buSzPts val="2800"/>
            </a:pPr>
            <a:r>
              <a:rPr lang="es-MX" sz="2800" b="1" dirty="0">
                <a:solidFill>
                  <a:schemeClr val="lt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Contenido</a:t>
            </a:r>
          </a:p>
        </p:txBody>
      </p:sp>
      <p:sp>
        <p:nvSpPr>
          <p:cNvPr id="6" name="object 2"/>
          <p:cNvSpPr txBox="1"/>
          <p:nvPr/>
        </p:nvSpPr>
        <p:spPr>
          <a:xfrm>
            <a:off x="2659970" y="3324661"/>
            <a:ext cx="2812716" cy="112017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46355" algn="just">
              <a:lnSpc>
                <a:spcPct val="100299"/>
              </a:lnSpc>
              <a:spcBef>
                <a:spcPts val="715"/>
              </a:spcBef>
            </a:pPr>
            <a:r>
              <a:rPr lang="es-MX" sz="1800" spc="-5" dirty="0">
                <a:latin typeface="Calibri" panose="020F0502020204030204" pitchFamily="34" charset="0"/>
                <a:cs typeface="Calibri" panose="020F0502020204030204" pitchFamily="34" charset="0"/>
              </a:rPr>
              <a:t>Percepción, costo	y mapa de la  corrupción; definición de la corrupción e integridad en la gestión pública</a:t>
            </a:r>
            <a:r>
              <a:rPr lang="es-MX" sz="18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s-MX" sz="1800" spc="-5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2554014" y="2538336"/>
            <a:ext cx="300142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8419" algn="ctr">
              <a:spcBef>
                <a:spcPts val="95"/>
              </a:spcBef>
            </a:pPr>
            <a:r>
              <a:rPr lang="es-MX" sz="2000" b="1" spc="-5" dirty="0">
                <a:solidFill>
                  <a:srgbClr val="134F9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 </a:t>
            </a:r>
            <a:r>
              <a:rPr lang="es-MX" sz="2000" b="1" spc="-10" dirty="0">
                <a:solidFill>
                  <a:srgbClr val="134F9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Panorama </a:t>
            </a:r>
            <a:r>
              <a:rPr lang="es-MX" sz="2000" b="1" spc="-5" dirty="0">
                <a:solidFill>
                  <a:srgbClr val="134F9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 la corrupción</a:t>
            </a:r>
            <a:endParaRPr lang="es-MX" sz="2000" dirty="0">
              <a:solidFill>
                <a:srgbClr val="134F9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object 2"/>
          <p:cNvSpPr txBox="1"/>
          <p:nvPr/>
        </p:nvSpPr>
        <p:spPr>
          <a:xfrm>
            <a:off x="6716388" y="3392393"/>
            <a:ext cx="2812716" cy="139717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46355" algn="just">
              <a:lnSpc>
                <a:spcPct val="100299"/>
              </a:lnSpc>
              <a:spcBef>
                <a:spcPts val="715"/>
              </a:spcBef>
            </a:pPr>
            <a:r>
              <a:rPr lang="es-MX" sz="1800" spc="-5" dirty="0">
                <a:latin typeface="Calibri" panose="020F0502020204030204" pitchFamily="34" charset="0"/>
                <a:cs typeface="Calibri" panose="020F0502020204030204" pitchFamily="34" charset="0"/>
              </a:rPr>
              <a:t>Definición de ética; función pública; principios, deberes y prohibiciones éticas en la función pública; infracciones y sanciones éticas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6591123" y="2544879"/>
            <a:ext cx="3001421" cy="720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8419" algn="ctr">
              <a:spcBef>
                <a:spcPts val="95"/>
              </a:spcBef>
            </a:pPr>
            <a:r>
              <a:rPr lang="es-MX" sz="2000" b="1" spc="-5" dirty="0">
                <a:solidFill>
                  <a:srgbClr val="134F9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Ética aplicada en la</a:t>
            </a:r>
          </a:p>
          <a:p>
            <a:pPr marL="58419" algn="ctr">
              <a:spcBef>
                <a:spcPts val="95"/>
              </a:spcBef>
            </a:pPr>
            <a:r>
              <a:rPr lang="es-MX" sz="2000" b="1" spc="-5" dirty="0">
                <a:solidFill>
                  <a:srgbClr val="134F9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función pública</a:t>
            </a:r>
          </a:p>
        </p:txBody>
      </p:sp>
      <p:cxnSp>
        <p:nvCxnSpPr>
          <p:cNvPr id="33" name="Conector recto 32"/>
          <p:cNvCxnSpPr/>
          <p:nvPr/>
        </p:nvCxnSpPr>
        <p:spPr>
          <a:xfrm>
            <a:off x="6088336" y="2363368"/>
            <a:ext cx="0" cy="2443135"/>
          </a:xfrm>
          <a:prstGeom prst="line">
            <a:avLst/>
          </a:prstGeom>
          <a:ln w="19050">
            <a:solidFill>
              <a:srgbClr val="4A7EBB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upo 48"/>
          <p:cNvGrpSpPr/>
          <p:nvPr/>
        </p:nvGrpSpPr>
        <p:grpSpPr>
          <a:xfrm>
            <a:off x="2325414" y="2630524"/>
            <a:ext cx="457200" cy="473528"/>
            <a:chOff x="1130102" y="1678096"/>
            <a:chExt cx="457200" cy="473528"/>
          </a:xfrm>
        </p:grpSpPr>
        <p:sp>
          <p:nvSpPr>
            <p:cNvPr id="5" name="Elipse 4"/>
            <p:cNvSpPr/>
            <p:nvPr/>
          </p:nvSpPr>
          <p:spPr>
            <a:xfrm>
              <a:off x="1130102" y="1678096"/>
              <a:ext cx="457200" cy="473528"/>
            </a:xfrm>
            <a:prstGeom prst="ellipse">
              <a:avLst/>
            </a:prstGeom>
            <a:noFill/>
            <a:ln>
              <a:solidFill>
                <a:srgbClr val="134F9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  <p:sp>
          <p:nvSpPr>
            <p:cNvPr id="47" name="Rectángulo 46"/>
            <p:cNvSpPr/>
            <p:nvPr/>
          </p:nvSpPr>
          <p:spPr>
            <a:xfrm>
              <a:off x="1212696" y="1709464"/>
              <a:ext cx="30104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PE" sz="1800" b="1" spc="-5" dirty="0">
                  <a:solidFill>
                    <a:srgbClr val="134F9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es-PE" sz="1800" b="1" dirty="0">
                <a:solidFill>
                  <a:srgbClr val="134F91"/>
                </a:solidFill>
              </a:endParaRPr>
            </a:p>
          </p:txBody>
        </p:sp>
      </p:grpSp>
      <p:grpSp>
        <p:nvGrpSpPr>
          <p:cNvPr id="50" name="Grupo 49"/>
          <p:cNvGrpSpPr/>
          <p:nvPr/>
        </p:nvGrpSpPr>
        <p:grpSpPr>
          <a:xfrm>
            <a:off x="6392638" y="2618699"/>
            <a:ext cx="457200" cy="473528"/>
            <a:chOff x="1130102" y="1678096"/>
            <a:chExt cx="457200" cy="473528"/>
          </a:xfrm>
        </p:grpSpPr>
        <p:sp>
          <p:nvSpPr>
            <p:cNvPr id="51" name="Elipse 50"/>
            <p:cNvSpPr/>
            <p:nvPr/>
          </p:nvSpPr>
          <p:spPr>
            <a:xfrm>
              <a:off x="1130102" y="1678096"/>
              <a:ext cx="457200" cy="473528"/>
            </a:xfrm>
            <a:prstGeom prst="ellipse">
              <a:avLst/>
            </a:prstGeom>
            <a:noFill/>
            <a:ln>
              <a:solidFill>
                <a:srgbClr val="134F9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  <p:sp>
          <p:nvSpPr>
            <p:cNvPr id="52" name="Rectángulo 51"/>
            <p:cNvSpPr/>
            <p:nvPr/>
          </p:nvSpPr>
          <p:spPr>
            <a:xfrm>
              <a:off x="1212696" y="1709464"/>
              <a:ext cx="30104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PE" sz="1800" b="1" spc="-5" dirty="0">
                  <a:solidFill>
                    <a:srgbClr val="134F9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es-PE" sz="1800" b="1" dirty="0">
                <a:solidFill>
                  <a:srgbClr val="134F9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4446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6"/>
          <p:cNvSpPr txBox="1">
            <a:spLocks noGrp="1"/>
          </p:cNvSpPr>
          <p:nvPr>
            <p:ph type="sldNum" idx="12"/>
          </p:nvPr>
        </p:nvSpPr>
        <p:spPr>
          <a:xfrm>
            <a:off x="8737600" y="6356355"/>
            <a:ext cx="2844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s-PE"/>
              <a:t>5</a:t>
            </a:fld>
            <a:endParaRPr/>
          </a:p>
        </p:txBody>
      </p:sp>
      <p:pic>
        <p:nvPicPr>
          <p:cNvPr id="140" name="Google Shape;140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78320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6"/>
          <p:cNvSpPr/>
          <p:nvPr/>
        </p:nvSpPr>
        <p:spPr>
          <a:xfrm>
            <a:off x="1957330" y="2933821"/>
            <a:ext cx="8277340" cy="9786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es-MX" sz="36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El Panorama </a:t>
            </a:r>
          </a:p>
          <a:p>
            <a:pPr lvl="0" algn="ctr">
              <a:lnSpc>
                <a:spcPct val="80000"/>
              </a:lnSpc>
            </a:pPr>
            <a:r>
              <a:rPr lang="es-MX" sz="36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 la corrupción</a:t>
            </a:r>
            <a:endParaRPr sz="1200" b="1" dirty="0"/>
          </a:p>
        </p:txBody>
      </p:sp>
    </p:spTree>
    <p:extLst>
      <p:ext uri="{BB962C8B-B14F-4D97-AF65-F5344CB8AC3E}">
        <p14:creationId xmlns:p14="http://schemas.microsoft.com/office/powerpoint/2010/main" val="1203140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 smtClean="0"/>
              <a:t>6</a:t>
            </a:fld>
            <a:endParaRPr lang="es-PE"/>
          </a:p>
        </p:txBody>
      </p:sp>
      <p:sp>
        <p:nvSpPr>
          <p:cNvPr id="3" name="Google Shape;220;p3"/>
          <p:cNvSpPr/>
          <p:nvPr/>
        </p:nvSpPr>
        <p:spPr>
          <a:xfrm>
            <a:off x="658996" y="480681"/>
            <a:ext cx="4694400" cy="526918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34F9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1455B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21;p3"/>
          <p:cNvSpPr txBox="1"/>
          <p:nvPr/>
        </p:nvSpPr>
        <p:spPr>
          <a:xfrm>
            <a:off x="819414" y="483829"/>
            <a:ext cx="4301226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buSzPts val="2800"/>
            </a:pPr>
            <a:r>
              <a:rPr lang="es-MX" sz="2800" b="1" dirty="0">
                <a:solidFill>
                  <a:schemeClr val="lt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Percepción de la corrupción</a:t>
            </a:r>
          </a:p>
        </p:txBody>
      </p:sp>
      <p:sp>
        <p:nvSpPr>
          <p:cNvPr id="9" name="object 6"/>
          <p:cNvSpPr txBox="1"/>
          <p:nvPr/>
        </p:nvSpPr>
        <p:spPr>
          <a:xfrm>
            <a:off x="1945174" y="1442965"/>
            <a:ext cx="8229595" cy="58028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ctr">
              <a:spcBef>
                <a:spcPts val="105"/>
              </a:spcBef>
            </a:pPr>
            <a:r>
              <a:rPr lang="es-MX" sz="1800" spc="-5" dirty="0">
                <a:latin typeface="Calibri" panose="020F0502020204030204" pitchFamily="34" charset="0"/>
                <a:cs typeface="Calibri" panose="020F0502020204030204" pitchFamily="34" charset="0"/>
              </a:rPr>
              <a:t>El </a:t>
            </a:r>
            <a:r>
              <a:rPr lang="es-MX" sz="1800" b="1" spc="-5" dirty="0">
                <a:latin typeface="Calibri" panose="020F0502020204030204" pitchFamily="34" charset="0"/>
                <a:cs typeface="Calibri" panose="020F0502020204030204" pitchFamily="34" charset="0"/>
              </a:rPr>
              <a:t>54,4 % </a:t>
            </a:r>
            <a:r>
              <a:rPr lang="es-MX" sz="1800" spc="-5" dirty="0">
                <a:latin typeface="Calibri" panose="020F0502020204030204" pitchFamily="34" charset="0"/>
                <a:cs typeface="Calibri" panose="020F0502020204030204" pitchFamily="34" charset="0"/>
              </a:rPr>
              <a:t>considera a la corrupción como el principal problema del país en el </a:t>
            </a:r>
          </a:p>
          <a:p>
            <a:pPr marL="12700" marR="5080" algn="ctr">
              <a:spcBef>
                <a:spcPts val="105"/>
              </a:spcBef>
            </a:pPr>
            <a:r>
              <a:rPr lang="es-MX" sz="1800" spc="-5" dirty="0">
                <a:latin typeface="Calibri" panose="020F0502020204030204" pitchFamily="34" charset="0"/>
                <a:cs typeface="Calibri" panose="020F0502020204030204" pitchFamily="34" charset="0"/>
              </a:rPr>
              <a:t>primer semestre de 2023.</a:t>
            </a:r>
          </a:p>
        </p:txBody>
      </p:sp>
      <p:sp>
        <p:nvSpPr>
          <p:cNvPr id="11" name="Rectángulo redondeado 10"/>
          <p:cNvSpPr/>
          <p:nvPr/>
        </p:nvSpPr>
        <p:spPr>
          <a:xfrm>
            <a:off x="2213945" y="1263534"/>
            <a:ext cx="7777953" cy="964276"/>
          </a:xfrm>
          <a:prstGeom prst="roundRect">
            <a:avLst/>
          </a:prstGeom>
          <a:noFill/>
          <a:ln w="19050">
            <a:solidFill>
              <a:srgbClr val="4A7EBB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2" name="object 6"/>
          <p:cNvSpPr/>
          <p:nvPr/>
        </p:nvSpPr>
        <p:spPr>
          <a:xfrm>
            <a:off x="1603873" y="2914423"/>
            <a:ext cx="1554959" cy="1154623"/>
          </a:xfrm>
          <a:custGeom>
            <a:avLst/>
            <a:gdLst/>
            <a:ahLst/>
            <a:cxnLst/>
            <a:rect l="l" t="t" r="r" b="b"/>
            <a:pathLst>
              <a:path w="1788160" h="1327785">
                <a:moveTo>
                  <a:pt x="1123950" y="0"/>
                </a:moveTo>
                <a:lnTo>
                  <a:pt x="1123950" y="331850"/>
                </a:lnTo>
                <a:lnTo>
                  <a:pt x="0" y="331850"/>
                </a:lnTo>
                <a:lnTo>
                  <a:pt x="0" y="995552"/>
                </a:lnTo>
                <a:lnTo>
                  <a:pt x="1123950" y="995552"/>
                </a:lnTo>
                <a:lnTo>
                  <a:pt x="1123950" y="1327404"/>
                </a:lnTo>
                <a:lnTo>
                  <a:pt x="1787652" y="663701"/>
                </a:lnTo>
                <a:lnTo>
                  <a:pt x="1123950" y="0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6"/>
          <p:cNvSpPr txBox="1"/>
          <p:nvPr/>
        </p:nvSpPr>
        <p:spPr>
          <a:xfrm>
            <a:off x="2469704" y="5217718"/>
            <a:ext cx="8054201" cy="58028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ctr">
              <a:spcBef>
                <a:spcPts val="105"/>
              </a:spcBef>
            </a:pPr>
            <a:r>
              <a:rPr lang="es-MX" sz="1800" spc="-5" dirty="0">
                <a:latin typeface="Calibri" panose="020F0502020204030204" pitchFamily="34" charset="0"/>
                <a:cs typeface="Calibri" panose="020F0502020204030204" pitchFamily="34" charset="0"/>
              </a:rPr>
              <a:t>Los </a:t>
            </a:r>
            <a:r>
              <a:rPr lang="es-MX" sz="1800" b="1" spc="-5" dirty="0">
                <a:latin typeface="Calibri" panose="020F0502020204030204" pitchFamily="34" charset="0"/>
                <a:cs typeface="Calibri" panose="020F0502020204030204" pitchFamily="34" charset="0"/>
              </a:rPr>
              <a:t>hombres</a:t>
            </a:r>
            <a:r>
              <a:rPr lang="es-MX" sz="1800" spc="-5" dirty="0">
                <a:latin typeface="Calibri" panose="020F0502020204030204" pitchFamily="34" charset="0"/>
                <a:cs typeface="Calibri" panose="020F0502020204030204" pitchFamily="34" charset="0"/>
              </a:rPr>
              <a:t> tienen una tasa de victimización del </a:t>
            </a:r>
            <a:r>
              <a:rPr lang="es-MX" sz="1800" b="1" spc="-5" dirty="0">
                <a:latin typeface="Calibri" panose="020F0502020204030204" pitchFamily="34" charset="0"/>
                <a:cs typeface="Calibri" panose="020F0502020204030204" pitchFamily="34" charset="0"/>
              </a:rPr>
              <a:t>3,1</a:t>
            </a:r>
            <a:r>
              <a:rPr lang="es-MX" sz="1800" spc="-5" dirty="0">
                <a:latin typeface="Calibri" panose="020F0502020204030204" pitchFamily="34" charset="0"/>
                <a:cs typeface="Calibri" panose="020F0502020204030204" pitchFamily="34" charset="0"/>
              </a:rPr>
              <a:t> %, mientras que las </a:t>
            </a:r>
            <a:r>
              <a:rPr lang="es-MX" sz="1800" b="1" spc="-5" dirty="0">
                <a:latin typeface="Calibri" panose="020F0502020204030204" pitchFamily="34" charset="0"/>
                <a:cs typeface="Calibri" panose="020F0502020204030204" pitchFamily="34" charset="0"/>
              </a:rPr>
              <a:t>mujeres</a:t>
            </a:r>
            <a:r>
              <a:rPr lang="es-MX" sz="1800" spc="-5" dirty="0">
                <a:latin typeface="Calibri" panose="020F0502020204030204" pitchFamily="34" charset="0"/>
                <a:cs typeface="Calibri" panose="020F0502020204030204" pitchFamily="34" charset="0"/>
              </a:rPr>
              <a:t> experimentan un </a:t>
            </a:r>
            <a:r>
              <a:rPr lang="es-MX" sz="1800" b="1" spc="-5" dirty="0">
                <a:latin typeface="Calibri" panose="020F0502020204030204" pitchFamily="34" charset="0"/>
                <a:cs typeface="Calibri" panose="020F0502020204030204" pitchFamily="34" charset="0"/>
              </a:rPr>
              <a:t>2,0 %</a:t>
            </a:r>
            <a:r>
              <a:rPr lang="es-MX" sz="1800" spc="-5" dirty="0">
                <a:latin typeface="Calibri" panose="020F0502020204030204" pitchFamily="34" charset="0"/>
                <a:cs typeface="Calibri" panose="020F0502020204030204" pitchFamily="34" charset="0"/>
              </a:rPr>
              <a:t> de corrupción.</a:t>
            </a:r>
          </a:p>
        </p:txBody>
      </p:sp>
      <p:sp>
        <p:nvSpPr>
          <p:cNvPr id="16" name="Rectángulo redondeado 15"/>
          <p:cNvSpPr/>
          <p:nvPr/>
        </p:nvSpPr>
        <p:spPr>
          <a:xfrm>
            <a:off x="2213945" y="5038287"/>
            <a:ext cx="8509465" cy="964276"/>
          </a:xfrm>
          <a:prstGeom prst="roundRect">
            <a:avLst/>
          </a:prstGeom>
          <a:noFill/>
          <a:ln w="19050">
            <a:solidFill>
              <a:srgbClr val="4A7EBB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7" name="Rectángulo redondeado 16"/>
          <p:cNvSpPr/>
          <p:nvPr/>
        </p:nvSpPr>
        <p:spPr>
          <a:xfrm>
            <a:off x="3458087" y="2610113"/>
            <a:ext cx="7065818" cy="2024114"/>
          </a:xfrm>
          <a:prstGeom prst="roundRect">
            <a:avLst>
              <a:gd name="adj" fmla="val 9275"/>
            </a:avLst>
          </a:prstGeom>
          <a:noFill/>
          <a:ln w="19050">
            <a:solidFill>
              <a:srgbClr val="4A7EBB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8" name="object 6"/>
          <p:cNvSpPr txBox="1"/>
          <p:nvPr/>
        </p:nvSpPr>
        <p:spPr>
          <a:xfrm>
            <a:off x="3760534" y="2793936"/>
            <a:ext cx="6563869" cy="170110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8450" marR="5080" indent="-285750" algn="just">
              <a:spcBef>
                <a:spcPts val="105"/>
              </a:spcBef>
              <a:buClr>
                <a:srgbClr val="4A7EBB"/>
              </a:buClr>
              <a:buFont typeface="Arial" panose="020B0604020202020204" pitchFamily="34" charset="0"/>
              <a:buChar char="•"/>
            </a:pPr>
            <a:r>
              <a:rPr lang="es-MX" sz="1800" spc="-5" dirty="0">
                <a:latin typeface="Calibri" panose="020F0502020204030204" pitchFamily="34" charset="0"/>
                <a:cs typeface="Calibri" panose="020F0502020204030204" pitchFamily="34" charset="0"/>
              </a:rPr>
              <a:t>El </a:t>
            </a:r>
            <a:r>
              <a:rPr lang="es-MX" sz="1800" b="1" spc="-5" dirty="0">
                <a:latin typeface="Calibri" panose="020F0502020204030204" pitchFamily="34" charset="0"/>
                <a:cs typeface="Calibri" panose="020F0502020204030204" pitchFamily="34" charset="0"/>
              </a:rPr>
              <a:t>2,5 %</a:t>
            </a:r>
            <a:r>
              <a:rPr lang="es-MX" sz="1800" spc="-5" dirty="0">
                <a:latin typeface="Calibri" panose="020F0502020204030204" pitchFamily="34" charset="0"/>
                <a:cs typeface="Calibri" panose="020F0502020204030204" pitchFamily="34" charset="0"/>
              </a:rPr>
              <a:t> de los hogares encuestados indicaron que se les pidió "un pago extra“ al gestionar servicios públicos.</a:t>
            </a:r>
          </a:p>
          <a:p>
            <a:pPr marL="298450" marR="5080" indent="-285750" algn="just">
              <a:spcBef>
                <a:spcPts val="105"/>
              </a:spcBef>
              <a:buClr>
                <a:srgbClr val="4A7EBB"/>
              </a:buClr>
              <a:buFont typeface="Arial" panose="020B0604020202020204" pitchFamily="34" charset="0"/>
              <a:buChar char="•"/>
            </a:pPr>
            <a:endParaRPr lang="es-MX" sz="1800" spc="-5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98450" marR="5080" indent="-285750" algn="just">
              <a:spcBef>
                <a:spcPts val="105"/>
              </a:spcBef>
              <a:buClr>
                <a:srgbClr val="4A7EBB"/>
              </a:buClr>
              <a:buFont typeface="Arial" panose="020B0604020202020204" pitchFamily="34" charset="0"/>
              <a:buChar char="•"/>
            </a:pPr>
            <a:r>
              <a:rPr lang="es-MX" sz="1800" spc="-5" dirty="0">
                <a:latin typeface="Calibri" panose="020F0502020204030204" pitchFamily="34" charset="0"/>
                <a:cs typeface="Calibri" panose="020F0502020204030204" pitchFamily="34" charset="0"/>
              </a:rPr>
              <a:t>La corrupción muestra disparidades entre áreas urbanas y rurales, con una incidencia más alta del </a:t>
            </a:r>
            <a:r>
              <a:rPr lang="es-MX" sz="1800" b="1" spc="-5" dirty="0">
                <a:latin typeface="Calibri" panose="020F0502020204030204" pitchFamily="34" charset="0"/>
                <a:cs typeface="Calibri" panose="020F0502020204030204" pitchFamily="34" charset="0"/>
              </a:rPr>
              <a:t>2,8 % </a:t>
            </a:r>
            <a:r>
              <a:rPr lang="es-MX" sz="1800" spc="-5" dirty="0">
                <a:latin typeface="Calibri" panose="020F0502020204030204" pitchFamily="34" charset="0"/>
                <a:cs typeface="Calibri" panose="020F0502020204030204" pitchFamily="34" charset="0"/>
              </a:rPr>
              <a:t>en entornos urbanos en comparación con el </a:t>
            </a:r>
            <a:r>
              <a:rPr lang="es-MX" sz="1800" b="1" spc="-5" dirty="0">
                <a:latin typeface="Calibri" panose="020F0502020204030204" pitchFamily="34" charset="0"/>
                <a:cs typeface="Calibri" panose="020F0502020204030204" pitchFamily="34" charset="0"/>
              </a:rPr>
              <a:t>1,2 % </a:t>
            </a:r>
            <a:r>
              <a:rPr lang="es-MX" sz="1800" spc="-5" dirty="0">
                <a:latin typeface="Calibri" panose="020F0502020204030204" pitchFamily="34" charset="0"/>
                <a:cs typeface="Calibri" panose="020F0502020204030204" pitchFamily="34" charset="0"/>
              </a:rPr>
              <a:t>en áreas rurales.</a:t>
            </a:r>
          </a:p>
        </p:txBody>
      </p:sp>
      <p:sp>
        <p:nvSpPr>
          <p:cNvPr id="19" name="Rectángulo 18"/>
          <p:cNvSpPr/>
          <p:nvPr/>
        </p:nvSpPr>
        <p:spPr>
          <a:xfrm>
            <a:off x="819414" y="6225550"/>
            <a:ext cx="127887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spcBef>
                <a:spcPts val="880"/>
              </a:spcBef>
            </a:pPr>
            <a:r>
              <a:rPr lang="es-PE" sz="1100" spc="-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Fuente: INEI,</a:t>
            </a:r>
            <a:r>
              <a:rPr lang="es-PE" sz="1100" spc="-15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PE" sz="1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2023.</a:t>
            </a:r>
          </a:p>
        </p:txBody>
      </p:sp>
    </p:spTree>
    <p:extLst>
      <p:ext uri="{BB962C8B-B14F-4D97-AF65-F5344CB8AC3E}">
        <p14:creationId xmlns:p14="http://schemas.microsoft.com/office/powerpoint/2010/main" val="3180339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 smtClean="0"/>
              <a:t>7</a:t>
            </a:fld>
            <a:endParaRPr lang="es-PE"/>
          </a:p>
        </p:txBody>
      </p:sp>
      <p:sp>
        <p:nvSpPr>
          <p:cNvPr id="3" name="Google Shape;220;p3"/>
          <p:cNvSpPr/>
          <p:nvPr/>
        </p:nvSpPr>
        <p:spPr>
          <a:xfrm>
            <a:off x="658996" y="480681"/>
            <a:ext cx="5722754" cy="526918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34F9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1455B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21;p3"/>
          <p:cNvSpPr txBox="1"/>
          <p:nvPr/>
        </p:nvSpPr>
        <p:spPr>
          <a:xfrm>
            <a:off x="819414" y="483829"/>
            <a:ext cx="5428986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2800"/>
            </a:pPr>
            <a:r>
              <a:rPr lang="es-MX" sz="2800" b="1" dirty="0">
                <a:solidFill>
                  <a:schemeClr val="lt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El costo de la corrupción en el Perú</a:t>
            </a:r>
          </a:p>
        </p:txBody>
      </p:sp>
      <p:sp>
        <p:nvSpPr>
          <p:cNvPr id="5" name="object 6"/>
          <p:cNvSpPr txBox="1"/>
          <p:nvPr/>
        </p:nvSpPr>
        <p:spPr>
          <a:xfrm>
            <a:off x="2038352" y="1866396"/>
            <a:ext cx="8229595" cy="44435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spcBef>
                <a:spcPts val="105"/>
              </a:spcBef>
            </a:pPr>
            <a:r>
              <a:rPr lang="es-MX" sz="2800" b="1" spc="-5" dirty="0">
                <a:latin typeface="Calibri" panose="020F0502020204030204" pitchFamily="34" charset="0"/>
                <a:cs typeface="Calibri" panose="020F0502020204030204" pitchFamily="34" charset="0"/>
              </a:rPr>
              <a:t>En 2022, la corrupción costó al Perú S/  24,419 millones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1602853" y="1606434"/>
            <a:ext cx="8887802" cy="964276"/>
          </a:xfrm>
          <a:prstGeom prst="roundRect">
            <a:avLst/>
          </a:prstGeom>
          <a:noFill/>
          <a:ln w="19050">
            <a:solidFill>
              <a:srgbClr val="4A7EBB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7" name="object 6"/>
          <p:cNvSpPr txBox="1"/>
          <p:nvPr/>
        </p:nvSpPr>
        <p:spPr>
          <a:xfrm>
            <a:off x="1813430" y="3364246"/>
            <a:ext cx="1813105" cy="173701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ctr">
              <a:spcBef>
                <a:spcPts val="105"/>
              </a:spcBef>
            </a:pPr>
            <a:r>
              <a:rPr lang="es-MX" sz="1600" spc="-5" dirty="0">
                <a:latin typeface="Carlito"/>
                <a:cs typeface="Carlito"/>
              </a:rPr>
              <a:t>56 % del perjuicio  económico causado  por gobiernos  regionales y  municipales; 44 %,  por el gobierno  nacional.</a:t>
            </a:r>
          </a:p>
        </p:txBody>
      </p:sp>
      <p:sp>
        <p:nvSpPr>
          <p:cNvPr id="8" name="Rectángulo redondeado 7"/>
          <p:cNvSpPr/>
          <p:nvPr/>
        </p:nvSpPr>
        <p:spPr>
          <a:xfrm>
            <a:off x="1463675" y="3049915"/>
            <a:ext cx="2409725" cy="2341236"/>
          </a:xfrm>
          <a:prstGeom prst="roundRect">
            <a:avLst>
              <a:gd name="adj" fmla="val 10175"/>
            </a:avLst>
          </a:prstGeom>
          <a:noFill/>
          <a:ln w="19050">
            <a:solidFill>
              <a:srgbClr val="4A7EBB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9" name="object 6"/>
          <p:cNvSpPr txBox="1"/>
          <p:nvPr/>
        </p:nvSpPr>
        <p:spPr>
          <a:xfrm>
            <a:off x="5251855" y="3516646"/>
            <a:ext cx="1813105" cy="150361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ctr">
              <a:spcBef>
                <a:spcPts val="105"/>
              </a:spcBef>
            </a:pPr>
            <a:r>
              <a:rPr lang="es-MX" sz="1600" spc="-5" dirty="0">
                <a:latin typeface="Carlito"/>
                <a:cs typeface="Carlito"/>
              </a:rPr>
              <a:t>13.4 % del</a:t>
            </a:r>
          </a:p>
          <a:p>
            <a:pPr marL="12700" marR="5080" algn="ctr">
              <a:spcBef>
                <a:spcPts val="105"/>
              </a:spcBef>
            </a:pPr>
            <a:r>
              <a:rPr lang="es-MX" sz="1600" spc="-5" dirty="0">
                <a:latin typeface="Carlito"/>
                <a:cs typeface="Carlito"/>
              </a:rPr>
              <a:t>presupuesto  devengado del año  2022 se vio afectado  por la corrupción.</a:t>
            </a:r>
          </a:p>
        </p:txBody>
      </p:sp>
      <p:sp>
        <p:nvSpPr>
          <p:cNvPr id="10" name="Rectángulo redondeado 9"/>
          <p:cNvSpPr/>
          <p:nvPr/>
        </p:nvSpPr>
        <p:spPr>
          <a:xfrm>
            <a:off x="4921150" y="3049915"/>
            <a:ext cx="2409725" cy="2341236"/>
          </a:xfrm>
          <a:prstGeom prst="roundRect">
            <a:avLst>
              <a:gd name="adj" fmla="val 10175"/>
            </a:avLst>
          </a:prstGeom>
          <a:noFill/>
          <a:ln w="19050">
            <a:solidFill>
              <a:srgbClr val="4A7EBB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1" name="object 6"/>
          <p:cNvSpPr txBox="1"/>
          <p:nvPr/>
        </p:nvSpPr>
        <p:spPr>
          <a:xfrm>
            <a:off x="8585605" y="3421396"/>
            <a:ext cx="1813105" cy="173701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ctr">
              <a:spcBef>
                <a:spcPts val="105"/>
              </a:spcBef>
            </a:pPr>
            <a:r>
              <a:rPr lang="es-MX" sz="1600" spc="-5" dirty="0">
                <a:latin typeface="Carlito"/>
                <a:cs typeface="Carlito"/>
              </a:rPr>
              <a:t>Nelson </a:t>
            </a:r>
            <a:r>
              <a:rPr lang="es-MX" sz="1600" spc="-5" dirty="0" err="1">
                <a:latin typeface="Carlito"/>
                <a:cs typeface="Carlito"/>
              </a:rPr>
              <a:t>Shack</a:t>
            </a:r>
            <a:r>
              <a:rPr lang="es-MX" sz="1600" spc="-5" dirty="0">
                <a:latin typeface="Carlito"/>
                <a:cs typeface="Carlito"/>
              </a:rPr>
              <a:t>: Con  esos S/ 24,419  millones, podríamos haber eliminado la  pobreza en dos años.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8235850" y="3049915"/>
            <a:ext cx="2409725" cy="2341236"/>
          </a:xfrm>
          <a:prstGeom prst="roundRect">
            <a:avLst>
              <a:gd name="adj" fmla="val 10175"/>
            </a:avLst>
          </a:prstGeom>
          <a:noFill/>
          <a:ln w="19050">
            <a:solidFill>
              <a:srgbClr val="4A7EBB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3" name="object 12"/>
          <p:cNvSpPr txBox="1"/>
          <p:nvPr/>
        </p:nvSpPr>
        <p:spPr>
          <a:xfrm>
            <a:off x="911225" y="5956669"/>
            <a:ext cx="3404870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latin typeface="Calibri" panose="020F0502020204030204" pitchFamily="34" charset="0"/>
                <a:cs typeface="Calibri" panose="020F0502020204030204" pitchFamily="34" charset="0"/>
              </a:rPr>
              <a:t>Fuente: </a:t>
            </a:r>
            <a:r>
              <a:rPr sz="1100" dirty="0">
                <a:latin typeface="Calibri" panose="020F0502020204030204" pitchFamily="34" charset="0"/>
                <a:cs typeface="Calibri" panose="020F0502020204030204" pitchFamily="34" charset="0"/>
              </a:rPr>
              <a:t>Contraloría General </a:t>
            </a:r>
            <a:r>
              <a:rPr sz="1100" spc="-5" dirty="0">
                <a:latin typeface="Calibri" panose="020F0502020204030204" pitchFamily="34" charset="0"/>
                <a:cs typeface="Calibri" panose="020F0502020204030204" pitchFamily="34" charset="0"/>
              </a:rPr>
              <a:t>de </a:t>
            </a:r>
            <a:r>
              <a:rPr sz="1100" dirty="0">
                <a:latin typeface="Calibri" panose="020F0502020204030204" pitchFamily="34" charset="0"/>
                <a:cs typeface="Calibri" panose="020F0502020204030204" pitchFamily="34" charset="0"/>
              </a:rPr>
              <a:t>la República, mayo </a:t>
            </a:r>
            <a:r>
              <a:rPr sz="1100" spc="-5" dirty="0"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>
              <a:rPr sz="1100" spc="-12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100" dirty="0">
                <a:latin typeface="Calibri" panose="020F0502020204030204" pitchFamily="34" charset="0"/>
                <a:cs typeface="Calibri" panose="020F0502020204030204" pitchFamily="34" charset="0"/>
              </a:rPr>
              <a:t>2023,</a:t>
            </a:r>
          </a:p>
        </p:txBody>
      </p:sp>
    </p:spTree>
    <p:extLst>
      <p:ext uri="{BB962C8B-B14F-4D97-AF65-F5344CB8AC3E}">
        <p14:creationId xmlns:p14="http://schemas.microsoft.com/office/powerpoint/2010/main" val="1438230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 smtClean="0"/>
              <a:t>8</a:t>
            </a:fld>
            <a:endParaRPr lang="es-PE"/>
          </a:p>
        </p:txBody>
      </p:sp>
      <p:sp>
        <p:nvSpPr>
          <p:cNvPr id="3" name="Google Shape;220;p3"/>
          <p:cNvSpPr/>
          <p:nvPr/>
        </p:nvSpPr>
        <p:spPr>
          <a:xfrm>
            <a:off x="658996" y="480681"/>
            <a:ext cx="3874904" cy="526918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34F9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1455B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21;p3"/>
          <p:cNvSpPr txBox="1"/>
          <p:nvPr/>
        </p:nvSpPr>
        <p:spPr>
          <a:xfrm>
            <a:off x="819414" y="483829"/>
            <a:ext cx="3714486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2800"/>
            </a:pPr>
            <a:r>
              <a:rPr lang="es-MX" sz="2800" b="1" dirty="0">
                <a:solidFill>
                  <a:schemeClr val="lt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¿Qué es la corrupción?</a:t>
            </a:r>
          </a:p>
        </p:txBody>
      </p:sp>
      <p:sp>
        <p:nvSpPr>
          <p:cNvPr id="5" name="object 6"/>
          <p:cNvSpPr txBox="1"/>
          <p:nvPr/>
        </p:nvSpPr>
        <p:spPr>
          <a:xfrm>
            <a:off x="1951006" y="1726248"/>
            <a:ext cx="8229595" cy="84446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spcBef>
                <a:spcPts val="105"/>
              </a:spcBef>
            </a:pPr>
            <a:r>
              <a:rPr lang="es-MX" sz="1800" spc="-5" dirty="0">
                <a:latin typeface="Calibri" panose="020F0502020204030204" pitchFamily="34" charset="0"/>
                <a:cs typeface="Calibri" panose="020F0502020204030204" pitchFamily="34" charset="0"/>
              </a:rPr>
              <a:t>El mal uso del poder encomendado (público o privado) con el propósito de obtener una  ventaja o beneficio indebido para quien actúa o en favor de terceros, vulnerando  derechos fundamentales como la salud, la educación, el acceso a la justicia, entre otros.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1583803" y="1568334"/>
            <a:ext cx="8887802" cy="1193916"/>
          </a:xfrm>
          <a:prstGeom prst="roundRect">
            <a:avLst/>
          </a:prstGeom>
          <a:noFill/>
          <a:ln w="19050">
            <a:solidFill>
              <a:srgbClr val="4A7EBB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7" name="object 11"/>
          <p:cNvSpPr/>
          <p:nvPr/>
        </p:nvSpPr>
        <p:spPr>
          <a:xfrm>
            <a:off x="4442749" y="3855148"/>
            <a:ext cx="2895600" cy="1327785"/>
          </a:xfrm>
          <a:custGeom>
            <a:avLst/>
            <a:gdLst/>
            <a:ahLst/>
            <a:cxnLst/>
            <a:rect l="l" t="t" r="r" b="b"/>
            <a:pathLst>
              <a:path w="2895600" h="1327785">
                <a:moveTo>
                  <a:pt x="2231898" y="0"/>
                </a:moveTo>
                <a:lnTo>
                  <a:pt x="2231898" y="331850"/>
                </a:lnTo>
                <a:lnTo>
                  <a:pt x="0" y="331850"/>
                </a:lnTo>
                <a:lnTo>
                  <a:pt x="0" y="995553"/>
                </a:lnTo>
                <a:lnTo>
                  <a:pt x="2231898" y="995553"/>
                </a:lnTo>
                <a:lnTo>
                  <a:pt x="2231898" y="1327404"/>
                </a:lnTo>
                <a:lnTo>
                  <a:pt x="2895600" y="663701"/>
                </a:lnTo>
                <a:lnTo>
                  <a:pt x="2231898" y="0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13"/>
          <p:cNvSpPr/>
          <p:nvPr/>
        </p:nvSpPr>
        <p:spPr>
          <a:xfrm>
            <a:off x="2131914" y="3368739"/>
            <a:ext cx="411480" cy="486409"/>
          </a:xfrm>
          <a:custGeom>
            <a:avLst/>
            <a:gdLst/>
            <a:ahLst/>
            <a:cxnLst/>
            <a:rect l="l" t="t" r="r" b="b"/>
            <a:pathLst>
              <a:path w="411480" h="486410">
                <a:moveTo>
                  <a:pt x="308610" y="0"/>
                </a:moveTo>
                <a:lnTo>
                  <a:pt x="102869" y="0"/>
                </a:lnTo>
                <a:lnTo>
                  <a:pt x="102869" y="280416"/>
                </a:lnTo>
                <a:lnTo>
                  <a:pt x="0" y="280416"/>
                </a:lnTo>
                <a:lnTo>
                  <a:pt x="205740" y="486156"/>
                </a:lnTo>
                <a:lnTo>
                  <a:pt x="411480" y="280416"/>
                </a:lnTo>
                <a:lnTo>
                  <a:pt x="308610" y="280416"/>
                </a:lnTo>
                <a:lnTo>
                  <a:pt x="308610" y="0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6"/>
          <p:cNvSpPr txBox="1"/>
          <p:nvPr/>
        </p:nvSpPr>
        <p:spPr>
          <a:xfrm>
            <a:off x="1392195" y="4205172"/>
            <a:ext cx="2302397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97535" marR="590550" algn="ctr">
              <a:lnSpc>
                <a:spcPct val="100000"/>
              </a:lnSpc>
              <a:spcBef>
                <a:spcPts val="95"/>
              </a:spcBef>
            </a:pPr>
            <a:r>
              <a:rPr sz="2000" b="1" spc="-10" dirty="0">
                <a:solidFill>
                  <a:srgbClr val="124F9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>
              <a:rPr sz="2000" b="1" spc="-5" dirty="0">
                <a:solidFill>
                  <a:srgbClr val="124F9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lito  y</a:t>
            </a:r>
            <a:endParaRPr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0000"/>
              </a:lnSpc>
              <a:spcBef>
                <a:spcPts val="15"/>
              </a:spcBef>
            </a:pPr>
            <a:r>
              <a:rPr sz="2000" b="1" spc="-5" dirty="0">
                <a:solidFill>
                  <a:srgbClr val="124F9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Falta</a:t>
            </a:r>
            <a:r>
              <a:rPr sz="2000" b="1" spc="-60" dirty="0">
                <a:solidFill>
                  <a:srgbClr val="124F9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000" b="1" spc="-5" dirty="0">
                <a:solidFill>
                  <a:srgbClr val="124F9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administrativa</a:t>
            </a:r>
            <a:endParaRPr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object 6"/>
          <p:cNvSpPr txBox="1"/>
          <p:nvPr/>
        </p:nvSpPr>
        <p:spPr>
          <a:xfrm>
            <a:off x="8569611" y="3703015"/>
            <a:ext cx="1813105" cy="167545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85750" indent="-285750">
              <a:buClr>
                <a:srgbClr val="4A7EBB"/>
              </a:buClr>
              <a:buFont typeface="Arial" panose="020B0604020202020204" pitchFamily="34" charset="0"/>
              <a:buChar char="•"/>
            </a:pPr>
            <a:r>
              <a:rPr lang="es-PE" sz="1800" dirty="0">
                <a:latin typeface="Calibri" panose="020F0502020204030204" pitchFamily="34" charset="0"/>
                <a:cs typeface="Calibri" panose="020F0502020204030204" pitchFamily="34" charset="0"/>
              </a:rPr>
              <a:t>Gravedad.</a:t>
            </a:r>
          </a:p>
          <a:p>
            <a:pPr marL="285750" indent="-285750">
              <a:buClr>
                <a:srgbClr val="4A7EBB"/>
              </a:buClr>
              <a:buFont typeface="Arial" panose="020B0604020202020204" pitchFamily="34" charset="0"/>
              <a:buChar char="•"/>
            </a:pPr>
            <a:r>
              <a:rPr lang="es-PE" sz="1800" dirty="0">
                <a:latin typeface="Calibri" panose="020F0502020204030204" pitchFamily="34" charset="0"/>
                <a:cs typeface="Calibri" panose="020F0502020204030204" pitchFamily="34" charset="0"/>
              </a:rPr>
              <a:t>Institución competente para investigar y sancionar.</a:t>
            </a:r>
          </a:p>
          <a:p>
            <a:pPr marL="285750" indent="-285750">
              <a:buClr>
                <a:srgbClr val="4A7EBB"/>
              </a:buClr>
              <a:buFont typeface="Arial" panose="020B0604020202020204" pitchFamily="34" charset="0"/>
              <a:buChar char="•"/>
            </a:pPr>
            <a:r>
              <a:rPr lang="es-PE" sz="1800" dirty="0">
                <a:latin typeface="Calibri" panose="020F0502020204030204" pitchFamily="34" charset="0"/>
                <a:cs typeface="Calibri" panose="020F0502020204030204" pitchFamily="34" charset="0"/>
              </a:rPr>
              <a:t>Sanciones.</a:t>
            </a:r>
          </a:p>
        </p:txBody>
      </p:sp>
      <p:sp>
        <p:nvSpPr>
          <p:cNvPr id="11" name="Rectángulo redondeado 10"/>
          <p:cNvSpPr/>
          <p:nvPr/>
        </p:nvSpPr>
        <p:spPr>
          <a:xfrm>
            <a:off x="8219856" y="3388684"/>
            <a:ext cx="2409725" cy="2341236"/>
          </a:xfrm>
          <a:prstGeom prst="roundRect">
            <a:avLst>
              <a:gd name="adj" fmla="val 10175"/>
            </a:avLst>
          </a:prstGeom>
          <a:noFill/>
          <a:ln w="19050">
            <a:solidFill>
              <a:srgbClr val="4A7EBB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2" name="object 6"/>
          <p:cNvSpPr txBox="1"/>
          <p:nvPr/>
        </p:nvSpPr>
        <p:spPr>
          <a:xfrm>
            <a:off x="4666478" y="4354758"/>
            <a:ext cx="2448142" cy="29046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spcBef>
                <a:spcPts val="105"/>
              </a:spcBef>
            </a:pPr>
            <a:r>
              <a:rPr lang="es-MX" sz="1800" b="1" spc="-5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¿En qué se diferencian?</a:t>
            </a:r>
          </a:p>
        </p:txBody>
      </p:sp>
    </p:spTree>
    <p:extLst>
      <p:ext uri="{BB962C8B-B14F-4D97-AF65-F5344CB8AC3E}">
        <p14:creationId xmlns:p14="http://schemas.microsoft.com/office/powerpoint/2010/main" val="21688236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 smtClean="0"/>
              <a:t>9</a:t>
            </a:fld>
            <a:endParaRPr lang="es-PE"/>
          </a:p>
        </p:txBody>
      </p:sp>
      <p:sp>
        <p:nvSpPr>
          <p:cNvPr id="3" name="Google Shape;220;p3"/>
          <p:cNvSpPr/>
          <p:nvPr/>
        </p:nvSpPr>
        <p:spPr>
          <a:xfrm>
            <a:off x="658996" y="480681"/>
            <a:ext cx="5189354" cy="526918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134F9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1455B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221;p3"/>
          <p:cNvSpPr txBox="1"/>
          <p:nvPr/>
        </p:nvSpPr>
        <p:spPr>
          <a:xfrm>
            <a:off x="819414" y="483829"/>
            <a:ext cx="4895586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2800"/>
            </a:pPr>
            <a:r>
              <a:rPr lang="es-MX" sz="2800" b="1" dirty="0">
                <a:solidFill>
                  <a:schemeClr val="lt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Integridad en la gestión pública</a:t>
            </a:r>
          </a:p>
        </p:txBody>
      </p:sp>
      <p:sp>
        <p:nvSpPr>
          <p:cNvPr id="5" name="object 6"/>
          <p:cNvSpPr txBox="1"/>
          <p:nvPr/>
        </p:nvSpPr>
        <p:spPr>
          <a:xfrm>
            <a:off x="1958631" y="1611948"/>
            <a:ext cx="8259794" cy="58028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ctr">
              <a:spcBef>
                <a:spcPts val="105"/>
              </a:spcBef>
            </a:pPr>
            <a:r>
              <a:rPr lang="es-MX" sz="1800" spc="-5" dirty="0">
                <a:latin typeface="Calibri" panose="020F0502020204030204" pitchFamily="34" charset="0"/>
                <a:cs typeface="Calibri" panose="020F0502020204030204" pitchFamily="34" charset="0"/>
              </a:rPr>
              <a:t>Es el uso adecuado de fondos, recursos, activos y atribuciones en el sector público, </a:t>
            </a:r>
            <a:r>
              <a:rPr lang="es-MX" sz="1800" b="1" i="1" spc="-5" dirty="0">
                <a:latin typeface="Calibri" panose="020F0502020204030204" pitchFamily="34" charset="0"/>
                <a:cs typeface="Calibri" panose="020F0502020204030204" pitchFamily="34" charset="0"/>
              </a:rPr>
              <a:t>para los objetivos oficiales para los que se destinaron</a:t>
            </a:r>
            <a:r>
              <a:rPr lang="es-MX" sz="1800" spc="-5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1691178" y="1408640"/>
            <a:ext cx="8766233" cy="1003227"/>
          </a:xfrm>
          <a:prstGeom prst="roundRect">
            <a:avLst/>
          </a:prstGeom>
          <a:noFill/>
          <a:ln w="19050">
            <a:solidFill>
              <a:srgbClr val="4A7EBB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7" name="object 11"/>
          <p:cNvSpPr/>
          <p:nvPr/>
        </p:nvSpPr>
        <p:spPr>
          <a:xfrm>
            <a:off x="3718849" y="3150298"/>
            <a:ext cx="1896233" cy="1327785"/>
          </a:xfrm>
          <a:custGeom>
            <a:avLst/>
            <a:gdLst/>
            <a:ahLst/>
            <a:cxnLst/>
            <a:rect l="l" t="t" r="r" b="b"/>
            <a:pathLst>
              <a:path w="2895600" h="1327785">
                <a:moveTo>
                  <a:pt x="2231898" y="0"/>
                </a:moveTo>
                <a:lnTo>
                  <a:pt x="2231898" y="331850"/>
                </a:lnTo>
                <a:lnTo>
                  <a:pt x="0" y="331850"/>
                </a:lnTo>
                <a:lnTo>
                  <a:pt x="0" y="995553"/>
                </a:lnTo>
                <a:lnTo>
                  <a:pt x="2231898" y="995553"/>
                </a:lnTo>
                <a:lnTo>
                  <a:pt x="2231898" y="1327404"/>
                </a:lnTo>
                <a:lnTo>
                  <a:pt x="2895600" y="663701"/>
                </a:lnTo>
                <a:lnTo>
                  <a:pt x="2231898" y="0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13"/>
          <p:cNvSpPr/>
          <p:nvPr/>
        </p:nvSpPr>
        <p:spPr>
          <a:xfrm>
            <a:off x="2379564" y="2663889"/>
            <a:ext cx="411480" cy="486409"/>
          </a:xfrm>
          <a:custGeom>
            <a:avLst/>
            <a:gdLst/>
            <a:ahLst/>
            <a:cxnLst/>
            <a:rect l="l" t="t" r="r" b="b"/>
            <a:pathLst>
              <a:path w="411480" h="486410">
                <a:moveTo>
                  <a:pt x="308610" y="0"/>
                </a:moveTo>
                <a:lnTo>
                  <a:pt x="102869" y="0"/>
                </a:lnTo>
                <a:lnTo>
                  <a:pt x="102869" y="280416"/>
                </a:lnTo>
                <a:lnTo>
                  <a:pt x="0" y="280416"/>
                </a:lnTo>
                <a:lnTo>
                  <a:pt x="205740" y="486156"/>
                </a:lnTo>
                <a:lnTo>
                  <a:pt x="411480" y="280416"/>
                </a:lnTo>
                <a:lnTo>
                  <a:pt x="308610" y="280416"/>
                </a:lnTo>
                <a:lnTo>
                  <a:pt x="308610" y="0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6"/>
          <p:cNvSpPr txBox="1"/>
          <p:nvPr/>
        </p:nvSpPr>
        <p:spPr>
          <a:xfrm>
            <a:off x="1281994" y="3461738"/>
            <a:ext cx="2646405" cy="31995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97535" marR="590550" algn="ctr">
              <a:spcBef>
                <a:spcPts val="95"/>
              </a:spcBef>
            </a:pPr>
            <a:r>
              <a:rPr lang="es-PE" sz="2000" b="1" spc="-10" dirty="0">
                <a:solidFill>
                  <a:srgbClr val="124F9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 expresa en</a:t>
            </a:r>
          </a:p>
        </p:txBody>
      </p:sp>
      <p:sp>
        <p:nvSpPr>
          <p:cNvPr id="10" name="object 6"/>
          <p:cNvSpPr txBox="1"/>
          <p:nvPr/>
        </p:nvSpPr>
        <p:spPr>
          <a:xfrm>
            <a:off x="6269179" y="2998165"/>
            <a:ext cx="4461177" cy="13984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85750" indent="-285750">
              <a:buClr>
                <a:srgbClr val="4A7EBB"/>
              </a:buClr>
              <a:buFont typeface="Arial" panose="020B0604020202020204" pitchFamily="34" charset="0"/>
              <a:buChar char="•"/>
            </a:pPr>
            <a:r>
              <a:rPr lang="es-MX" sz="1800" dirty="0">
                <a:latin typeface="Calibri" panose="020F0502020204030204" pitchFamily="34" charset="0"/>
                <a:cs typeface="Calibri" panose="020F0502020204030204" pitchFamily="34" charset="0"/>
              </a:rPr>
              <a:t>Se concretizan los derechos fundamentales.</a:t>
            </a:r>
          </a:p>
          <a:p>
            <a:pPr marL="285750" indent="-285750">
              <a:buClr>
                <a:srgbClr val="4A7EBB"/>
              </a:buClr>
              <a:buFont typeface="Arial" panose="020B0604020202020204" pitchFamily="34" charset="0"/>
              <a:buChar char="•"/>
            </a:pPr>
            <a:r>
              <a:rPr lang="es-MX" sz="1800" dirty="0">
                <a:latin typeface="Calibri" panose="020F0502020204030204" pitchFamily="34" charset="0"/>
                <a:cs typeface="Calibri" panose="020F0502020204030204" pitchFamily="34" charset="0"/>
              </a:rPr>
              <a:t>Previene y reduce los niveles de corrupción.</a:t>
            </a:r>
          </a:p>
          <a:p>
            <a:pPr marL="285750" indent="-285750">
              <a:buClr>
                <a:srgbClr val="4A7EBB"/>
              </a:buClr>
              <a:buFont typeface="Arial" panose="020B0604020202020204" pitchFamily="34" charset="0"/>
              <a:buChar char="•"/>
            </a:pPr>
            <a:r>
              <a:rPr lang="es-MX" sz="1800" dirty="0">
                <a:latin typeface="Calibri" panose="020F0502020204030204" pitchFamily="34" charset="0"/>
                <a:cs typeface="Calibri" panose="020F0502020204030204" pitchFamily="34" charset="0"/>
              </a:rPr>
              <a:t>Mejora la calidad de los servicios públicos.</a:t>
            </a:r>
          </a:p>
          <a:p>
            <a:pPr marL="285750" indent="-285750">
              <a:buClr>
                <a:srgbClr val="4A7EBB"/>
              </a:buClr>
              <a:buFont typeface="Arial" panose="020B0604020202020204" pitchFamily="34" charset="0"/>
              <a:buChar char="•"/>
            </a:pPr>
            <a:r>
              <a:rPr lang="es-MX" sz="1800" dirty="0">
                <a:latin typeface="Calibri" panose="020F0502020204030204" pitchFamily="34" charset="0"/>
                <a:cs typeface="Calibri" panose="020F0502020204030204" pitchFamily="34" charset="0"/>
              </a:rPr>
              <a:t>Fomenta la confianza de la ciudadanía en las instituciones públicas y en el Gobierno.</a:t>
            </a:r>
            <a:endParaRPr lang="es-PE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ángulo redondeado 10"/>
          <p:cNvSpPr/>
          <p:nvPr/>
        </p:nvSpPr>
        <p:spPr>
          <a:xfrm>
            <a:off x="5914806" y="2731197"/>
            <a:ext cx="4962744" cy="1878903"/>
          </a:xfrm>
          <a:prstGeom prst="roundRect">
            <a:avLst>
              <a:gd name="adj" fmla="val 10175"/>
            </a:avLst>
          </a:prstGeom>
          <a:noFill/>
          <a:ln w="19050">
            <a:solidFill>
              <a:srgbClr val="4A7EBB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2" name="Rectángulo 11"/>
          <p:cNvSpPr/>
          <p:nvPr/>
        </p:nvSpPr>
        <p:spPr>
          <a:xfrm>
            <a:off x="4076528" y="3609079"/>
            <a:ext cx="11766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49225" marR="5080" indent="-137160">
              <a:spcBef>
                <a:spcPts val="100"/>
              </a:spcBef>
            </a:pPr>
            <a:r>
              <a:rPr lang="es-PE" sz="1800" b="1" spc="-5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Beneficios</a:t>
            </a:r>
            <a:endParaRPr lang="es-PE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object 6"/>
          <p:cNvSpPr txBox="1"/>
          <p:nvPr/>
        </p:nvSpPr>
        <p:spPr>
          <a:xfrm>
            <a:off x="6269179" y="4941995"/>
            <a:ext cx="4461177" cy="84446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buClr>
                <a:srgbClr val="4A7EBB"/>
              </a:buClr>
            </a:pPr>
            <a:r>
              <a:rPr lang="es-MX" sz="1800" dirty="0">
                <a:latin typeface="Calibri" panose="020F0502020204030204" pitchFamily="34" charset="0"/>
                <a:cs typeface="Calibri" panose="020F0502020204030204" pitchFamily="34" charset="0"/>
              </a:rPr>
              <a:t>Cualquier práctica contraria a la ética afecta la misión de la entidad y deslegitima el ejercicio de la función pública.</a:t>
            </a:r>
          </a:p>
        </p:txBody>
      </p:sp>
      <p:sp>
        <p:nvSpPr>
          <p:cNvPr id="16" name="Rectángulo redondeado 15"/>
          <p:cNvSpPr/>
          <p:nvPr/>
        </p:nvSpPr>
        <p:spPr>
          <a:xfrm>
            <a:off x="5914806" y="4770278"/>
            <a:ext cx="4962744" cy="1171441"/>
          </a:xfrm>
          <a:prstGeom prst="roundRect">
            <a:avLst>
              <a:gd name="adj" fmla="val 10175"/>
            </a:avLst>
          </a:prstGeom>
          <a:noFill/>
          <a:ln w="19050">
            <a:solidFill>
              <a:srgbClr val="4A7EBB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7" name="object 2"/>
          <p:cNvSpPr/>
          <p:nvPr/>
        </p:nvSpPr>
        <p:spPr>
          <a:xfrm>
            <a:off x="1513852" y="3955749"/>
            <a:ext cx="2205802" cy="21631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39045794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947</TotalTime>
  <Words>2100</Words>
  <Application>Microsoft Office PowerPoint</Application>
  <PresentationFormat>Panorámica</PresentationFormat>
  <Paragraphs>196</Paragraphs>
  <Slides>24</Slides>
  <Notes>14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24</vt:i4>
      </vt:variant>
    </vt:vector>
  </HeadingPairs>
  <TitlesOfParts>
    <vt:vector size="31" baseType="lpstr">
      <vt:lpstr>Arial</vt:lpstr>
      <vt:lpstr>Calibri</vt:lpstr>
      <vt:lpstr>Carlito</vt:lpstr>
      <vt:lpstr>Roboto</vt:lpstr>
      <vt:lpstr>Wingdings</vt:lpstr>
      <vt:lpstr>1_Tema de Office</vt:lpstr>
      <vt:lpstr>Tema dp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LENOVO</cp:lastModifiedBy>
  <cp:revision>36</cp:revision>
  <dcterms:modified xsi:type="dcterms:W3CDTF">2024-07-19T14:10:16Z</dcterms:modified>
</cp:coreProperties>
</file>