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5"/>
  </p:notesMasterIdLst>
  <p:handoutMasterIdLst>
    <p:handoutMasterId r:id="rId56"/>
  </p:handoutMasterIdLst>
  <p:sldIdLst>
    <p:sldId id="595" r:id="rId2"/>
    <p:sldId id="305" r:id="rId3"/>
    <p:sldId id="728" r:id="rId4"/>
    <p:sldId id="269" r:id="rId5"/>
    <p:sldId id="807" r:id="rId6"/>
    <p:sldId id="259" r:id="rId7"/>
    <p:sldId id="840" r:id="rId8"/>
    <p:sldId id="753" r:id="rId9"/>
    <p:sldId id="754" r:id="rId10"/>
    <p:sldId id="806" r:id="rId11"/>
    <p:sldId id="777" r:id="rId12"/>
    <p:sldId id="800" r:id="rId13"/>
    <p:sldId id="781" r:id="rId14"/>
    <p:sldId id="801" r:id="rId15"/>
    <p:sldId id="789" r:id="rId16"/>
    <p:sldId id="810" r:id="rId17"/>
    <p:sldId id="790" r:id="rId18"/>
    <p:sldId id="791" r:id="rId19"/>
    <p:sldId id="792" r:id="rId20"/>
    <p:sldId id="793" r:id="rId21"/>
    <p:sldId id="841" r:id="rId22"/>
    <p:sldId id="311" r:id="rId23"/>
    <p:sldId id="815" r:id="rId24"/>
    <p:sldId id="1864" r:id="rId25"/>
    <p:sldId id="433" r:id="rId26"/>
    <p:sldId id="814" r:id="rId27"/>
    <p:sldId id="816" r:id="rId28"/>
    <p:sldId id="843" r:id="rId29"/>
    <p:sldId id="817" r:id="rId30"/>
    <p:sldId id="842" r:id="rId31"/>
    <p:sldId id="818" r:id="rId32"/>
    <p:sldId id="820" r:id="rId33"/>
    <p:sldId id="821" r:id="rId34"/>
    <p:sldId id="822" r:id="rId35"/>
    <p:sldId id="823" r:id="rId36"/>
    <p:sldId id="261" r:id="rId37"/>
    <p:sldId id="263" r:id="rId38"/>
    <p:sldId id="812" r:id="rId39"/>
    <p:sldId id="258" r:id="rId40"/>
    <p:sldId id="1863" r:id="rId41"/>
    <p:sldId id="824" r:id="rId42"/>
    <p:sldId id="778" r:id="rId43"/>
    <p:sldId id="827" r:id="rId44"/>
    <p:sldId id="825" r:id="rId45"/>
    <p:sldId id="833" r:id="rId46"/>
    <p:sldId id="835" r:id="rId47"/>
    <p:sldId id="836" r:id="rId48"/>
    <p:sldId id="834" r:id="rId49"/>
    <p:sldId id="830" r:id="rId50"/>
    <p:sldId id="831" r:id="rId51"/>
    <p:sldId id="1045" r:id="rId52"/>
    <p:sldId id="1046" r:id="rId53"/>
    <p:sldId id="1859" r:id="rId54"/>
  </p:sldIdLst>
  <p:sldSz cx="11880850" cy="6661150"/>
  <p:notesSz cx="7010400" cy="92964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8">
          <p15:clr>
            <a:srgbClr val="A4A3A4"/>
          </p15:clr>
        </p15:guide>
        <p15:guide id="2" pos="3742">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mundo Alberto Guardia Yzaguirre" initials="EAGY" lastIdx="1" clrIdx="0">
    <p:extLst>
      <p:ext uri="{19B8F6BF-5375-455C-9EA6-DF929625EA0E}">
        <p15:presenceInfo xmlns:p15="http://schemas.microsoft.com/office/powerpoint/2012/main" userId="S-1-5-21-1079868722-22359451-2801191717-18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D6B6"/>
    <a:srgbClr val="87E1C9"/>
    <a:srgbClr val="076097"/>
    <a:srgbClr val="FFFFFF"/>
    <a:srgbClr val="FBFBFB"/>
    <a:srgbClr val="FFF3CD"/>
    <a:srgbClr val="E24E5A"/>
    <a:srgbClr val="FFE181"/>
    <a:srgbClr val="FFEFBD"/>
    <a:srgbClr val="4CCA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6" d="100"/>
          <a:sy n="86" d="100"/>
        </p:scale>
        <p:origin x="614" y="62"/>
      </p:cViewPr>
      <p:guideLst>
        <p:guide orient="horz" pos="2098"/>
        <p:guide pos="3742"/>
      </p:guideLst>
    </p:cSldViewPr>
  </p:slideViewPr>
  <p:notesTextViewPr>
    <p:cViewPr>
      <p:scale>
        <a:sx n="1" d="1"/>
        <a:sy n="1" d="1"/>
      </p:scale>
      <p:origin x="0" y="0"/>
    </p:cViewPr>
  </p:notesTextViewPr>
  <p:notesViewPr>
    <p:cSldViewPr showGuides="1">
      <p:cViewPr varScale="1">
        <p:scale>
          <a:sx n="53" d="100"/>
          <a:sy n="53" d="100"/>
        </p:scale>
        <p:origin x="-2868" y="-9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PE"/>
          </a:p>
        </p:txBody>
      </p:sp>
      <p:sp>
        <p:nvSpPr>
          <p:cNvPr id="3" name="2 Marcador de fecha"/>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757A63F-64DD-4AE4-8D3E-B140A91A821F}" type="datetimeFigureOut">
              <a:rPr lang="es-PE" smtClean="0"/>
              <a:t>19/07/2024</a:t>
            </a:fld>
            <a:endParaRPr lang="es-PE"/>
          </a:p>
        </p:txBody>
      </p:sp>
      <p:sp>
        <p:nvSpPr>
          <p:cNvPr id="4" name="3 Marcador de pie de página"/>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s-PE"/>
          </a:p>
        </p:txBody>
      </p:sp>
      <p:sp>
        <p:nvSpPr>
          <p:cNvPr id="5" name="4 Marcador de número de diapositiva"/>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C6C3181-EA2C-4697-93D8-39A28245494D}" type="slidenum">
              <a:rPr lang="es-PE" smtClean="0"/>
              <a:t>‹Nº›</a:t>
            </a:fld>
            <a:endParaRPr lang="es-PE"/>
          </a:p>
        </p:txBody>
      </p:sp>
    </p:spTree>
    <p:extLst>
      <p:ext uri="{BB962C8B-B14F-4D97-AF65-F5344CB8AC3E}">
        <p14:creationId xmlns:p14="http://schemas.microsoft.com/office/powerpoint/2010/main" val="29769966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PE"/>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3F6249-326C-48FA-98F8-4F01D4EA4ABA}" type="datetimeFigureOut">
              <a:rPr lang="es-PE" smtClean="0"/>
              <a:t>19/07/2024</a:t>
            </a:fld>
            <a:endParaRPr lang="es-PE"/>
          </a:p>
        </p:txBody>
      </p:sp>
      <p:sp>
        <p:nvSpPr>
          <p:cNvPr id="4" name="3 Marcador de imagen de diapositiva"/>
          <p:cNvSpPr>
            <a:spLocks noGrp="1" noRot="1" noChangeAspect="1"/>
          </p:cNvSpPr>
          <p:nvPr>
            <p:ph type="sldImg" idx="2"/>
          </p:nvPr>
        </p:nvSpPr>
        <p:spPr>
          <a:xfrm>
            <a:off x="396875" y="696913"/>
            <a:ext cx="6216650" cy="3486150"/>
          </a:xfrm>
          <a:prstGeom prst="rect">
            <a:avLst/>
          </a:prstGeom>
          <a:noFill/>
          <a:ln w="12700">
            <a:solidFill>
              <a:prstClr val="black"/>
            </a:solidFill>
          </a:ln>
        </p:spPr>
        <p:txBody>
          <a:bodyPr vert="horz" lIns="93177" tIns="46589" rIns="93177" bIns="46589" rtlCol="0" anchor="ctr"/>
          <a:lstStyle/>
          <a:p>
            <a:endParaRPr lang="es-PE"/>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PE"/>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32B4C24-9DF9-44E2-B913-7F340D394F1A}" type="slidenum">
              <a:rPr lang="es-PE" smtClean="0"/>
              <a:t>‹Nº›</a:t>
            </a:fld>
            <a:endParaRPr lang="es-PE"/>
          </a:p>
        </p:txBody>
      </p:sp>
    </p:spTree>
    <p:extLst>
      <p:ext uri="{BB962C8B-B14F-4D97-AF65-F5344CB8AC3E}">
        <p14:creationId xmlns:p14="http://schemas.microsoft.com/office/powerpoint/2010/main" val="7857732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032B4C24-9DF9-44E2-B913-7F340D394F1A}" type="slidenum">
              <a:rPr lang="es-PE" smtClean="0"/>
              <a:t>3</a:t>
            </a:fld>
            <a:endParaRPr lang="es-PE"/>
          </a:p>
        </p:txBody>
      </p:sp>
    </p:spTree>
    <p:extLst>
      <p:ext uri="{BB962C8B-B14F-4D97-AF65-F5344CB8AC3E}">
        <p14:creationId xmlns:p14="http://schemas.microsoft.com/office/powerpoint/2010/main" val="3511683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1906908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dirty="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1529043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2440840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dirty="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621092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8" name="Google Shape;429;p9:notes">
            <a:extLst>
              <a:ext uri="{FF2B5EF4-FFF2-40B4-BE49-F238E27FC236}">
                <a16:creationId xmlns:a16="http://schemas.microsoft.com/office/drawing/2014/main" id="{B18CA08D-5112-465F-8597-F92F27A90273}"/>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39939" name="Google Shape;430;p9:notes">
            <a:extLst>
              <a:ext uri="{FF2B5EF4-FFF2-40B4-BE49-F238E27FC236}">
                <a16:creationId xmlns:a16="http://schemas.microsoft.com/office/drawing/2014/main" id="{EAA62AA2-F8FB-45DE-9034-FCB8D3D5B0CB}"/>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1889990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2109928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
        <p:nvSpPr>
          <p:cNvPr id="231" name="Google Shape;231;p6: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4088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231" name="Google Shape;231;p6: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83996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213120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834780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dirty="0"/>
          </a:p>
        </p:txBody>
      </p:sp>
      <p:sp>
        <p:nvSpPr>
          <p:cNvPr id="199" name="Google Shape;199;p4: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231" name="Google Shape;231;p6: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418" name="Google Shape;418;p8: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3696090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8641a476e9_0_16: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8641a476e9_0_1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dirty="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919418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dirty="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40823823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8" name="Google Shape;429;p9:notes">
            <a:extLst>
              <a:ext uri="{FF2B5EF4-FFF2-40B4-BE49-F238E27FC236}">
                <a16:creationId xmlns:a16="http://schemas.microsoft.com/office/drawing/2014/main" id="{B18CA08D-5112-465F-8597-F92F27A90273}"/>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39939" name="Google Shape;430;p9:notes">
            <a:extLst>
              <a:ext uri="{FF2B5EF4-FFF2-40B4-BE49-F238E27FC236}">
                <a16:creationId xmlns:a16="http://schemas.microsoft.com/office/drawing/2014/main" id="{EAA62AA2-F8FB-45DE-9034-FCB8D3D5B0CB}"/>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2028212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4186504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26996872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3"/>
        <p:cNvGrpSpPr/>
        <p:nvPr/>
      </p:nvGrpSpPr>
      <p:grpSpPr>
        <a:xfrm>
          <a:off x="0" y="0"/>
          <a:ext cx="0" cy="0"/>
          <a:chOff x="0" y="0"/>
          <a:chExt cx="0" cy="0"/>
        </a:xfrm>
      </p:grpSpPr>
      <p:sp>
        <p:nvSpPr>
          <p:cNvPr id="1694" name="Google Shape;1694;p5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1695" name="Google Shape;1695;p52: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033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8" name="Google Shape;429;p9:notes">
            <a:extLst>
              <a:ext uri="{FF2B5EF4-FFF2-40B4-BE49-F238E27FC236}">
                <a16:creationId xmlns:a16="http://schemas.microsoft.com/office/drawing/2014/main" id="{B18CA08D-5112-465F-8597-F92F27A90273}"/>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39939" name="Google Shape;430;p9:notes">
            <a:extLst>
              <a:ext uri="{FF2B5EF4-FFF2-40B4-BE49-F238E27FC236}">
                <a16:creationId xmlns:a16="http://schemas.microsoft.com/office/drawing/2014/main" id="{EAA62AA2-F8FB-45DE-9034-FCB8D3D5B0CB}"/>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3"/>
        <p:cNvGrpSpPr/>
        <p:nvPr/>
      </p:nvGrpSpPr>
      <p:grpSpPr>
        <a:xfrm>
          <a:off x="0" y="0"/>
          <a:ext cx="0" cy="0"/>
          <a:chOff x="0" y="0"/>
          <a:chExt cx="0" cy="0"/>
        </a:xfrm>
      </p:grpSpPr>
      <p:sp>
        <p:nvSpPr>
          <p:cNvPr id="1694" name="Google Shape;1694;p5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1695" name="Google Shape;1695;p52: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91093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9"/>
        <p:cNvGrpSpPr/>
        <p:nvPr/>
      </p:nvGrpSpPr>
      <p:grpSpPr>
        <a:xfrm>
          <a:off x="0" y="0"/>
          <a:ext cx="0" cy="0"/>
          <a:chOff x="0" y="0"/>
          <a:chExt cx="0" cy="0"/>
        </a:xfrm>
      </p:grpSpPr>
      <p:sp>
        <p:nvSpPr>
          <p:cNvPr id="2010" name="Google Shape;2010;p6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endParaRPr/>
          </a:p>
        </p:txBody>
      </p:sp>
      <p:sp>
        <p:nvSpPr>
          <p:cNvPr id="2011" name="Google Shape;2011;p60:notes"/>
          <p:cNvSpPr>
            <a:spLocks noGrp="1" noRot="1" noChangeAspect="1"/>
          </p:cNvSpPr>
          <p:nvPr>
            <p:ph type="sldImg" idx="2"/>
          </p:nvPr>
        </p:nvSpPr>
        <p:spPr>
          <a:xfrm>
            <a:off x="396875" y="696913"/>
            <a:ext cx="62166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494163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38252957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1362035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514209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860202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3774417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1148726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dirty="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928526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9090" name="Google Shape;1111;p33:notes">
            <a:extLst>
              <a:ext uri="{FF2B5EF4-FFF2-40B4-BE49-F238E27FC236}">
                <a16:creationId xmlns:a16="http://schemas.microsoft.com/office/drawing/2014/main" id="{6ACAE3D8-60F9-4F6D-A3DB-727EA7DF13FF}"/>
              </a:ext>
            </a:extLst>
          </p:cNvPr>
          <p:cNvSpPr txBox="1">
            <a:spLocks noGrp="1"/>
          </p:cNvSpPr>
          <p:nvPr>
            <p:ph type="body" idx="1"/>
          </p:nvPr>
        </p:nvSpPr>
        <p:spPr/>
        <p:txBody>
          <a:bodyPr/>
          <a:lstStyle/>
          <a:p>
            <a:pPr>
              <a:buSzPts val="1100"/>
            </a:pPr>
            <a:endParaRPr lang="es-EC" altLang="es-EC" sz="1100">
              <a:latin typeface="Arial" panose="020B0604020202020204" pitchFamily="34" charset="0"/>
              <a:cs typeface="Arial" panose="020B0604020202020204" pitchFamily="34" charset="0"/>
            </a:endParaRPr>
          </a:p>
        </p:txBody>
      </p:sp>
      <p:sp>
        <p:nvSpPr>
          <p:cNvPr id="89091" name="Google Shape;1112;p33:notes">
            <a:extLst>
              <a:ext uri="{FF2B5EF4-FFF2-40B4-BE49-F238E27FC236}">
                <a16:creationId xmlns:a16="http://schemas.microsoft.com/office/drawing/2014/main" id="{7E5A494D-7700-4420-8661-04492CCB9BAE}"/>
              </a:ext>
            </a:extLst>
          </p:cNvPr>
          <p:cNvSpPr>
            <a:spLocks noGrp="1" noRot="1" noChangeAspect="1" noTextEdit="1"/>
          </p:cNvSpPr>
          <p:nvPr>
            <p:ph type="sldImg" idx="2"/>
          </p:nvPr>
        </p:nvSpPr>
        <p:spPr>
          <a:xfrm>
            <a:off x="396875" y="696913"/>
            <a:ext cx="6216650" cy="3486150"/>
          </a:xfrm>
          <a:custGeom>
            <a:avLst/>
            <a:gdLst>
              <a:gd name="T0" fmla="*/ 0 w 120000"/>
              <a:gd name="T1" fmla="*/ 0 h 120000"/>
              <a:gd name="T2" fmla="*/ 6096000 w 120000"/>
              <a:gd name="T3" fmla="*/ 0 h 120000"/>
              <a:gd name="T4" fmla="*/ 6096000 w 120000"/>
              <a:gd name="T5" fmla="*/ 3429000 h 120000"/>
              <a:gd name="T6" fmla="*/ 0 w 120000"/>
              <a:gd name="T7" fmla="*/ 3429000 h 120000"/>
              <a:gd name="T8" fmla="*/ 0 w 120000"/>
              <a:gd name="T9" fmla="*/ 0 h 120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0000" h="120000" extrusionOk="0">
                <a:moveTo>
                  <a:pt x="0" y="0"/>
                </a:moveTo>
                <a:lnTo>
                  <a:pt x="120000" y="0"/>
                </a:lnTo>
                <a:lnTo>
                  <a:pt x="120000" y="120000"/>
                </a:lnTo>
                <a:lnTo>
                  <a:pt x="0" y="120000"/>
                </a:lnTo>
                <a:lnTo>
                  <a:pt x="0" y="0"/>
                </a:lnTo>
                <a:close/>
              </a:path>
            </a:pathLst>
          </a:custGeom>
          <a:noFill/>
          <a:ln>
            <a:headEnd/>
            <a:tailEnd/>
          </a:ln>
        </p:spPr>
      </p:sp>
    </p:spTree>
    <p:extLst>
      <p:ext uri="{BB962C8B-B14F-4D97-AF65-F5344CB8AC3E}">
        <p14:creationId xmlns:p14="http://schemas.microsoft.com/office/powerpoint/2010/main" val="4112927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0896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557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ólo el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443217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722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ólo el título">
  <p:cSld name="1_Sólo el título">
    <p:spTree>
      <p:nvGrpSpPr>
        <p:cNvPr id="1" name="Shape 15"/>
        <p:cNvGrpSpPr/>
        <p:nvPr/>
      </p:nvGrpSpPr>
      <p:grpSpPr>
        <a:xfrm>
          <a:off x="0" y="0"/>
          <a:ext cx="0" cy="0"/>
          <a:chOff x="0" y="0"/>
          <a:chExt cx="0" cy="0"/>
        </a:xfrm>
      </p:grpSpPr>
    </p:spTree>
    <p:extLst>
      <p:ext uri="{BB962C8B-B14F-4D97-AF65-F5344CB8AC3E}">
        <p14:creationId xmlns:p14="http://schemas.microsoft.com/office/powerpoint/2010/main" val="233274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итульный слайд" userDrawn="1">
  <p:cSld name="Титульный слайд">
    <p:spTree>
      <p:nvGrpSpPr>
        <p:cNvPr id="1" name="Shape 11"/>
        <p:cNvGrpSpPr/>
        <p:nvPr/>
      </p:nvGrpSpPr>
      <p:grpSpPr>
        <a:xfrm>
          <a:off x="0" y="0"/>
          <a:ext cx="0" cy="0"/>
          <a:chOff x="0" y="0"/>
          <a:chExt cx="0" cy="0"/>
        </a:xfrm>
      </p:grpSpPr>
    </p:spTree>
    <p:extLst>
      <p:ext uri="{BB962C8B-B14F-4D97-AF65-F5344CB8AC3E}">
        <p14:creationId xmlns:p14="http://schemas.microsoft.com/office/powerpoint/2010/main" val="2814561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userDrawn="1">
  <p:cSld name="Title only">
    <p:spTree>
      <p:nvGrpSpPr>
        <p:cNvPr id="1" name="Shape 23"/>
        <p:cNvGrpSpPr/>
        <p:nvPr/>
      </p:nvGrpSpPr>
      <p:grpSpPr>
        <a:xfrm>
          <a:off x="0" y="0"/>
          <a:ext cx="0" cy="0"/>
          <a:chOff x="0" y="0"/>
          <a:chExt cx="0" cy="0"/>
        </a:xfrm>
      </p:grpSpPr>
    </p:spTree>
    <p:extLst>
      <p:ext uri="{BB962C8B-B14F-4D97-AF65-F5344CB8AC3E}">
        <p14:creationId xmlns:p14="http://schemas.microsoft.com/office/powerpoint/2010/main" val="4271941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os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284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descr="elementosppt-20.png">
            <a:extLst>
              <a:ext uri="{FF2B5EF4-FFF2-40B4-BE49-F238E27FC236}">
                <a16:creationId xmlns:a16="http://schemas.microsoft.com/office/drawing/2014/main" id="{0CCC2D13-79D6-4AD0-94BA-80570359BFFC}"/>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10419" y="5721638"/>
            <a:ext cx="8516855" cy="849297"/>
          </a:xfrm>
          <a:prstGeom prst="rect">
            <a:avLst/>
          </a:prstGeom>
        </p:spPr>
      </p:pic>
      <p:pic>
        <p:nvPicPr>
          <p:cNvPr id="9" name="Imagen 8" descr="elementosppt-19.png">
            <a:extLst>
              <a:ext uri="{FF2B5EF4-FFF2-40B4-BE49-F238E27FC236}">
                <a16:creationId xmlns:a16="http://schemas.microsoft.com/office/drawing/2014/main" id="{50014F0D-F735-4322-AD92-6B019065C169}"/>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7778" y="0"/>
            <a:ext cx="1636303" cy="912530"/>
          </a:xfrm>
          <a:prstGeom prst="rect">
            <a:avLst/>
          </a:prstGeom>
        </p:spPr>
      </p:pic>
      <p:pic>
        <p:nvPicPr>
          <p:cNvPr id="2" name="Google Shape;71;p1">
            <a:extLst>
              <a:ext uri="{FF2B5EF4-FFF2-40B4-BE49-F238E27FC236}">
                <a16:creationId xmlns:a16="http://schemas.microsoft.com/office/drawing/2014/main" id="{E21910AE-9E47-D420-AB59-FEA90B5A2DDE}"/>
              </a:ext>
            </a:extLst>
          </p:cNvPr>
          <p:cNvPicPr preferRelativeResize="0"/>
          <p:nvPr userDrawn="1"/>
        </p:nvPicPr>
        <p:blipFill rotWithShape="1">
          <a:blip r:embed="rId12">
            <a:alphaModFix/>
          </a:blip>
          <a:srcRect t="12428"/>
          <a:stretch/>
        </p:blipFill>
        <p:spPr>
          <a:xfrm>
            <a:off x="8964761" y="5856091"/>
            <a:ext cx="2591607" cy="580389"/>
          </a:xfrm>
          <a:prstGeom prst="rect">
            <a:avLst/>
          </a:prstGeom>
          <a:noFill/>
          <a:ln>
            <a:noFill/>
          </a:ln>
        </p:spPr>
      </p:pic>
    </p:spTree>
    <p:extLst>
      <p:ext uri="{BB962C8B-B14F-4D97-AF65-F5344CB8AC3E}">
        <p14:creationId xmlns:p14="http://schemas.microsoft.com/office/powerpoint/2010/main" val="124926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5" r:id="rId4"/>
    <p:sldLayoutId id="2147483656" r:id="rId5"/>
    <p:sldLayoutId id="2147483657" r:id="rId6"/>
    <p:sldLayoutId id="2147483658" r:id="rId7"/>
    <p:sldLayoutId id="2147483659" r:id="rId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7 Marcador de contenido"/>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85214" y="0"/>
            <a:ext cx="6595637" cy="6661150"/>
          </a:xfrm>
          <a:prstGeom prst="rect">
            <a:avLst/>
          </a:prstGeom>
        </p:spPr>
      </p:pic>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
            <a:ext cx="11951309" cy="6661149"/>
          </a:xfrm>
          <a:prstGeom prst="rect">
            <a:avLst/>
          </a:prstGeom>
        </p:spPr>
      </p:pic>
      <p:sp>
        <p:nvSpPr>
          <p:cNvPr id="7" name="CuadroTexto 6">
            <a:extLst>
              <a:ext uri="{FF2B5EF4-FFF2-40B4-BE49-F238E27FC236}">
                <a16:creationId xmlns:a16="http://schemas.microsoft.com/office/drawing/2014/main" id="{0D6934C8-F930-4172-9B85-F20BD74D5C2A}"/>
              </a:ext>
            </a:extLst>
          </p:cNvPr>
          <p:cNvSpPr txBox="1"/>
          <p:nvPr/>
        </p:nvSpPr>
        <p:spPr>
          <a:xfrm>
            <a:off x="395809" y="5058767"/>
            <a:ext cx="6696744" cy="954107"/>
          </a:xfrm>
          <a:prstGeom prst="rect">
            <a:avLst/>
          </a:prstGeom>
          <a:noFill/>
        </p:spPr>
        <p:txBody>
          <a:bodyPr wrap="square" rtlCol="0">
            <a:spAutoFit/>
          </a:bodyPr>
          <a:lstStyle/>
          <a:p>
            <a:r>
              <a:rPr lang="es-ES" sz="2700" b="1" dirty="0">
                <a:solidFill>
                  <a:schemeClr val="bg1"/>
                </a:solidFill>
              </a:rPr>
              <a:t>Delitos Recurrentes contra la Administración Pública I</a:t>
            </a:r>
            <a:endParaRPr lang="es-PE" sz="2700" b="1" dirty="0">
              <a:solidFill>
                <a:schemeClr val="bg1"/>
              </a:solidFill>
            </a:endParaRPr>
          </a:p>
        </p:txBody>
      </p:sp>
      <p:pic>
        <p:nvPicPr>
          <p:cNvPr id="2" name="Google Shape;71;p1">
            <a:extLst>
              <a:ext uri="{FF2B5EF4-FFF2-40B4-BE49-F238E27FC236}">
                <a16:creationId xmlns:a16="http://schemas.microsoft.com/office/drawing/2014/main" id="{38692B01-10A9-D85B-0C32-6C853DF35584}"/>
              </a:ext>
            </a:extLst>
          </p:cNvPr>
          <p:cNvPicPr preferRelativeResize="0"/>
          <p:nvPr/>
        </p:nvPicPr>
        <p:blipFill rotWithShape="1">
          <a:blip r:embed="rId4">
            <a:alphaModFix/>
          </a:blip>
          <a:srcRect t="12428"/>
          <a:stretch/>
        </p:blipFill>
        <p:spPr>
          <a:xfrm>
            <a:off x="9108777" y="5850855"/>
            <a:ext cx="2591607" cy="580389"/>
          </a:xfrm>
          <a:prstGeom prst="rect">
            <a:avLst/>
          </a:prstGeom>
          <a:noFill/>
          <a:ln>
            <a:noFill/>
          </a:ln>
        </p:spPr>
      </p:pic>
    </p:spTree>
    <p:extLst>
      <p:ext uri="{BB962C8B-B14F-4D97-AF65-F5344CB8AC3E}">
        <p14:creationId xmlns:p14="http://schemas.microsoft.com/office/powerpoint/2010/main" val="3021720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esquinas redondeadas 2">
            <a:extLst>
              <a:ext uri="{FF2B5EF4-FFF2-40B4-BE49-F238E27FC236}">
                <a16:creationId xmlns:a16="http://schemas.microsoft.com/office/drawing/2014/main" id="{488E1168-E48B-482C-A48D-1C59ACCA63EC}"/>
              </a:ext>
            </a:extLst>
          </p:cNvPr>
          <p:cNvSpPr/>
          <p:nvPr/>
        </p:nvSpPr>
        <p:spPr>
          <a:xfrm>
            <a:off x="4500265" y="3191264"/>
            <a:ext cx="2254990" cy="1944216"/>
          </a:xfrm>
          <a:prstGeom prst="roundRect">
            <a:avLst>
              <a:gd name="adj" fmla="val 10000"/>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5">
              <a:tint val="50000"/>
              <a:hueOff val="-10774846"/>
              <a:satOff val="46375"/>
              <a:lumOff val="12537"/>
              <a:alphaOff val="0"/>
            </a:schemeClr>
          </a:effectRef>
          <a:fontRef idx="minor">
            <a:schemeClr val="lt1">
              <a:hueOff val="0"/>
              <a:satOff val="0"/>
              <a:lumOff val="0"/>
              <a:alphaOff val="0"/>
            </a:schemeClr>
          </a:fontRef>
        </p:style>
        <p:txBody>
          <a:bodyPr/>
          <a:lstStyle/>
          <a:p>
            <a:endParaRPr lang="es-PE"/>
          </a:p>
        </p:txBody>
      </p:sp>
      <p:sp>
        <p:nvSpPr>
          <p:cNvPr id="4" name="Rectángulo: esquinas redondeadas 3">
            <a:extLst>
              <a:ext uri="{FF2B5EF4-FFF2-40B4-BE49-F238E27FC236}">
                <a16:creationId xmlns:a16="http://schemas.microsoft.com/office/drawing/2014/main" id="{823F2F29-F650-465B-8475-A0D14EDCF9A0}"/>
              </a:ext>
            </a:extLst>
          </p:cNvPr>
          <p:cNvSpPr/>
          <p:nvPr/>
        </p:nvSpPr>
        <p:spPr>
          <a:xfrm>
            <a:off x="1621185" y="3186560"/>
            <a:ext cx="2277243" cy="1944214"/>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5">
              <a:tint val="50000"/>
              <a:hueOff val="-5387423"/>
              <a:satOff val="23188"/>
              <a:lumOff val="6269"/>
              <a:alphaOff val="0"/>
            </a:schemeClr>
          </a:effectRef>
          <a:fontRef idx="minor">
            <a:schemeClr val="lt1">
              <a:hueOff val="0"/>
              <a:satOff val="0"/>
              <a:lumOff val="0"/>
              <a:alphaOff val="0"/>
            </a:schemeClr>
          </a:fontRef>
        </p:style>
        <p:txBody>
          <a:bodyPr/>
          <a:lstStyle/>
          <a:p>
            <a:endParaRPr lang="es-PE"/>
          </a:p>
        </p:txBody>
      </p:sp>
      <p:sp>
        <p:nvSpPr>
          <p:cNvPr id="5" name="Rectángulo: esquinas redondeadas 4">
            <a:extLst>
              <a:ext uri="{FF2B5EF4-FFF2-40B4-BE49-F238E27FC236}">
                <a16:creationId xmlns:a16="http://schemas.microsoft.com/office/drawing/2014/main" id="{80EC174D-4B94-46BE-9CEA-8D1A856CE4B5}"/>
              </a:ext>
            </a:extLst>
          </p:cNvPr>
          <p:cNvSpPr/>
          <p:nvPr/>
        </p:nvSpPr>
        <p:spPr>
          <a:xfrm>
            <a:off x="7614828" y="3187491"/>
            <a:ext cx="2304259" cy="1944216"/>
          </a:xfrm>
          <a:prstGeom prst="roundRect">
            <a:avLst>
              <a:gd name="adj" fmla="val 10000"/>
            </a:avLst>
          </a:prstGeom>
          <a:blipFill rotWithShape="1">
            <a:blip r:embed="rId4"/>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txBody>
          <a:bodyPr/>
          <a:lstStyle/>
          <a:p>
            <a:endParaRPr lang="es-PE"/>
          </a:p>
        </p:txBody>
      </p:sp>
      <p:sp>
        <p:nvSpPr>
          <p:cNvPr id="10" name="CuadroTexto 9">
            <a:extLst>
              <a:ext uri="{FF2B5EF4-FFF2-40B4-BE49-F238E27FC236}">
                <a16:creationId xmlns:a16="http://schemas.microsoft.com/office/drawing/2014/main" id="{5E58503F-9173-436D-8B8C-9E6B22E5017C}"/>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cxnSp>
        <p:nvCxnSpPr>
          <p:cNvPr id="6" name="Conector recto 5">
            <a:extLst>
              <a:ext uri="{FF2B5EF4-FFF2-40B4-BE49-F238E27FC236}">
                <a16:creationId xmlns:a16="http://schemas.microsoft.com/office/drawing/2014/main" id="{8EB322D8-7ABD-8FEA-0D36-50C222AD73BE}"/>
              </a:ext>
            </a:extLst>
          </p:cNvPr>
          <p:cNvCxnSpPr/>
          <p:nvPr/>
        </p:nvCxnSpPr>
        <p:spPr>
          <a:xfrm>
            <a:off x="1547937" y="2970535"/>
            <a:ext cx="828092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8" name="Rectángulo: esquinas redondeadas 7">
            <a:extLst>
              <a:ext uri="{FF2B5EF4-FFF2-40B4-BE49-F238E27FC236}">
                <a16:creationId xmlns:a16="http://schemas.microsoft.com/office/drawing/2014/main" id="{6ED37216-BFEF-FBF0-F7E7-2BD961353522}"/>
              </a:ext>
            </a:extLst>
          </p:cNvPr>
          <p:cNvSpPr/>
          <p:nvPr/>
        </p:nvSpPr>
        <p:spPr>
          <a:xfrm>
            <a:off x="1764580" y="1763599"/>
            <a:ext cx="1990451" cy="108011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r>
              <a:rPr lang="es-PE" sz="1800" b="1" dirty="0">
                <a:solidFill>
                  <a:schemeClr val="tx1"/>
                </a:solidFill>
                <a:latin typeface="+mn-lt"/>
              </a:rPr>
              <a:t>PECULADO</a:t>
            </a:r>
          </a:p>
          <a:p>
            <a:pPr lvl="0" algn="ctr"/>
            <a:r>
              <a:rPr lang="es-PE" sz="1800" b="1" dirty="0">
                <a:solidFill>
                  <a:schemeClr val="tx1"/>
                </a:solidFill>
                <a:latin typeface="+mn-lt"/>
              </a:rPr>
              <a:t>C.P. ART. 387°, 388°</a:t>
            </a:r>
          </a:p>
        </p:txBody>
      </p:sp>
      <p:sp>
        <p:nvSpPr>
          <p:cNvPr id="12" name="Rectángulo: esquinas redondeadas 11">
            <a:extLst>
              <a:ext uri="{FF2B5EF4-FFF2-40B4-BE49-F238E27FC236}">
                <a16:creationId xmlns:a16="http://schemas.microsoft.com/office/drawing/2014/main" id="{55D6FB4F-A667-B94B-C113-04FD09EBA9AE}"/>
              </a:ext>
            </a:extLst>
          </p:cNvPr>
          <p:cNvSpPr/>
          <p:nvPr/>
        </p:nvSpPr>
        <p:spPr>
          <a:xfrm>
            <a:off x="4632785" y="1780057"/>
            <a:ext cx="1989949" cy="108011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lvl="0" algn="ctr"/>
            <a:r>
              <a:rPr lang="es-PE" sz="1800" b="1">
                <a:solidFill>
                  <a:schemeClr val="tx1"/>
                </a:solidFill>
                <a:latin typeface="+mn-lt"/>
              </a:rPr>
              <a:t>COLUSIÓN</a:t>
            </a:r>
          </a:p>
          <a:p>
            <a:pPr lvl="0" algn="ctr"/>
            <a:r>
              <a:rPr lang="es-PE" sz="1800" b="1">
                <a:solidFill>
                  <a:schemeClr val="tx1"/>
                </a:solidFill>
                <a:latin typeface="+mn-lt"/>
              </a:rPr>
              <a:t>C.P. ART. 384°</a:t>
            </a:r>
            <a:endParaRPr lang="es-PE" sz="1800" b="1" dirty="0">
              <a:solidFill>
                <a:schemeClr val="tx1"/>
              </a:solidFill>
              <a:latin typeface="+mn-lt"/>
            </a:endParaRPr>
          </a:p>
        </p:txBody>
      </p:sp>
      <p:sp>
        <p:nvSpPr>
          <p:cNvPr id="13" name="Rectángulo: esquinas redondeadas 12">
            <a:extLst>
              <a:ext uri="{FF2B5EF4-FFF2-40B4-BE49-F238E27FC236}">
                <a16:creationId xmlns:a16="http://schemas.microsoft.com/office/drawing/2014/main" id="{A81B830B-66EE-DBE5-FABC-AA0019B34D02}"/>
              </a:ext>
            </a:extLst>
          </p:cNvPr>
          <p:cNvSpPr/>
          <p:nvPr/>
        </p:nvSpPr>
        <p:spPr>
          <a:xfrm>
            <a:off x="7771982" y="1715145"/>
            <a:ext cx="1989949" cy="116991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0" algn="ctr"/>
            <a:r>
              <a:rPr lang="es-PE" sz="1800" b="1">
                <a:solidFill>
                  <a:schemeClr val="tx1"/>
                </a:solidFill>
                <a:latin typeface="+mn-lt"/>
              </a:rPr>
              <a:t>NEGOCIACIÓN INCOMPATIBLE</a:t>
            </a:r>
          </a:p>
          <a:p>
            <a:pPr lvl="0" algn="ctr"/>
            <a:r>
              <a:rPr lang="es-PE" sz="1800" b="1">
                <a:solidFill>
                  <a:schemeClr val="tx1"/>
                </a:solidFill>
                <a:latin typeface="+mn-lt"/>
              </a:rPr>
              <a:t>C.P. ART. 399°</a:t>
            </a:r>
            <a:endParaRPr lang="es-PE" sz="1800" b="1" dirty="0">
              <a:solidFill>
                <a:schemeClr val="tx1"/>
              </a:solidFill>
              <a:latin typeface="+mn-lt"/>
            </a:endParaRPr>
          </a:p>
        </p:txBody>
      </p:sp>
    </p:spTree>
    <p:extLst>
      <p:ext uri="{BB962C8B-B14F-4D97-AF65-F5344CB8AC3E}">
        <p14:creationId xmlns:p14="http://schemas.microsoft.com/office/powerpoint/2010/main" val="2982035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33B1E22C-5433-4297-B18B-5C72FB4625B4}"/>
              </a:ext>
            </a:extLst>
          </p:cNvPr>
          <p:cNvGrpSpPr/>
          <p:nvPr/>
        </p:nvGrpSpPr>
        <p:grpSpPr>
          <a:xfrm>
            <a:off x="611834" y="1485721"/>
            <a:ext cx="10445053" cy="4237508"/>
            <a:chOff x="611834" y="1485721"/>
            <a:chExt cx="10445053" cy="4237508"/>
          </a:xfrm>
        </p:grpSpPr>
        <p:sp>
          <p:nvSpPr>
            <p:cNvPr id="38914" name="Google Shape;432;p21">
              <a:extLst>
                <a:ext uri="{FF2B5EF4-FFF2-40B4-BE49-F238E27FC236}">
                  <a16:creationId xmlns:a16="http://schemas.microsoft.com/office/drawing/2014/main" id="{3B931F6B-C9C5-4055-989A-B452BDEDB7A4}"/>
                </a:ext>
              </a:extLst>
            </p:cNvPr>
            <p:cNvSpPr>
              <a:spLocks/>
            </p:cNvSpPr>
            <p:nvPr/>
          </p:nvSpPr>
          <p:spPr bwMode="auto">
            <a:xfrm>
              <a:off x="2157792" y="1520830"/>
              <a:ext cx="2607378" cy="699681"/>
            </a:xfrm>
            <a:custGeom>
              <a:avLst/>
              <a:gdLst>
                <a:gd name="T0" fmla="*/ 2339086 w 720"/>
                <a:gd name="T1" fmla="*/ 0 h 253"/>
                <a:gd name="T2" fmla="*/ 0 w 720"/>
                <a:gd name="T3" fmla="*/ 0 h 253"/>
                <a:gd name="T4" fmla="*/ 500951 w 720"/>
                <a:gd name="T5" fmla="*/ 502039 h 253"/>
                <a:gd name="T6" fmla="*/ 1001902 w 720"/>
                <a:gd name="T7" fmla="*/ 1000125 h 253"/>
                <a:gd name="T8" fmla="*/ 2339086 w 720"/>
                <a:gd name="T9" fmla="*/ 1000125 h 253"/>
                <a:gd name="T10" fmla="*/ 2840037 w 720"/>
                <a:gd name="T11" fmla="*/ 502039 h 253"/>
                <a:gd name="T12" fmla="*/ 2840037 w 720"/>
                <a:gd name="T13" fmla="*/ 502039 h 253"/>
                <a:gd name="T14" fmla="*/ 233908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7"/>
                    <a:pt x="127" y="127"/>
                  </a:cubicBezTo>
                  <a:cubicBezTo>
                    <a:pt x="127" y="197"/>
                    <a:pt x="184" y="253"/>
                    <a:pt x="254" y="253"/>
                  </a:cubicBezTo>
                  <a:cubicBezTo>
                    <a:pt x="593" y="253"/>
                    <a:pt x="593" y="253"/>
                    <a:pt x="593" y="253"/>
                  </a:cubicBezTo>
                  <a:cubicBezTo>
                    <a:pt x="663" y="253"/>
                    <a:pt x="720" y="197"/>
                    <a:pt x="720" y="127"/>
                  </a:cubicBezTo>
                  <a:cubicBezTo>
                    <a:pt x="720" y="127"/>
                    <a:pt x="720" y="127"/>
                    <a:pt x="720" y="127"/>
                  </a:cubicBezTo>
                  <a:cubicBezTo>
                    <a:pt x="720" y="57"/>
                    <a:pt x="663" y="0"/>
                    <a:pt x="593" y="0"/>
                  </a:cubicBezTo>
                  <a:close/>
                </a:path>
              </a:pathLst>
            </a:custGeom>
            <a:solidFill>
              <a:srgbClr val="FFB21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15" name="Google Shape;433;p21">
              <a:extLst>
                <a:ext uri="{FF2B5EF4-FFF2-40B4-BE49-F238E27FC236}">
                  <a16:creationId xmlns:a16="http://schemas.microsoft.com/office/drawing/2014/main" id="{197C4482-18C7-4EDE-8385-C4A12D2600D0}"/>
                </a:ext>
              </a:extLst>
            </p:cNvPr>
            <p:cNvSpPr>
              <a:spLocks/>
            </p:cNvSpPr>
            <p:nvPr/>
          </p:nvSpPr>
          <p:spPr bwMode="auto">
            <a:xfrm>
              <a:off x="1681334" y="1520830"/>
              <a:ext cx="1375834" cy="699681"/>
            </a:xfrm>
            <a:custGeom>
              <a:avLst/>
              <a:gdLst>
                <a:gd name="T0" fmla="*/ 997752 w 380"/>
                <a:gd name="T1" fmla="*/ 502039 h 253"/>
                <a:gd name="T2" fmla="*/ 496904 w 380"/>
                <a:gd name="T3" fmla="*/ 0 h 253"/>
                <a:gd name="T4" fmla="*/ 496904 w 380"/>
                <a:gd name="T5" fmla="*/ 0 h 253"/>
                <a:gd name="T6" fmla="*/ 0 w 380"/>
                <a:gd name="T7" fmla="*/ 502039 h 253"/>
                <a:gd name="T8" fmla="*/ 0 w 380"/>
                <a:gd name="T9" fmla="*/ 502039 h 253"/>
                <a:gd name="T10" fmla="*/ 496904 w 380"/>
                <a:gd name="T11" fmla="*/ 1000125 h 253"/>
                <a:gd name="T12" fmla="*/ 1498600 w 380"/>
                <a:gd name="T13" fmla="*/ 1000125 h 253"/>
                <a:gd name="T14" fmla="*/ 997752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3" y="127"/>
                  </a:moveTo>
                  <a:cubicBezTo>
                    <a:pt x="253" y="57"/>
                    <a:pt x="196" y="0"/>
                    <a:pt x="126" y="0"/>
                  </a:cubicBezTo>
                  <a:cubicBezTo>
                    <a:pt x="126" y="0"/>
                    <a:pt x="126" y="0"/>
                    <a:pt x="126" y="0"/>
                  </a:cubicBezTo>
                  <a:cubicBezTo>
                    <a:pt x="56" y="0"/>
                    <a:pt x="0" y="57"/>
                    <a:pt x="0" y="127"/>
                  </a:cubicBezTo>
                  <a:cubicBezTo>
                    <a:pt x="0" y="127"/>
                    <a:pt x="0" y="127"/>
                    <a:pt x="0" y="127"/>
                  </a:cubicBezTo>
                  <a:cubicBezTo>
                    <a:pt x="0" y="197"/>
                    <a:pt x="56" y="253"/>
                    <a:pt x="126" y="253"/>
                  </a:cubicBezTo>
                  <a:cubicBezTo>
                    <a:pt x="380" y="253"/>
                    <a:pt x="380" y="253"/>
                    <a:pt x="380" y="253"/>
                  </a:cubicBezTo>
                  <a:cubicBezTo>
                    <a:pt x="310" y="253"/>
                    <a:pt x="253" y="197"/>
                    <a:pt x="253" y="127"/>
                  </a:cubicBezTo>
                  <a:close/>
                </a:path>
              </a:pathLst>
            </a:custGeom>
            <a:solidFill>
              <a:srgbClr val="FFCA59"/>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16" name="Google Shape;434;p21">
              <a:extLst>
                <a:ext uri="{FF2B5EF4-FFF2-40B4-BE49-F238E27FC236}">
                  <a16:creationId xmlns:a16="http://schemas.microsoft.com/office/drawing/2014/main" id="{DED9243D-51E9-4CB9-AD86-7FCAE4B06F8A}"/>
                </a:ext>
              </a:extLst>
            </p:cNvPr>
            <p:cNvSpPr>
              <a:spLocks/>
            </p:cNvSpPr>
            <p:nvPr/>
          </p:nvSpPr>
          <p:spPr bwMode="auto">
            <a:xfrm>
              <a:off x="1091374" y="2540029"/>
              <a:ext cx="2608836" cy="698571"/>
            </a:xfrm>
            <a:custGeom>
              <a:avLst/>
              <a:gdLst>
                <a:gd name="T0" fmla="*/ 2340394 w 720"/>
                <a:gd name="T1" fmla="*/ 0 h 253"/>
                <a:gd name="T2" fmla="*/ 0 w 720"/>
                <a:gd name="T3" fmla="*/ 0 h 253"/>
                <a:gd name="T4" fmla="*/ 501231 w 720"/>
                <a:gd name="T5" fmla="*/ 497296 h 253"/>
                <a:gd name="T6" fmla="*/ 998515 w 720"/>
                <a:gd name="T7" fmla="*/ 998538 h 253"/>
                <a:gd name="T8" fmla="*/ 2340394 w 720"/>
                <a:gd name="T9" fmla="*/ 998538 h 253"/>
                <a:gd name="T10" fmla="*/ 2841625 w 720"/>
                <a:gd name="T11" fmla="*/ 497296 h 253"/>
                <a:gd name="T12" fmla="*/ 2841625 w 720"/>
                <a:gd name="T13" fmla="*/ 49729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FA790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17" name="Google Shape;435;p21">
              <a:extLst>
                <a:ext uri="{FF2B5EF4-FFF2-40B4-BE49-F238E27FC236}">
                  <a16:creationId xmlns:a16="http://schemas.microsoft.com/office/drawing/2014/main" id="{7A7C84CD-B979-48BD-A239-E50E7B2FAE2E}"/>
                </a:ext>
              </a:extLst>
            </p:cNvPr>
            <p:cNvSpPr>
              <a:spLocks/>
            </p:cNvSpPr>
            <p:nvPr/>
          </p:nvSpPr>
          <p:spPr bwMode="auto">
            <a:xfrm>
              <a:off x="611834" y="2540029"/>
              <a:ext cx="1375834" cy="698571"/>
            </a:xfrm>
            <a:custGeom>
              <a:avLst/>
              <a:gdLst>
                <a:gd name="T0" fmla="*/ 1001696 w 380"/>
                <a:gd name="T1" fmla="*/ 497296 h 253"/>
                <a:gd name="T2" fmla="*/ 500848 w 380"/>
                <a:gd name="T3" fmla="*/ 0 h 253"/>
                <a:gd name="T4" fmla="*/ 500848 w 380"/>
                <a:gd name="T5" fmla="*/ 0 h 253"/>
                <a:gd name="T6" fmla="*/ 0 w 380"/>
                <a:gd name="T7" fmla="*/ 497296 h 253"/>
                <a:gd name="T8" fmla="*/ 0 w 380"/>
                <a:gd name="T9" fmla="*/ 497296 h 253"/>
                <a:gd name="T10" fmla="*/ 500848 w 380"/>
                <a:gd name="T11" fmla="*/ 998538 h 253"/>
                <a:gd name="T12" fmla="*/ 1498600 w 380"/>
                <a:gd name="T13" fmla="*/ 998538 h 253"/>
                <a:gd name="T14" fmla="*/ 1001696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FF912B"/>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18" name="Google Shape;436;p21">
              <a:extLst>
                <a:ext uri="{FF2B5EF4-FFF2-40B4-BE49-F238E27FC236}">
                  <a16:creationId xmlns:a16="http://schemas.microsoft.com/office/drawing/2014/main" id="{AFA207AF-C117-4543-8B9A-A3BF5C22F327}"/>
                </a:ext>
              </a:extLst>
            </p:cNvPr>
            <p:cNvSpPr>
              <a:spLocks/>
            </p:cNvSpPr>
            <p:nvPr/>
          </p:nvSpPr>
          <p:spPr bwMode="auto">
            <a:xfrm>
              <a:off x="1091374" y="3762623"/>
              <a:ext cx="2608836" cy="699681"/>
            </a:xfrm>
            <a:custGeom>
              <a:avLst/>
              <a:gdLst>
                <a:gd name="T0" fmla="*/ 2340394 w 720"/>
                <a:gd name="T1" fmla="*/ 0 h 253"/>
                <a:gd name="T2" fmla="*/ 0 w 720"/>
                <a:gd name="T3" fmla="*/ 0 h 253"/>
                <a:gd name="T4" fmla="*/ 501231 w 720"/>
                <a:gd name="T5" fmla="*/ 498086 h 253"/>
                <a:gd name="T6" fmla="*/ 998515 w 720"/>
                <a:gd name="T7" fmla="*/ 1000125 h 253"/>
                <a:gd name="T8" fmla="*/ 2340394 w 720"/>
                <a:gd name="T9" fmla="*/ 1000125 h 253"/>
                <a:gd name="T10" fmla="*/ 2841625 w 720"/>
                <a:gd name="T11" fmla="*/ 498086 h 253"/>
                <a:gd name="T12" fmla="*/ 2841625 w 720"/>
                <a:gd name="T13" fmla="*/ 49808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C9303D"/>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19" name="Google Shape;437;p21">
              <a:extLst>
                <a:ext uri="{FF2B5EF4-FFF2-40B4-BE49-F238E27FC236}">
                  <a16:creationId xmlns:a16="http://schemas.microsoft.com/office/drawing/2014/main" id="{76AAD37E-257C-42CF-8ADF-69B27C3FEC11}"/>
                </a:ext>
              </a:extLst>
            </p:cNvPr>
            <p:cNvSpPr>
              <a:spLocks/>
            </p:cNvSpPr>
            <p:nvPr/>
          </p:nvSpPr>
          <p:spPr bwMode="auto">
            <a:xfrm>
              <a:off x="611834" y="3762623"/>
              <a:ext cx="1375834" cy="699681"/>
            </a:xfrm>
            <a:custGeom>
              <a:avLst/>
              <a:gdLst>
                <a:gd name="T0" fmla="*/ 1001696 w 380"/>
                <a:gd name="T1" fmla="*/ 498086 h 253"/>
                <a:gd name="T2" fmla="*/ 500848 w 380"/>
                <a:gd name="T3" fmla="*/ 0 h 253"/>
                <a:gd name="T4" fmla="*/ 500848 w 380"/>
                <a:gd name="T5" fmla="*/ 0 h 253"/>
                <a:gd name="T6" fmla="*/ 0 w 380"/>
                <a:gd name="T7" fmla="*/ 498086 h 253"/>
                <a:gd name="T8" fmla="*/ 0 w 380"/>
                <a:gd name="T9" fmla="*/ 498086 h 253"/>
                <a:gd name="T10" fmla="*/ 500848 w 380"/>
                <a:gd name="T11" fmla="*/ 1000125 h 253"/>
                <a:gd name="T12" fmla="*/ 1498600 w 380"/>
                <a:gd name="T13" fmla="*/ 1000125 h 253"/>
                <a:gd name="T14" fmla="*/ 1001696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E24855"/>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0" name="Google Shape;438;p21">
              <a:extLst>
                <a:ext uri="{FF2B5EF4-FFF2-40B4-BE49-F238E27FC236}">
                  <a16:creationId xmlns:a16="http://schemas.microsoft.com/office/drawing/2014/main" id="{444B8ACA-0265-46B2-A338-FE15F97A8F66}"/>
                </a:ext>
              </a:extLst>
            </p:cNvPr>
            <p:cNvSpPr>
              <a:spLocks/>
            </p:cNvSpPr>
            <p:nvPr/>
          </p:nvSpPr>
          <p:spPr bwMode="auto">
            <a:xfrm>
              <a:off x="2165002" y="4935300"/>
              <a:ext cx="2607378" cy="701903"/>
            </a:xfrm>
            <a:custGeom>
              <a:avLst/>
              <a:gdLst>
                <a:gd name="T0" fmla="*/ 2339086 w 720"/>
                <a:gd name="T1" fmla="*/ 0 h 254"/>
                <a:gd name="T2" fmla="*/ 0 w 720"/>
                <a:gd name="T3" fmla="*/ 0 h 254"/>
                <a:gd name="T4" fmla="*/ 500951 w 720"/>
                <a:gd name="T5" fmla="*/ 501650 h 254"/>
                <a:gd name="T6" fmla="*/ 1001902 w 720"/>
                <a:gd name="T7" fmla="*/ 1003300 h 254"/>
                <a:gd name="T8" fmla="*/ 2339086 w 720"/>
                <a:gd name="T9" fmla="*/ 1003300 h 254"/>
                <a:gd name="T10" fmla="*/ 2840037 w 720"/>
                <a:gd name="T11" fmla="*/ 501650 h 254"/>
                <a:gd name="T12" fmla="*/ 2840037 w 720"/>
                <a:gd name="T13" fmla="*/ 501650 h 254"/>
                <a:gd name="T14" fmla="*/ 2339086 w 720"/>
                <a:gd name="T15" fmla="*/ 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4" extrusionOk="0">
                  <a:moveTo>
                    <a:pt x="593" y="0"/>
                  </a:moveTo>
                  <a:cubicBezTo>
                    <a:pt x="0" y="0"/>
                    <a:pt x="0" y="0"/>
                    <a:pt x="0" y="0"/>
                  </a:cubicBezTo>
                  <a:cubicBezTo>
                    <a:pt x="70" y="0"/>
                    <a:pt x="127" y="57"/>
                    <a:pt x="127" y="127"/>
                  </a:cubicBezTo>
                  <a:cubicBezTo>
                    <a:pt x="127" y="197"/>
                    <a:pt x="184" y="254"/>
                    <a:pt x="254" y="254"/>
                  </a:cubicBezTo>
                  <a:cubicBezTo>
                    <a:pt x="593" y="254"/>
                    <a:pt x="593" y="254"/>
                    <a:pt x="593" y="254"/>
                  </a:cubicBezTo>
                  <a:cubicBezTo>
                    <a:pt x="663" y="254"/>
                    <a:pt x="720" y="197"/>
                    <a:pt x="720" y="127"/>
                  </a:cubicBezTo>
                  <a:cubicBezTo>
                    <a:pt x="720" y="127"/>
                    <a:pt x="720" y="127"/>
                    <a:pt x="720" y="127"/>
                  </a:cubicBezTo>
                  <a:cubicBezTo>
                    <a:pt x="720" y="57"/>
                    <a:pt x="663" y="0"/>
                    <a:pt x="593" y="0"/>
                  </a:cubicBezTo>
                  <a:close/>
                </a:path>
              </a:pathLst>
            </a:custGeom>
            <a:solidFill>
              <a:srgbClr val="9D0139"/>
            </a:solidFill>
            <a:ln>
              <a:noFill/>
            </a:ln>
          </p:spPr>
          <p:txBody>
            <a:bodyPr lIns="88801" tIns="44388" rIns="88801" bIns="44388"/>
            <a:lstStyle/>
            <a:p>
              <a:endParaRPr lang="en-US" sz="1748"/>
            </a:p>
          </p:txBody>
        </p:sp>
        <p:sp>
          <p:nvSpPr>
            <p:cNvPr id="38921" name="Google Shape;439;p21">
              <a:extLst>
                <a:ext uri="{FF2B5EF4-FFF2-40B4-BE49-F238E27FC236}">
                  <a16:creationId xmlns:a16="http://schemas.microsoft.com/office/drawing/2014/main" id="{1A03D61D-4881-4FF2-AAD7-0BC96C60D3D8}"/>
                </a:ext>
              </a:extLst>
            </p:cNvPr>
            <p:cNvSpPr>
              <a:spLocks/>
            </p:cNvSpPr>
            <p:nvPr/>
          </p:nvSpPr>
          <p:spPr bwMode="auto">
            <a:xfrm>
              <a:off x="1688544" y="4935300"/>
              <a:ext cx="1375834" cy="701903"/>
            </a:xfrm>
            <a:custGeom>
              <a:avLst/>
              <a:gdLst>
                <a:gd name="T0" fmla="*/ 997752 w 380"/>
                <a:gd name="T1" fmla="*/ 501650 h 254"/>
                <a:gd name="T2" fmla="*/ 496904 w 380"/>
                <a:gd name="T3" fmla="*/ 0 h 254"/>
                <a:gd name="T4" fmla="*/ 496904 w 380"/>
                <a:gd name="T5" fmla="*/ 0 h 254"/>
                <a:gd name="T6" fmla="*/ 0 w 380"/>
                <a:gd name="T7" fmla="*/ 501650 h 254"/>
                <a:gd name="T8" fmla="*/ 0 w 380"/>
                <a:gd name="T9" fmla="*/ 501650 h 254"/>
                <a:gd name="T10" fmla="*/ 496904 w 380"/>
                <a:gd name="T11" fmla="*/ 1003300 h 254"/>
                <a:gd name="T12" fmla="*/ 1498600 w 380"/>
                <a:gd name="T13" fmla="*/ 1003300 h 254"/>
                <a:gd name="T14" fmla="*/ 997752 w 380"/>
                <a:gd name="T15" fmla="*/ 50165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4" extrusionOk="0">
                  <a:moveTo>
                    <a:pt x="253" y="127"/>
                  </a:moveTo>
                  <a:cubicBezTo>
                    <a:pt x="253" y="57"/>
                    <a:pt x="196" y="0"/>
                    <a:pt x="126" y="0"/>
                  </a:cubicBezTo>
                  <a:cubicBezTo>
                    <a:pt x="126" y="0"/>
                    <a:pt x="126" y="0"/>
                    <a:pt x="126" y="0"/>
                  </a:cubicBezTo>
                  <a:cubicBezTo>
                    <a:pt x="56" y="0"/>
                    <a:pt x="0" y="57"/>
                    <a:pt x="0" y="127"/>
                  </a:cubicBezTo>
                  <a:cubicBezTo>
                    <a:pt x="0" y="127"/>
                    <a:pt x="0" y="127"/>
                    <a:pt x="0" y="127"/>
                  </a:cubicBezTo>
                  <a:cubicBezTo>
                    <a:pt x="0" y="197"/>
                    <a:pt x="56" y="254"/>
                    <a:pt x="126" y="254"/>
                  </a:cubicBezTo>
                  <a:cubicBezTo>
                    <a:pt x="380" y="254"/>
                    <a:pt x="380" y="254"/>
                    <a:pt x="380" y="254"/>
                  </a:cubicBezTo>
                  <a:cubicBezTo>
                    <a:pt x="310" y="254"/>
                    <a:pt x="253" y="197"/>
                    <a:pt x="253" y="127"/>
                  </a:cubicBezTo>
                  <a:close/>
                </a:path>
              </a:pathLst>
            </a:custGeom>
            <a:solidFill>
              <a:srgbClr val="9E3058"/>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2" name="Google Shape;440;p21">
              <a:extLst>
                <a:ext uri="{FF2B5EF4-FFF2-40B4-BE49-F238E27FC236}">
                  <a16:creationId xmlns:a16="http://schemas.microsoft.com/office/drawing/2014/main" id="{E9AB950F-207F-452D-82F5-012260D86747}"/>
                </a:ext>
              </a:extLst>
            </p:cNvPr>
            <p:cNvSpPr>
              <a:spLocks/>
            </p:cNvSpPr>
            <p:nvPr/>
          </p:nvSpPr>
          <p:spPr bwMode="auto">
            <a:xfrm>
              <a:off x="6906005" y="1485721"/>
              <a:ext cx="2607378" cy="699681"/>
            </a:xfrm>
            <a:custGeom>
              <a:avLst/>
              <a:gdLst>
                <a:gd name="T0" fmla="*/ 497006 w 720"/>
                <a:gd name="T1" fmla="*/ 0 h 253"/>
                <a:gd name="T2" fmla="*/ 2840037 w 720"/>
                <a:gd name="T3" fmla="*/ 0 h 253"/>
                <a:gd name="T4" fmla="*/ 2339086 w 720"/>
                <a:gd name="T5" fmla="*/ 502039 h 253"/>
                <a:gd name="T6" fmla="*/ 1838135 w 720"/>
                <a:gd name="T7" fmla="*/ 1000125 h 253"/>
                <a:gd name="T8" fmla="*/ 497006 w 720"/>
                <a:gd name="T9" fmla="*/ 1000125 h 253"/>
                <a:gd name="T10" fmla="*/ 0 w 720"/>
                <a:gd name="T11" fmla="*/ 502039 h 253"/>
                <a:gd name="T12" fmla="*/ 0 w 720"/>
                <a:gd name="T13" fmla="*/ 502039 h 253"/>
                <a:gd name="T14" fmla="*/ 49700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6" y="0"/>
                  </a:moveTo>
                  <a:cubicBezTo>
                    <a:pt x="720" y="0"/>
                    <a:pt x="720" y="0"/>
                    <a:pt x="720" y="0"/>
                  </a:cubicBezTo>
                  <a:cubicBezTo>
                    <a:pt x="650" y="0"/>
                    <a:pt x="593" y="57"/>
                    <a:pt x="593" y="127"/>
                  </a:cubicBezTo>
                  <a:cubicBezTo>
                    <a:pt x="593" y="197"/>
                    <a:pt x="536" y="253"/>
                    <a:pt x="466" y="253"/>
                  </a:cubicBezTo>
                  <a:cubicBezTo>
                    <a:pt x="126" y="253"/>
                    <a:pt x="126" y="253"/>
                    <a:pt x="126" y="253"/>
                  </a:cubicBezTo>
                  <a:cubicBezTo>
                    <a:pt x="57" y="253"/>
                    <a:pt x="0" y="197"/>
                    <a:pt x="0" y="127"/>
                  </a:cubicBezTo>
                  <a:cubicBezTo>
                    <a:pt x="0" y="127"/>
                    <a:pt x="0" y="127"/>
                    <a:pt x="0" y="127"/>
                  </a:cubicBezTo>
                  <a:cubicBezTo>
                    <a:pt x="0" y="57"/>
                    <a:pt x="57" y="0"/>
                    <a:pt x="126" y="0"/>
                  </a:cubicBezTo>
                  <a:close/>
                </a:path>
              </a:pathLst>
            </a:custGeom>
            <a:solidFill>
              <a:srgbClr val="3ACF91"/>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3" name="Google Shape;441;p21">
              <a:extLst>
                <a:ext uri="{FF2B5EF4-FFF2-40B4-BE49-F238E27FC236}">
                  <a16:creationId xmlns:a16="http://schemas.microsoft.com/office/drawing/2014/main" id="{F03EE155-F7C2-48A4-B5D2-8F661BD505DC}"/>
                </a:ext>
              </a:extLst>
            </p:cNvPr>
            <p:cNvSpPr>
              <a:spLocks/>
            </p:cNvSpPr>
            <p:nvPr/>
          </p:nvSpPr>
          <p:spPr bwMode="auto">
            <a:xfrm>
              <a:off x="8614007" y="1485721"/>
              <a:ext cx="1375834" cy="699681"/>
            </a:xfrm>
            <a:custGeom>
              <a:avLst/>
              <a:gdLst>
                <a:gd name="T0" fmla="*/ 500848 w 380"/>
                <a:gd name="T1" fmla="*/ 502039 h 253"/>
                <a:gd name="T2" fmla="*/ 1001696 w 380"/>
                <a:gd name="T3" fmla="*/ 0 h 253"/>
                <a:gd name="T4" fmla="*/ 1001696 w 380"/>
                <a:gd name="T5" fmla="*/ 0 h 253"/>
                <a:gd name="T6" fmla="*/ 1498600 w 380"/>
                <a:gd name="T7" fmla="*/ 502039 h 253"/>
                <a:gd name="T8" fmla="*/ 1498600 w 380"/>
                <a:gd name="T9" fmla="*/ 502039 h 253"/>
                <a:gd name="T10" fmla="*/ 1001696 w 380"/>
                <a:gd name="T11" fmla="*/ 1000125 h 253"/>
                <a:gd name="T12" fmla="*/ 0 w 380"/>
                <a:gd name="T13" fmla="*/ 1000125 h 253"/>
                <a:gd name="T14" fmla="*/ 500848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7" y="127"/>
                  </a:moveTo>
                  <a:cubicBezTo>
                    <a:pt x="127" y="57"/>
                    <a:pt x="184" y="0"/>
                    <a:pt x="254" y="0"/>
                  </a:cubicBezTo>
                  <a:cubicBezTo>
                    <a:pt x="254" y="0"/>
                    <a:pt x="254" y="0"/>
                    <a:pt x="254" y="0"/>
                  </a:cubicBezTo>
                  <a:cubicBezTo>
                    <a:pt x="324" y="0"/>
                    <a:pt x="380" y="57"/>
                    <a:pt x="380" y="127"/>
                  </a:cubicBezTo>
                  <a:cubicBezTo>
                    <a:pt x="380" y="127"/>
                    <a:pt x="380" y="127"/>
                    <a:pt x="380" y="127"/>
                  </a:cubicBezTo>
                  <a:cubicBezTo>
                    <a:pt x="380" y="197"/>
                    <a:pt x="324" y="253"/>
                    <a:pt x="254" y="253"/>
                  </a:cubicBezTo>
                  <a:cubicBezTo>
                    <a:pt x="0" y="253"/>
                    <a:pt x="0" y="253"/>
                    <a:pt x="0" y="253"/>
                  </a:cubicBezTo>
                  <a:cubicBezTo>
                    <a:pt x="70" y="253"/>
                    <a:pt x="127" y="197"/>
                    <a:pt x="127" y="127"/>
                  </a:cubicBezTo>
                  <a:close/>
                </a:path>
              </a:pathLst>
            </a:custGeom>
            <a:solidFill>
              <a:srgbClr val="67E0A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4" name="Google Shape;442;p21">
              <a:extLst>
                <a:ext uri="{FF2B5EF4-FFF2-40B4-BE49-F238E27FC236}">
                  <a16:creationId xmlns:a16="http://schemas.microsoft.com/office/drawing/2014/main" id="{A8CF8FE1-1ADA-4992-B7CF-1A241FE3E288}"/>
                </a:ext>
              </a:extLst>
            </p:cNvPr>
            <p:cNvSpPr>
              <a:spLocks/>
            </p:cNvSpPr>
            <p:nvPr/>
          </p:nvSpPr>
          <p:spPr bwMode="auto">
            <a:xfrm>
              <a:off x="7951434" y="2540029"/>
              <a:ext cx="2608836" cy="698571"/>
            </a:xfrm>
            <a:custGeom>
              <a:avLst/>
              <a:gdLst>
                <a:gd name="T0" fmla="*/ 501231 w 720"/>
                <a:gd name="T1" fmla="*/ 0 h 253"/>
                <a:gd name="T2" fmla="*/ 2841625 w 720"/>
                <a:gd name="T3" fmla="*/ 0 h 253"/>
                <a:gd name="T4" fmla="*/ 2340394 w 720"/>
                <a:gd name="T5" fmla="*/ 497296 h 253"/>
                <a:gd name="T6" fmla="*/ 1843110 w 720"/>
                <a:gd name="T7" fmla="*/ 998538 h 253"/>
                <a:gd name="T8" fmla="*/ 501231 w 720"/>
                <a:gd name="T9" fmla="*/ 998538 h 253"/>
                <a:gd name="T10" fmla="*/ 0 w 720"/>
                <a:gd name="T11" fmla="*/ 497296 h 253"/>
                <a:gd name="T12" fmla="*/ 0 w 720"/>
                <a:gd name="T13" fmla="*/ 49729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2CC6D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5" name="Google Shape;443;p21">
              <a:extLst>
                <a:ext uri="{FF2B5EF4-FFF2-40B4-BE49-F238E27FC236}">
                  <a16:creationId xmlns:a16="http://schemas.microsoft.com/office/drawing/2014/main" id="{5945F974-123D-4D8B-86A1-3BDF05961359}"/>
                </a:ext>
              </a:extLst>
            </p:cNvPr>
            <p:cNvSpPr>
              <a:spLocks/>
            </p:cNvSpPr>
            <p:nvPr/>
          </p:nvSpPr>
          <p:spPr bwMode="auto">
            <a:xfrm>
              <a:off x="9681053" y="2540029"/>
              <a:ext cx="1375834" cy="698571"/>
            </a:xfrm>
            <a:custGeom>
              <a:avLst/>
              <a:gdLst>
                <a:gd name="T0" fmla="*/ 496904 w 380"/>
                <a:gd name="T1" fmla="*/ 497296 h 253"/>
                <a:gd name="T2" fmla="*/ 997752 w 380"/>
                <a:gd name="T3" fmla="*/ 0 h 253"/>
                <a:gd name="T4" fmla="*/ 997752 w 380"/>
                <a:gd name="T5" fmla="*/ 0 h 253"/>
                <a:gd name="T6" fmla="*/ 1498600 w 380"/>
                <a:gd name="T7" fmla="*/ 497296 h 253"/>
                <a:gd name="T8" fmla="*/ 1498600 w 380"/>
                <a:gd name="T9" fmla="*/ 497296 h 253"/>
                <a:gd name="T10" fmla="*/ 997752 w 380"/>
                <a:gd name="T11" fmla="*/ 998538 h 253"/>
                <a:gd name="T12" fmla="*/ 0 w 380"/>
                <a:gd name="T13" fmla="*/ 998538 h 253"/>
                <a:gd name="T14" fmla="*/ 496904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67D7E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2000"/>
            </a:p>
          </p:txBody>
        </p:sp>
        <p:sp>
          <p:nvSpPr>
            <p:cNvPr id="38926" name="Google Shape;444;p21">
              <a:extLst>
                <a:ext uri="{FF2B5EF4-FFF2-40B4-BE49-F238E27FC236}">
                  <a16:creationId xmlns:a16="http://schemas.microsoft.com/office/drawing/2014/main" id="{BA81F696-605F-4DAB-8BFE-8414E511FEFC}"/>
                </a:ext>
              </a:extLst>
            </p:cNvPr>
            <p:cNvSpPr>
              <a:spLocks/>
            </p:cNvSpPr>
            <p:nvPr/>
          </p:nvSpPr>
          <p:spPr bwMode="auto">
            <a:xfrm>
              <a:off x="7951434" y="3762623"/>
              <a:ext cx="2608836" cy="699681"/>
            </a:xfrm>
            <a:custGeom>
              <a:avLst/>
              <a:gdLst>
                <a:gd name="T0" fmla="*/ 501231 w 720"/>
                <a:gd name="T1" fmla="*/ 0 h 253"/>
                <a:gd name="T2" fmla="*/ 2841625 w 720"/>
                <a:gd name="T3" fmla="*/ 0 h 253"/>
                <a:gd name="T4" fmla="*/ 2340394 w 720"/>
                <a:gd name="T5" fmla="*/ 498086 h 253"/>
                <a:gd name="T6" fmla="*/ 1843110 w 720"/>
                <a:gd name="T7" fmla="*/ 1000125 h 253"/>
                <a:gd name="T8" fmla="*/ 501231 w 720"/>
                <a:gd name="T9" fmla="*/ 1000125 h 253"/>
                <a:gd name="T10" fmla="*/ 0 w 720"/>
                <a:gd name="T11" fmla="*/ 498086 h 253"/>
                <a:gd name="T12" fmla="*/ 0 w 720"/>
                <a:gd name="T13" fmla="*/ 49808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0A98C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7" name="Google Shape;445;p21">
              <a:extLst>
                <a:ext uri="{FF2B5EF4-FFF2-40B4-BE49-F238E27FC236}">
                  <a16:creationId xmlns:a16="http://schemas.microsoft.com/office/drawing/2014/main" id="{B090F09A-3BEE-4BE4-B7C4-CA96D723B2D8}"/>
                </a:ext>
              </a:extLst>
            </p:cNvPr>
            <p:cNvSpPr>
              <a:spLocks/>
            </p:cNvSpPr>
            <p:nvPr/>
          </p:nvSpPr>
          <p:spPr bwMode="auto">
            <a:xfrm>
              <a:off x="9663120" y="3762623"/>
              <a:ext cx="1375834" cy="699681"/>
            </a:xfrm>
            <a:custGeom>
              <a:avLst/>
              <a:gdLst>
                <a:gd name="T0" fmla="*/ 496904 w 380"/>
                <a:gd name="T1" fmla="*/ 498086 h 253"/>
                <a:gd name="T2" fmla="*/ 997752 w 380"/>
                <a:gd name="T3" fmla="*/ 0 h 253"/>
                <a:gd name="T4" fmla="*/ 997752 w 380"/>
                <a:gd name="T5" fmla="*/ 0 h 253"/>
                <a:gd name="T6" fmla="*/ 1498600 w 380"/>
                <a:gd name="T7" fmla="*/ 498086 h 253"/>
                <a:gd name="T8" fmla="*/ 1498600 w 380"/>
                <a:gd name="T9" fmla="*/ 498086 h 253"/>
                <a:gd name="T10" fmla="*/ 997752 w 380"/>
                <a:gd name="T11" fmla="*/ 1000125 h 253"/>
                <a:gd name="T12" fmla="*/ 0 w 380"/>
                <a:gd name="T13" fmla="*/ 1000125 h 253"/>
                <a:gd name="T14" fmla="*/ 496904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35B6E8"/>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28" name="Google Shape;446;p21">
              <a:extLst>
                <a:ext uri="{FF2B5EF4-FFF2-40B4-BE49-F238E27FC236}">
                  <a16:creationId xmlns:a16="http://schemas.microsoft.com/office/drawing/2014/main" id="{E8FDDB1E-71DB-4DBE-B739-1DD367CBB876}"/>
                </a:ext>
              </a:extLst>
            </p:cNvPr>
            <p:cNvSpPr>
              <a:spLocks/>
            </p:cNvSpPr>
            <p:nvPr/>
          </p:nvSpPr>
          <p:spPr bwMode="auto">
            <a:xfrm>
              <a:off x="6981526" y="4919490"/>
              <a:ext cx="2607378" cy="701903"/>
            </a:xfrm>
            <a:custGeom>
              <a:avLst/>
              <a:gdLst>
                <a:gd name="T0" fmla="*/ 497006 w 720"/>
                <a:gd name="T1" fmla="*/ 0 h 254"/>
                <a:gd name="T2" fmla="*/ 2840037 w 720"/>
                <a:gd name="T3" fmla="*/ 0 h 254"/>
                <a:gd name="T4" fmla="*/ 2339086 w 720"/>
                <a:gd name="T5" fmla="*/ 501650 h 254"/>
                <a:gd name="T6" fmla="*/ 1838135 w 720"/>
                <a:gd name="T7" fmla="*/ 1003300 h 254"/>
                <a:gd name="T8" fmla="*/ 497006 w 720"/>
                <a:gd name="T9" fmla="*/ 1003300 h 254"/>
                <a:gd name="T10" fmla="*/ 0 w 720"/>
                <a:gd name="T11" fmla="*/ 501650 h 254"/>
                <a:gd name="T12" fmla="*/ 0 w 720"/>
                <a:gd name="T13" fmla="*/ 501650 h 254"/>
                <a:gd name="T14" fmla="*/ 497006 w 720"/>
                <a:gd name="T15" fmla="*/ 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4" extrusionOk="0">
                  <a:moveTo>
                    <a:pt x="126" y="0"/>
                  </a:moveTo>
                  <a:cubicBezTo>
                    <a:pt x="720" y="0"/>
                    <a:pt x="720" y="0"/>
                    <a:pt x="720" y="0"/>
                  </a:cubicBezTo>
                  <a:cubicBezTo>
                    <a:pt x="650" y="0"/>
                    <a:pt x="593" y="57"/>
                    <a:pt x="593" y="127"/>
                  </a:cubicBezTo>
                  <a:cubicBezTo>
                    <a:pt x="593" y="197"/>
                    <a:pt x="536" y="254"/>
                    <a:pt x="466" y="254"/>
                  </a:cubicBezTo>
                  <a:cubicBezTo>
                    <a:pt x="126" y="254"/>
                    <a:pt x="126" y="254"/>
                    <a:pt x="126" y="254"/>
                  </a:cubicBezTo>
                  <a:cubicBezTo>
                    <a:pt x="57" y="254"/>
                    <a:pt x="0" y="197"/>
                    <a:pt x="0" y="127"/>
                  </a:cubicBezTo>
                  <a:cubicBezTo>
                    <a:pt x="0" y="127"/>
                    <a:pt x="0" y="127"/>
                    <a:pt x="0" y="127"/>
                  </a:cubicBezTo>
                  <a:cubicBezTo>
                    <a:pt x="0" y="57"/>
                    <a:pt x="57" y="0"/>
                    <a:pt x="126" y="0"/>
                  </a:cubicBezTo>
                  <a:close/>
                </a:path>
              </a:pathLst>
            </a:custGeom>
            <a:solidFill>
              <a:srgbClr val="0C507A"/>
            </a:solidFill>
            <a:ln>
              <a:noFill/>
            </a:ln>
          </p:spPr>
          <p:txBody>
            <a:bodyPr lIns="88801" tIns="44388" rIns="88801" bIns="44388"/>
            <a:lstStyle/>
            <a:p>
              <a:endParaRPr lang="en-US" sz="1748"/>
            </a:p>
          </p:txBody>
        </p:sp>
        <p:sp>
          <p:nvSpPr>
            <p:cNvPr id="38929" name="Google Shape;447;p21">
              <a:extLst>
                <a:ext uri="{FF2B5EF4-FFF2-40B4-BE49-F238E27FC236}">
                  <a16:creationId xmlns:a16="http://schemas.microsoft.com/office/drawing/2014/main" id="{E6E7710D-527F-4B11-B81A-4D3AAEC40FEA}"/>
                </a:ext>
              </a:extLst>
            </p:cNvPr>
            <p:cNvSpPr>
              <a:spLocks/>
            </p:cNvSpPr>
            <p:nvPr/>
          </p:nvSpPr>
          <p:spPr bwMode="auto">
            <a:xfrm>
              <a:off x="8707312" y="4919490"/>
              <a:ext cx="1375834" cy="701903"/>
            </a:xfrm>
            <a:custGeom>
              <a:avLst/>
              <a:gdLst>
                <a:gd name="T0" fmla="*/ 500848 w 380"/>
                <a:gd name="T1" fmla="*/ 501650 h 254"/>
                <a:gd name="T2" fmla="*/ 1001696 w 380"/>
                <a:gd name="T3" fmla="*/ 0 h 254"/>
                <a:gd name="T4" fmla="*/ 1001696 w 380"/>
                <a:gd name="T5" fmla="*/ 0 h 254"/>
                <a:gd name="T6" fmla="*/ 1498600 w 380"/>
                <a:gd name="T7" fmla="*/ 501650 h 254"/>
                <a:gd name="T8" fmla="*/ 1498600 w 380"/>
                <a:gd name="T9" fmla="*/ 501650 h 254"/>
                <a:gd name="T10" fmla="*/ 1001696 w 380"/>
                <a:gd name="T11" fmla="*/ 1003300 h 254"/>
                <a:gd name="T12" fmla="*/ 0 w 380"/>
                <a:gd name="T13" fmla="*/ 1003300 h 254"/>
                <a:gd name="T14" fmla="*/ 500848 w 380"/>
                <a:gd name="T15" fmla="*/ 50165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4" extrusionOk="0">
                  <a:moveTo>
                    <a:pt x="127" y="127"/>
                  </a:moveTo>
                  <a:cubicBezTo>
                    <a:pt x="127" y="57"/>
                    <a:pt x="184" y="0"/>
                    <a:pt x="254" y="0"/>
                  </a:cubicBezTo>
                  <a:cubicBezTo>
                    <a:pt x="254" y="0"/>
                    <a:pt x="254" y="0"/>
                    <a:pt x="254" y="0"/>
                  </a:cubicBezTo>
                  <a:cubicBezTo>
                    <a:pt x="324" y="0"/>
                    <a:pt x="380" y="57"/>
                    <a:pt x="380" y="127"/>
                  </a:cubicBezTo>
                  <a:cubicBezTo>
                    <a:pt x="380" y="127"/>
                    <a:pt x="380" y="127"/>
                    <a:pt x="380" y="127"/>
                  </a:cubicBezTo>
                  <a:cubicBezTo>
                    <a:pt x="380" y="197"/>
                    <a:pt x="324" y="254"/>
                    <a:pt x="254" y="254"/>
                  </a:cubicBezTo>
                  <a:cubicBezTo>
                    <a:pt x="0" y="254"/>
                    <a:pt x="0" y="254"/>
                    <a:pt x="0" y="254"/>
                  </a:cubicBezTo>
                  <a:cubicBezTo>
                    <a:pt x="70" y="254"/>
                    <a:pt x="127" y="197"/>
                    <a:pt x="127" y="127"/>
                  </a:cubicBezTo>
                  <a:close/>
                </a:path>
              </a:pathLst>
            </a:custGeom>
            <a:solidFill>
              <a:srgbClr val="1F6C9C"/>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38932" name="Google Shape;450;p21">
              <a:extLst>
                <a:ext uri="{FF2B5EF4-FFF2-40B4-BE49-F238E27FC236}">
                  <a16:creationId xmlns:a16="http://schemas.microsoft.com/office/drawing/2014/main" id="{8B014754-1BB5-40F1-80E3-AA68B4D98627}"/>
                </a:ext>
              </a:extLst>
            </p:cNvPr>
            <p:cNvSpPr txBox="1">
              <a:spLocks noChangeArrowheads="1"/>
            </p:cNvSpPr>
            <p:nvPr/>
          </p:nvSpPr>
          <p:spPr bwMode="auto">
            <a:xfrm>
              <a:off x="1864822" y="1693373"/>
              <a:ext cx="59364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01</a:t>
              </a:r>
              <a:endParaRPr lang="es-EC" altLang="es-EC" sz="2400" dirty="0"/>
            </a:p>
          </p:txBody>
        </p:sp>
        <p:sp>
          <p:nvSpPr>
            <p:cNvPr id="38933" name="Google Shape;451;p21">
              <a:extLst>
                <a:ext uri="{FF2B5EF4-FFF2-40B4-BE49-F238E27FC236}">
                  <a16:creationId xmlns:a16="http://schemas.microsoft.com/office/drawing/2014/main" id="{4DA1E088-0F31-4A6E-BBB0-0E08C29E4228}"/>
                </a:ext>
              </a:extLst>
            </p:cNvPr>
            <p:cNvSpPr txBox="1">
              <a:spLocks noChangeArrowheads="1"/>
            </p:cNvSpPr>
            <p:nvPr/>
          </p:nvSpPr>
          <p:spPr bwMode="auto">
            <a:xfrm>
              <a:off x="753690" y="2711030"/>
              <a:ext cx="66611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02</a:t>
              </a:r>
              <a:endParaRPr lang="es-EC" altLang="es-EC" sz="2400" dirty="0"/>
            </a:p>
          </p:txBody>
        </p:sp>
        <p:sp>
          <p:nvSpPr>
            <p:cNvPr id="38934" name="Google Shape;452;p21">
              <a:extLst>
                <a:ext uri="{FF2B5EF4-FFF2-40B4-BE49-F238E27FC236}">
                  <a16:creationId xmlns:a16="http://schemas.microsoft.com/office/drawing/2014/main" id="{215F330C-14B8-4406-8CAF-4C523551F695}"/>
                </a:ext>
              </a:extLst>
            </p:cNvPr>
            <p:cNvSpPr txBox="1">
              <a:spLocks noChangeArrowheads="1"/>
            </p:cNvSpPr>
            <p:nvPr/>
          </p:nvSpPr>
          <p:spPr bwMode="auto">
            <a:xfrm>
              <a:off x="761400" y="3935166"/>
              <a:ext cx="65994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03</a:t>
              </a:r>
              <a:endParaRPr lang="es-EC" altLang="es-EC" sz="2400" dirty="0"/>
            </a:p>
          </p:txBody>
        </p:sp>
        <p:sp>
          <p:nvSpPr>
            <p:cNvPr id="38935" name="Google Shape;453;p21">
              <a:extLst>
                <a:ext uri="{FF2B5EF4-FFF2-40B4-BE49-F238E27FC236}">
                  <a16:creationId xmlns:a16="http://schemas.microsoft.com/office/drawing/2014/main" id="{4B9F68C7-7ED4-4772-A8D9-B0E2BC6284EC}"/>
                </a:ext>
              </a:extLst>
            </p:cNvPr>
            <p:cNvSpPr txBox="1">
              <a:spLocks noChangeArrowheads="1"/>
            </p:cNvSpPr>
            <p:nvPr/>
          </p:nvSpPr>
          <p:spPr bwMode="auto">
            <a:xfrm>
              <a:off x="10313971" y="2711030"/>
              <a:ext cx="67536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06</a:t>
              </a:r>
              <a:endParaRPr lang="es-EC" altLang="es-EC" sz="2400" dirty="0"/>
            </a:p>
          </p:txBody>
        </p:sp>
        <p:sp>
          <p:nvSpPr>
            <p:cNvPr id="38936" name="Google Shape;454;p21">
              <a:extLst>
                <a:ext uri="{FF2B5EF4-FFF2-40B4-BE49-F238E27FC236}">
                  <a16:creationId xmlns:a16="http://schemas.microsoft.com/office/drawing/2014/main" id="{4867E89C-E7AC-439E-9CBF-FCA7F5A6A390}"/>
                </a:ext>
              </a:extLst>
            </p:cNvPr>
            <p:cNvSpPr txBox="1">
              <a:spLocks noChangeArrowheads="1"/>
            </p:cNvSpPr>
            <p:nvPr/>
          </p:nvSpPr>
          <p:spPr bwMode="auto">
            <a:xfrm>
              <a:off x="9237922" y="1640457"/>
              <a:ext cx="664574"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05</a:t>
              </a:r>
              <a:endParaRPr lang="es-EC" altLang="es-EC" sz="2400" dirty="0"/>
            </a:p>
          </p:txBody>
        </p:sp>
        <p:sp>
          <p:nvSpPr>
            <p:cNvPr id="38937" name="Google Shape;455;p21">
              <a:extLst>
                <a:ext uri="{FF2B5EF4-FFF2-40B4-BE49-F238E27FC236}">
                  <a16:creationId xmlns:a16="http://schemas.microsoft.com/office/drawing/2014/main" id="{C27A1969-F3E6-4305-A8F8-5DCAFDD96D2D}"/>
                </a:ext>
              </a:extLst>
            </p:cNvPr>
            <p:cNvSpPr txBox="1">
              <a:spLocks noChangeArrowheads="1"/>
            </p:cNvSpPr>
            <p:nvPr/>
          </p:nvSpPr>
          <p:spPr bwMode="auto">
            <a:xfrm>
              <a:off x="9310322" y="5094895"/>
              <a:ext cx="678450"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08</a:t>
              </a:r>
              <a:endParaRPr lang="es-EC" altLang="es-EC" sz="2400" dirty="0"/>
            </a:p>
          </p:txBody>
        </p:sp>
        <p:sp>
          <p:nvSpPr>
            <p:cNvPr id="38938" name="Google Shape;456;p21">
              <a:extLst>
                <a:ext uri="{FF2B5EF4-FFF2-40B4-BE49-F238E27FC236}">
                  <a16:creationId xmlns:a16="http://schemas.microsoft.com/office/drawing/2014/main" id="{18A21C23-5243-4B43-91CF-09EF65C23338}"/>
                </a:ext>
              </a:extLst>
            </p:cNvPr>
            <p:cNvSpPr txBox="1">
              <a:spLocks noChangeArrowheads="1"/>
            </p:cNvSpPr>
            <p:nvPr/>
          </p:nvSpPr>
          <p:spPr bwMode="auto">
            <a:xfrm>
              <a:off x="10323551" y="3935166"/>
              <a:ext cx="658406"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dirty="0">
                  <a:solidFill>
                    <a:srgbClr val="FFFFFF"/>
                  </a:solidFill>
                  <a:latin typeface="Montserrat" panose="00000500000000000000" pitchFamily="50" charset="0"/>
                  <a:sym typeface="Montserrat" panose="00000500000000000000" pitchFamily="50" charset="0"/>
                </a:rPr>
                <a:t>07</a:t>
              </a:r>
              <a:endParaRPr lang="es-EC" altLang="es-EC" sz="2400" dirty="0"/>
            </a:p>
          </p:txBody>
        </p:sp>
        <p:sp>
          <p:nvSpPr>
            <p:cNvPr id="38939" name="Google Shape;457;p21">
              <a:extLst>
                <a:ext uri="{FF2B5EF4-FFF2-40B4-BE49-F238E27FC236}">
                  <a16:creationId xmlns:a16="http://schemas.microsoft.com/office/drawing/2014/main" id="{908B77F1-883C-45BC-A705-D041097CF4F9}"/>
                </a:ext>
              </a:extLst>
            </p:cNvPr>
            <p:cNvSpPr txBox="1">
              <a:spLocks noChangeArrowheads="1"/>
            </p:cNvSpPr>
            <p:nvPr/>
          </p:nvSpPr>
          <p:spPr bwMode="auto">
            <a:xfrm>
              <a:off x="1892078" y="5140378"/>
              <a:ext cx="65994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400" b="1">
                  <a:solidFill>
                    <a:srgbClr val="FFFFFF"/>
                  </a:solidFill>
                  <a:latin typeface="Montserrat" panose="00000500000000000000" pitchFamily="50" charset="0"/>
                  <a:sym typeface="Montserrat" panose="00000500000000000000" pitchFamily="50" charset="0"/>
                </a:rPr>
                <a:t>04</a:t>
              </a:r>
              <a:endParaRPr lang="es-EC" altLang="es-EC" sz="2400"/>
            </a:p>
          </p:txBody>
        </p:sp>
        <p:sp>
          <p:nvSpPr>
            <p:cNvPr id="38940" name="Google Shape;458;p21">
              <a:extLst>
                <a:ext uri="{FF2B5EF4-FFF2-40B4-BE49-F238E27FC236}">
                  <a16:creationId xmlns:a16="http://schemas.microsoft.com/office/drawing/2014/main" id="{1042ACA0-3D4F-49DC-887C-2BC744D421B7}"/>
                </a:ext>
              </a:extLst>
            </p:cNvPr>
            <p:cNvSpPr>
              <a:spLocks noChangeArrowheads="1"/>
            </p:cNvSpPr>
            <p:nvPr/>
          </p:nvSpPr>
          <p:spPr bwMode="auto">
            <a:xfrm>
              <a:off x="4142229" y="1879217"/>
              <a:ext cx="3501633" cy="3261104"/>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s-EC" altLang="es-EC" sz="1748">
                <a:latin typeface="Calibri" panose="020F0502020204030204" pitchFamily="34" charset="0"/>
                <a:cs typeface="Calibri" panose="020F0502020204030204" pitchFamily="34" charset="0"/>
                <a:sym typeface="Calibri" panose="020F0502020204030204" pitchFamily="34" charset="0"/>
              </a:endParaRPr>
            </a:p>
          </p:txBody>
        </p:sp>
        <p:sp>
          <p:nvSpPr>
            <p:cNvPr id="38941" name="Google Shape;462;p21">
              <a:extLst>
                <a:ext uri="{FF2B5EF4-FFF2-40B4-BE49-F238E27FC236}">
                  <a16:creationId xmlns:a16="http://schemas.microsoft.com/office/drawing/2014/main" id="{54D89F7B-E15A-48C8-8AEB-2D51A0F6738E}"/>
                </a:ext>
              </a:extLst>
            </p:cNvPr>
            <p:cNvSpPr txBox="1">
              <a:spLocks noChangeArrowheads="1"/>
            </p:cNvSpPr>
            <p:nvPr/>
          </p:nvSpPr>
          <p:spPr bwMode="auto">
            <a:xfrm>
              <a:off x="2599538" y="1591897"/>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BIEN JURÍDICO ESPECÍFICO</a:t>
              </a:r>
              <a:endParaRPr lang="es-EC" altLang="es-EC" sz="1800" b="1" dirty="0">
                <a:latin typeface="+mn-lt"/>
                <a:cs typeface="Open Sans" panose="020B0606030504020204" pitchFamily="34" charset="0"/>
              </a:endParaRPr>
            </a:p>
          </p:txBody>
        </p:sp>
        <p:sp>
          <p:nvSpPr>
            <p:cNvPr id="38955" name="Google Shape;392;p19">
              <a:extLst>
                <a:ext uri="{FF2B5EF4-FFF2-40B4-BE49-F238E27FC236}">
                  <a16:creationId xmlns:a16="http://schemas.microsoft.com/office/drawing/2014/main" id="{AE80642E-E98F-4069-9AFC-C8281249EF96}"/>
                </a:ext>
              </a:extLst>
            </p:cNvPr>
            <p:cNvSpPr txBox="1">
              <a:spLocks noChangeArrowheads="1"/>
            </p:cNvSpPr>
            <p:nvPr/>
          </p:nvSpPr>
          <p:spPr bwMode="auto">
            <a:xfrm>
              <a:off x="4330976" y="2204323"/>
              <a:ext cx="3140918" cy="278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4000"/>
                <a:buFont typeface="Montserrat" panose="00000500000000000000" pitchFamily="50" charset="0"/>
                <a:buNone/>
              </a:pPr>
              <a:r>
                <a:rPr lang="en-US" altLang="es-EC" sz="2000" b="1" dirty="0">
                  <a:latin typeface="+mn-lt"/>
                  <a:sym typeface="Montserrat" panose="00000500000000000000" pitchFamily="50" charset="0"/>
                </a:rPr>
                <a:t>Art. 387 C.P.</a:t>
              </a:r>
            </a:p>
            <a:p>
              <a:pPr algn="ctr" eaLnBrk="1" hangingPunct="1">
                <a:buSzPts val="4000"/>
                <a:buFont typeface="Montserrat" panose="00000500000000000000" pitchFamily="50" charset="0"/>
                <a:buNone/>
              </a:pPr>
              <a:r>
                <a:rPr lang="en-US" altLang="es-EC" sz="2400" b="1" dirty="0">
                  <a:latin typeface="+mn-lt"/>
                  <a:sym typeface="Montserrat" panose="00000500000000000000" pitchFamily="50" charset="0"/>
                </a:rPr>
                <a:t>PECULADO</a:t>
              </a:r>
            </a:p>
            <a:p>
              <a:pPr algn="ctr">
                <a:buSzPts val="4000"/>
              </a:pPr>
              <a:r>
                <a:rPr lang="es-PE" sz="1600" i="1" dirty="0">
                  <a:latin typeface="+mn-lt"/>
                </a:rPr>
                <a:t>“El funcionario o servidor público que se </a:t>
              </a:r>
              <a:r>
                <a:rPr lang="es-PE" sz="1600" b="1" i="1" dirty="0">
                  <a:solidFill>
                    <a:srgbClr val="FF0000"/>
                  </a:solidFill>
                  <a:latin typeface="+mn-lt"/>
                </a:rPr>
                <a:t>apropia</a:t>
              </a:r>
              <a:r>
                <a:rPr lang="es-PE" sz="1600" i="1" dirty="0">
                  <a:latin typeface="+mn-lt"/>
                </a:rPr>
                <a:t> o </a:t>
              </a:r>
              <a:r>
                <a:rPr lang="es-PE" sz="1600" b="1" i="1" dirty="0">
                  <a:solidFill>
                    <a:srgbClr val="FF0000"/>
                  </a:solidFill>
                  <a:latin typeface="+mn-lt"/>
                </a:rPr>
                <a:t>utiliza</a:t>
              </a:r>
              <a:r>
                <a:rPr lang="es-PE" sz="1600" i="1" dirty="0">
                  <a:latin typeface="+mn-lt"/>
                </a:rPr>
                <a:t>, en cualquier forma, </a:t>
              </a:r>
              <a:r>
                <a:rPr lang="es-PE" sz="1600" b="1" i="1" dirty="0">
                  <a:solidFill>
                    <a:srgbClr val="0070C0"/>
                  </a:solidFill>
                  <a:latin typeface="+mn-lt"/>
                </a:rPr>
                <a:t>para sí </a:t>
              </a:r>
              <a:r>
                <a:rPr lang="es-PE" sz="1600" i="1" dirty="0">
                  <a:latin typeface="+mn-lt"/>
                </a:rPr>
                <a:t>o </a:t>
              </a:r>
              <a:r>
                <a:rPr lang="es-PE" sz="1600" b="1" i="1" dirty="0">
                  <a:solidFill>
                    <a:srgbClr val="0070C0"/>
                  </a:solidFill>
                  <a:latin typeface="+mn-lt"/>
                </a:rPr>
                <a:t>para otro</a:t>
              </a:r>
              <a:r>
                <a:rPr lang="es-PE" sz="1600" i="1" dirty="0">
                  <a:latin typeface="+mn-lt"/>
                </a:rPr>
                <a:t>, </a:t>
              </a:r>
              <a:r>
                <a:rPr lang="es-PE" sz="1600" b="1" i="1" dirty="0">
                  <a:solidFill>
                    <a:schemeClr val="accent2">
                      <a:lumMod val="75000"/>
                    </a:schemeClr>
                  </a:solidFill>
                  <a:latin typeface="+mn-lt"/>
                </a:rPr>
                <a:t>caudales</a:t>
              </a:r>
              <a:r>
                <a:rPr lang="es-PE" sz="1600" i="1" dirty="0">
                  <a:latin typeface="+mn-lt"/>
                </a:rPr>
                <a:t> o </a:t>
              </a:r>
              <a:r>
                <a:rPr lang="es-PE" sz="1600" b="1" i="1" dirty="0">
                  <a:solidFill>
                    <a:schemeClr val="accent2">
                      <a:lumMod val="75000"/>
                    </a:schemeClr>
                  </a:solidFill>
                  <a:latin typeface="+mn-lt"/>
                </a:rPr>
                <a:t>efectos</a:t>
              </a:r>
              <a:r>
                <a:rPr lang="es-PE" sz="1600" i="1" dirty="0">
                  <a:latin typeface="+mn-lt"/>
                </a:rPr>
                <a:t> cuya </a:t>
              </a:r>
              <a:r>
                <a:rPr lang="es-PE" sz="1600" b="1" i="1" dirty="0">
                  <a:solidFill>
                    <a:srgbClr val="00B050"/>
                  </a:solidFill>
                  <a:latin typeface="+mn-lt"/>
                </a:rPr>
                <a:t>percepción</a:t>
              </a:r>
              <a:r>
                <a:rPr lang="es-PE" sz="1600" i="1" dirty="0">
                  <a:latin typeface="+mn-lt"/>
                </a:rPr>
                <a:t>, </a:t>
              </a:r>
              <a:r>
                <a:rPr lang="es-PE" sz="1600" b="1" i="1" dirty="0">
                  <a:solidFill>
                    <a:srgbClr val="00B050"/>
                  </a:solidFill>
                  <a:latin typeface="+mn-lt"/>
                </a:rPr>
                <a:t>administración</a:t>
              </a:r>
              <a:r>
                <a:rPr lang="es-PE" sz="1600" i="1" dirty="0">
                  <a:latin typeface="+mn-lt"/>
                </a:rPr>
                <a:t> o </a:t>
              </a:r>
              <a:r>
                <a:rPr lang="es-PE" sz="1600" b="1" i="1" dirty="0">
                  <a:solidFill>
                    <a:srgbClr val="00B050"/>
                  </a:solidFill>
                  <a:latin typeface="+mn-lt"/>
                </a:rPr>
                <a:t>custodia</a:t>
              </a:r>
              <a:r>
                <a:rPr lang="es-PE" sz="1600" i="1" dirty="0">
                  <a:latin typeface="+mn-lt"/>
                </a:rPr>
                <a:t> le estén confiados por razón de su cargo (...)”.</a:t>
              </a:r>
            </a:p>
            <a:p>
              <a:pPr algn="ctr" eaLnBrk="1" hangingPunct="1">
                <a:buSzPts val="4000"/>
                <a:buFont typeface="Montserrat" panose="00000500000000000000" pitchFamily="50" charset="0"/>
                <a:buNone/>
              </a:pPr>
              <a:endParaRPr lang="es-EC" altLang="es-EC" sz="1360" dirty="0"/>
            </a:p>
          </p:txBody>
        </p:sp>
        <p:sp>
          <p:nvSpPr>
            <p:cNvPr id="2" name="Google Shape;462;p21">
              <a:extLst>
                <a:ext uri="{FF2B5EF4-FFF2-40B4-BE49-F238E27FC236}">
                  <a16:creationId xmlns:a16="http://schemas.microsoft.com/office/drawing/2014/main" id="{8D512D39-9DD2-462C-8FEA-B135A66219C2}"/>
                </a:ext>
              </a:extLst>
            </p:cNvPr>
            <p:cNvSpPr txBox="1">
              <a:spLocks noChangeArrowheads="1"/>
            </p:cNvSpPr>
            <p:nvPr/>
          </p:nvSpPr>
          <p:spPr bwMode="auto">
            <a:xfrm>
              <a:off x="6919731" y="1526348"/>
              <a:ext cx="2239656"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RELACIÓN CON EL OBJETO</a:t>
              </a:r>
              <a:endParaRPr lang="es-EC" altLang="es-EC" sz="1800" b="1" dirty="0">
                <a:latin typeface="+mn-lt"/>
                <a:cs typeface="Open Sans" panose="020B0606030504020204" pitchFamily="34" charset="0"/>
              </a:endParaRPr>
            </a:p>
          </p:txBody>
        </p:sp>
        <p:sp>
          <p:nvSpPr>
            <p:cNvPr id="3" name="Google Shape;462;p21">
              <a:extLst>
                <a:ext uri="{FF2B5EF4-FFF2-40B4-BE49-F238E27FC236}">
                  <a16:creationId xmlns:a16="http://schemas.microsoft.com/office/drawing/2014/main" id="{CFAFAD42-C805-47A3-A722-4D5EC75B0FEC}"/>
                </a:ext>
              </a:extLst>
            </p:cNvPr>
            <p:cNvSpPr txBox="1">
              <a:spLocks noChangeArrowheads="1"/>
            </p:cNvSpPr>
            <p:nvPr/>
          </p:nvSpPr>
          <p:spPr bwMode="auto">
            <a:xfrm>
              <a:off x="1507206" y="3842277"/>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CONDUCTA TÍPICA</a:t>
              </a:r>
              <a:endParaRPr lang="es-EC" altLang="es-EC" sz="1800" b="1" dirty="0">
                <a:latin typeface="+mn-lt"/>
                <a:cs typeface="Open Sans" panose="020B0606030504020204" pitchFamily="34" charset="0"/>
              </a:endParaRPr>
            </a:p>
          </p:txBody>
        </p:sp>
        <p:sp>
          <p:nvSpPr>
            <p:cNvPr id="4" name="Google Shape;462;p21">
              <a:extLst>
                <a:ext uri="{FF2B5EF4-FFF2-40B4-BE49-F238E27FC236}">
                  <a16:creationId xmlns:a16="http://schemas.microsoft.com/office/drawing/2014/main" id="{1013641A-B711-46B8-8136-79EBEA6D2D0B}"/>
                </a:ext>
              </a:extLst>
            </p:cNvPr>
            <p:cNvSpPr txBox="1">
              <a:spLocks noChangeArrowheads="1"/>
            </p:cNvSpPr>
            <p:nvPr/>
          </p:nvSpPr>
          <p:spPr bwMode="auto">
            <a:xfrm>
              <a:off x="1458392" y="2687499"/>
              <a:ext cx="2078527" cy="48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sym typeface="Open Sans" panose="020B0606030504020204" pitchFamily="34" charset="0"/>
                </a:rPr>
                <a:t>SUJETOS</a:t>
              </a:r>
              <a:endParaRPr lang="es-EC" altLang="es-EC" sz="1800" b="1" dirty="0">
                <a:latin typeface="+mn-lt"/>
              </a:endParaRPr>
            </a:p>
          </p:txBody>
        </p:sp>
        <p:sp>
          <p:nvSpPr>
            <p:cNvPr id="5" name="Google Shape;462;p21">
              <a:extLst>
                <a:ext uri="{FF2B5EF4-FFF2-40B4-BE49-F238E27FC236}">
                  <a16:creationId xmlns:a16="http://schemas.microsoft.com/office/drawing/2014/main" id="{97F0C221-9359-4B8E-8632-2B6CA51B496F}"/>
                </a:ext>
              </a:extLst>
            </p:cNvPr>
            <p:cNvSpPr txBox="1">
              <a:spLocks noChangeArrowheads="1"/>
            </p:cNvSpPr>
            <p:nvPr/>
          </p:nvSpPr>
          <p:spPr bwMode="auto">
            <a:xfrm>
              <a:off x="8093439" y="2753543"/>
              <a:ext cx="2078527" cy="42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DESTINATARIO</a:t>
              </a:r>
              <a:endParaRPr lang="es-EC" altLang="es-EC" sz="1800" b="1" dirty="0">
                <a:latin typeface="+mn-lt"/>
                <a:cs typeface="Open Sans" panose="020B0606030504020204" pitchFamily="34" charset="0"/>
              </a:endParaRPr>
            </a:p>
          </p:txBody>
        </p:sp>
        <p:sp>
          <p:nvSpPr>
            <p:cNvPr id="6" name="Google Shape;462;p21">
              <a:extLst>
                <a:ext uri="{FF2B5EF4-FFF2-40B4-BE49-F238E27FC236}">
                  <a16:creationId xmlns:a16="http://schemas.microsoft.com/office/drawing/2014/main" id="{8DB48AA5-A6A3-466D-8BD5-22453AE558E9}"/>
                </a:ext>
              </a:extLst>
            </p:cNvPr>
            <p:cNvSpPr txBox="1">
              <a:spLocks noChangeArrowheads="1"/>
            </p:cNvSpPr>
            <p:nvPr/>
          </p:nvSpPr>
          <p:spPr bwMode="auto">
            <a:xfrm>
              <a:off x="8063276" y="3809940"/>
              <a:ext cx="2078527" cy="798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PERJUICIO </a:t>
              </a:r>
            </a:p>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AL ESTADO</a:t>
              </a:r>
              <a:endParaRPr lang="es-EC" altLang="es-EC" sz="1800" b="1" dirty="0">
                <a:latin typeface="+mn-lt"/>
                <a:cs typeface="Open Sans" panose="020B0606030504020204" pitchFamily="34" charset="0"/>
              </a:endParaRPr>
            </a:p>
          </p:txBody>
        </p:sp>
        <p:sp>
          <p:nvSpPr>
            <p:cNvPr id="7" name="Google Shape;462;p21">
              <a:extLst>
                <a:ext uri="{FF2B5EF4-FFF2-40B4-BE49-F238E27FC236}">
                  <a16:creationId xmlns:a16="http://schemas.microsoft.com/office/drawing/2014/main" id="{9E8ACD42-BF21-4900-AE46-DE3076D12DCB}"/>
                </a:ext>
              </a:extLst>
            </p:cNvPr>
            <p:cNvSpPr txBox="1">
              <a:spLocks noChangeArrowheads="1"/>
            </p:cNvSpPr>
            <p:nvPr/>
          </p:nvSpPr>
          <p:spPr bwMode="auto">
            <a:xfrm>
              <a:off x="7005779" y="5100315"/>
              <a:ext cx="2160203"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CONSUMACIÓN</a:t>
              </a:r>
              <a:endParaRPr lang="es-EC" altLang="es-EC" sz="1800" b="1" dirty="0">
                <a:latin typeface="+mn-lt"/>
                <a:cs typeface="Open Sans" panose="020B0606030504020204" pitchFamily="34" charset="0"/>
              </a:endParaRPr>
            </a:p>
          </p:txBody>
        </p:sp>
        <p:sp>
          <p:nvSpPr>
            <p:cNvPr id="8" name="Google Shape;462;p21">
              <a:extLst>
                <a:ext uri="{FF2B5EF4-FFF2-40B4-BE49-F238E27FC236}">
                  <a16:creationId xmlns:a16="http://schemas.microsoft.com/office/drawing/2014/main" id="{AE4E90F7-568E-437C-AAC0-6C0170A7325B}"/>
                </a:ext>
              </a:extLst>
            </p:cNvPr>
            <p:cNvSpPr txBox="1">
              <a:spLocks noChangeArrowheads="1"/>
            </p:cNvSpPr>
            <p:nvPr/>
          </p:nvSpPr>
          <p:spPr bwMode="auto">
            <a:xfrm>
              <a:off x="2467133" y="5100315"/>
              <a:ext cx="2078527"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OBJETO</a:t>
              </a:r>
              <a:endParaRPr lang="es-EC" altLang="es-EC" sz="1800" b="1" dirty="0">
                <a:latin typeface="+mn-lt"/>
                <a:cs typeface="Open Sans" panose="020B0606030504020204" pitchFamily="34" charset="0"/>
              </a:endParaRPr>
            </a:p>
          </p:txBody>
        </p:sp>
      </p:grpSp>
      <p:sp>
        <p:nvSpPr>
          <p:cNvPr id="37" name="CuadroTexto 36">
            <a:extLst>
              <a:ext uri="{FF2B5EF4-FFF2-40B4-BE49-F238E27FC236}">
                <a16:creationId xmlns:a16="http://schemas.microsoft.com/office/drawing/2014/main" id="{AC963126-5284-449B-A2B7-EA1FD45A6191}"/>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0" name="Rectángulo: esquinas redondeadas 9">
            <a:extLst>
              <a:ext uri="{FF2B5EF4-FFF2-40B4-BE49-F238E27FC236}">
                <a16:creationId xmlns:a16="http://schemas.microsoft.com/office/drawing/2014/main" id="{92D33365-EAD6-8AEB-B89B-E2A260DFEA96}"/>
              </a:ext>
            </a:extLst>
          </p:cNvPr>
          <p:cNvSpPr/>
          <p:nvPr/>
        </p:nvSpPr>
        <p:spPr>
          <a:xfrm>
            <a:off x="5252506" y="5189345"/>
            <a:ext cx="1329151" cy="1021550"/>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5">
              <a:tint val="50000"/>
              <a:hueOff val="-5387423"/>
              <a:satOff val="23188"/>
              <a:lumOff val="6269"/>
              <a:alphaOff val="0"/>
            </a:schemeClr>
          </a:effectRef>
          <a:fontRef idx="minor">
            <a:schemeClr val="lt1">
              <a:hueOff val="0"/>
              <a:satOff val="0"/>
              <a:lumOff val="0"/>
              <a:alphaOff val="0"/>
            </a:schemeClr>
          </a:fontRef>
        </p:style>
        <p:txBody>
          <a:bodyPr/>
          <a:lstStyle/>
          <a:p>
            <a:endParaRPr lang="es-P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977135" y="1357080"/>
            <a:ext cx="2812485"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3858669" y="1357081"/>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4848161" y="1357081"/>
            <a:ext cx="92257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5837653" y="1357081"/>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6794849" y="1357081"/>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709245" y="1361677"/>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752047" y="1361677"/>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662844" y="1364582"/>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3902748" y="1364582"/>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6" name="Google Shape;1124;p45">
            <a:extLst>
              <a:ext uri="{FF2B5EF4-FFF2-40B4-BE49-F238E27FC236}">
                <a16:creationId xmlns:a16="http://schemas.microsoft.com/office/drawing/2014/main" id="{B1DCAF2C-5A78-4663-9A84-9A50486B2876}"/>
              </a:ext>
            </a:extLst>
          </p:cNvPr>
          <p:cNvSpPr txBox="1">
            <a:spLocks noChangeArrowheads="1"/>
          </p:cNvSpPr>
          <p:nvPr/>
        </p:nvSpPr>
        <p:spPr bwMode="auto">
          <a:xfrm>
            <a:off x="5904949" y="1364582"/>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811815" y="1391230"/>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06</a:t>
            </a:r>
            <a:endParaRPr lang="es-EC" altLang="es-EC" sz="136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725081" y="1379398"/>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4916774" y="1391230"/>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03</a:t>
            </a:r>
            <a:endParaRPr lang="es-EC" altLang="es-EC" sz="136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6826957" y="1357080"/>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748176" y="1378057"/>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2" name="Google Shape;462;p21">
            <a:extLst>
              <a:ext uri="{FF2B5EF4-FFF2-40B4-BE49-F238E27FC236}">
                <a16:creationId xmlns:a16="http://schemas.microsoft.com/office/drawing/2014/main" id="{D2BEECE7-63CF-4706-95C1-751C4B945734}"/>
              </a:ext>
            </a:extLst>
          </p:cNvPr>
          <p:cNvSpPr txBox="1">
            <a:spLocks noChangeArrowheads="1"/>
          </p:cNvSpPr>
          <p:nvPr/>
        </p:nvSpPr>
        <p:spPr bwMode="auto">
          <a:xfrm>
            <a:off x="977135" y="1357080"/>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BIEN JURÍDICO ESPECÍFICO</a:t>
            </a:r>
            <a:endParaRPr lang="es-EC" altLang="es-EC" sz="2800" b="1" dirty="0">
              <a:solidFill>
                <a:schemeClr val="tx1"/>
              </a:solidFill>
              <a:latin typeface="+mn-lt"/>
              <a:cs typeface="Open Sans" panose="020B0606030504020204" pitchFamily="34" charset="0"/>
            </a:endParaRPr>
          </a:p>
        </p:txBody>
      </p:sp>
      <p:pic>
        <p:nvPicPr>
          <p:cNvPr id="3" name="Imagen 2">
            <a:extLst>
              <a:ext uri="{FF2B5EF4-FFF2-40B4-BE49-F238E27FC236}">
                <a16:creationId xmlns:a16="http://schemas.microsoft.com/office/drawing/2014/main" id="{0756B293-D1FC-42CF-A982-62E24AF475CA}"/>
              </a:ext>
            </a:extLst>
          </p:cNvPr>
          <p:cNvPicPr>
            <a:picLocks noChangeAspect="1"/>
          </p:cNvPicPr>
          <p:nvPr/>
        </p:nvPicPr>
        <p:blipFill>
          <a:blip r:embed="rId3"/>
          <a:stretch>
            <a:fillRect/>
          </a:stretch>
        </p:blipFill>
        <p:spPr>
          <a:xfrm>
            <a:off x="611833" y="3101736"/>
            <a:ext cx="1659002" cy="1823858"/>
          </a:xfrm>
          <a:prstGeom prst="rect">
            <a:avLst/>
          </a:prstGeom>
        </p:spPr>
      </p:pic>
      <p:sp>
        <p:nvSpPr>
          <p:cNvPr id="4" name="Google Shape;2050;p73">
            <a:extLst>
              <a:ext uri="{FF2B5EF4-FFF2-40B4-BE49-F238E27FC236}">
                <a16:creationId xmlns:a16="http://schemas.microsoft.com/office/drawing/2014/main" id="{9190EB8B-4F92-4972-B32B-EFDAFD30BD9A}"/>
              </a:ext>
            </a:extLst>
          </p:cNvPr>
          <p:cNvSpPr/>
          <p:nvPr/>
        </p:nvSpPr>
        <p:spPr>
          <a:xfrm>
            <a:off x="2988097" y="2691939"/>
            <a:ext cx="7828987" cy="3111265"/>
          </a:xfrm>
          <a:custGeom>
            <a:avLst/>
            <a:gdLst/>
            <a:ahLst/>
            <a:cxnLst/>
            <a:rect l="l" t="t" r="r" b="b"/>
            <a:pathLst>
              <a:path w="4219" h="1091" extrusionOk="0">
                <a:moveTo>
                  <a:pt x="4148" y="932"/>
                </a:moveTo>
                <a:lnTo>
                  <a:pt x="3966" y="544"/>
                </a:lnTo>
                <a:lnTo>
                  <a:pt x="4219" y="0"/>
                </a:lnTo>
                <a:lnTo>
                  <a:pt x="253" y="0"/>
                </a:lnTo>
                <a:lnTo>
                  <a:pt x="0" y="544"/>
                </a:lnTo>
                <a:lnTo>
                  <a:pt x="253" y="1091"/>
                </a:lnTo>
                <a:lnTo>
                  <a:pt x="4095" y="1091"/>
                </a:lnTo>
              </a:path>
            </a:pathLst>
          </a:custGeom>
          <a:noFill/>
          <a:ln w="65075" cap="rnd" cmpd="sng">
            <a:solidFill>
              <a:srgbClr val="FFDB69"/>
            </a:solidFill>
            <a:prstDash val="solid"/>
            <a:round/>
            <a:headEnd type="none" w="med" len="med"/>
            <a:tailEnd type="none" w="med" len="med"/>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sp>
        <p:nvSpPr>
          <p:cNvPr id="5" name="Google Shape;2066;p73">
            <a:extLst>
              <a:ext uri="{FF2B5EF4-FFF2-40B4-BE49-F238E27FC236}">
                <a16:creationId xmlns:a16="http://schemas.microsoft.com/office/drawing/2014/main" id="{D9C07D75-7819-4DAD-B1C1-A6FBD9B23715}"/>
              </a:ext>
            </a:extLst>
          </p:cNvPr>
          <p:cNvSpPr txBox="1"/>
          <p:nvPr/>
        </p:nvSpPr>
        <p:spPr>
          <a:xfrm>
            <a:off x="3652148" y="2761816"/>
            <a:ext cx="6301585" cy="2884057"/>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000" b="1" dirty="0"/>
              <a:t>ACUERDO PLENARIO </a:t>
            </a:r>
            <a:r>
              <a:rPr lang="es-ES" sz="2000" b="1" dirty="0" err="1"/>
              <a:t>N°</a:t>
            </a:r>
            <a:r>
              <a:rPr lang="es-ES" sz="2000" b="1" dirty="0"/>
              <a:t> 4-2005/CJ-116</a:t>
            </a:r>
          </a:p>
          <a:p>
            <a:pPr algn="just">
              <a:buClr>
                <a:schemeClr val="dk1"/>
              </a:buClr>
              <a:buSzPts val="1600"/>
            </a:pPr>
            <a:r>
              <a:rPr lang="es-ES" sz="2000" i="1" dirty="0"/>
              <a:t>“(…) Tratándose el </a:t>
            </a:r>
            <a:r>
              <a:rPr lang="es-ES" sz="2000" b="1" i="1" dirty="0"/>
              <a:t>peculado</a:t>
            </a:r>
            <a:r>
              <a:rPr lang="es-ES" sz="2000" i="1" dirty="0"/>
              <a:t> de un delito pluriofensivo, el bien jurídico se desdobla en dos objetos específicos merecedores de protección jurídico – penal: </a:t>
            </a:r>
          </a:p>
          <a:p>
            <a:pPr algn="just">
              <a:buClr>
                <a:schemeClr val="dk1"/>
              </a:buClr>
              <a:buSzPts val="1600"/>
            </a:pPr>
            <a:r>
              <a:rPr lang="es-ES" sz="2000" b="1" i="1" dirty="0"/>
              <a:t>a)</a:t>
            </a:r>
            <a:r>
              <a:rPr lang="es-ES" sz="2000" i="1" dirty="0"/>
              <a:t> garantizar el principio de la no lesividad de los intereses patrimoniales de la Administración Pública y </a:t>
            </a:r>
          </a:p>
          <a:p>
            <a:pPr algn="just">
              <a:buClr>
                <a:schemeClr val="dk1"/>
              </a:buClr>
              <a:buSzPts val="1600"/>
            </a:pPr>
            <a:r>
              <a:rPr lang="es-ES" sz="2000" b="1" i="1" dirty="0"/>
              <a:t>b)</a:t>
            </a:r>
            <a:r>
              <a:rPr lang="es-ES" sz="2000" i="1" dirty="0"/>
              <a:t> evitar el abuso del poder del que se halla facultado el funcionario o servidor público que quebranta los deberes funcionales de lealtad y probidad”.</a:t>
            </a:r>
            <a:endParaRPr sz="2000" i="1" dirty="0"/>
          </a:p>
        </p:txBody>
      </p:sp>
      <p:sp>
        <p:nvSpPr>
          <p:cNvPr id="7" name="CuadroTexto 6">
            <a:extLst>
              <a:ext uri="{FF2B5EF4-FFF2-40B4-BE49-F238E27FC236}">
                <a16:creationId xmlns:a16="http://schemas.microsoft.com/office/drawing/2014/main" id="{E3346746-FAEA-FB0B-30C5-24589E936567}"/>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1" name="CuadroTexto 10">
            <a:extLst>
              <a:ext uri="{FF2B5EF4-FFF2-40B4-BE49-F238E27FC236}">
                <a16:creationId xmlns:a16="http://schemas.microsoft.com/office/drawing/2014/main" id="{9E5F515C-42F1-B5D9-0F73-730B0972AA44}"/>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1783389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013560" y="1449965"/>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89631" y="1449966"/>
            <a:ext cx="2828034"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4884585" y="1449966"/>
            <a:ext cx="92257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5874077" y="1449966"/>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6831273" y="1449966"/>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745669" y="1454562"/>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788471" y="1454562"/>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699268" y="1457467"/>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6" name="Google Shape;1124;p45">
            <a:extLst>
              <a:ext uri="{FF2B5EF4-FFF2-40B4-BE49-F238E27FC236}">
                <a16:creationId xmlns:a16="http://schemas.microsoft.com/office/drawing/2014/main" id="{B1DCAF2C-5A78-4663-9A84-9A50486B2876}"/>
              </a:ext>
            </a:extLst>
          </p:cNvPr>
          <p:cNvSpPr txBox="1">
            <a:spLocks noChangeArrowheads="1"/>
          </p:cNvSpPr>
          <p:nvPr/>
        </p:nvSpPr>
        <p:spPr bwMode="auto">
          <a:xfrm>
            <a:off x="5941373" y="145746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04</a:t>
            </a:r>
            <a:endParaRPr lang="es-EC" altLang="es-EC" sz="136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848239" y="1484115"/>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06</a:t>
            </a:r>
            <a:endParaRPr lang="es-EC" altLang="es-EC" sz="136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761505" y="1472283"/>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4953198" y="1484115"/>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6863381" y="1449965"/>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784600" y="1470942"/>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3" name="Google Shape;1127;p45">
            <a:extLst>
              <a:ext uri="{FF2B5EF4-FFF2-40B4-BE49-F238E27FC236}">
                <a16:creationId xmlns:a16="http://schemas.microsoft.com/office/drawing/2014/main" id="{9A951139-3144-43DE-B71F-51EE61D987D7}"/>
              </a:ext>
            </a:extLst>
          </p:cNvPr>
          <p:cNvSpPr txBox="1">
            <a:spLocks noChangeArrowheads="1"/>
          </p:cNvSpPr>
          <p:nvPr/>
        </p:nvSpPr>
        <p:spPr bwMode="auto">
          <a:xfrm>
            <a:off x="1103362" y="1463530"/>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4" name="Google Shape;462;p21">
            <a:extLst>
              <a:ext uri="{FF2B5EF4-FFF2-40B4-BE49-F238E27FC236}">
                <a16:creationId xmlns:a16="http://schemas.microsoft.com/office/drawing/2014/main" id="{7A431F04-E7A4-429C-A8EF-F44F49A15AEF}"/>
              </a:ext>
            </a:extLst>
          </p:cNvPr>
          <p:cNvSpPr txBox="1">
            <a:spLocks noChangeArrowheads="1"/>
          </p:cNvSpPr>
          <p:nvPr/>
        </p:nvSpPr>
        <p:spPr bwMode="auto">
          <a:xfrm>
            <a:off x="2002865" y="1596591"/>
            <a:ext cx="2078527" cy="48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sym typeface="Open Sans" panose="020B0606030504020204" pitchFamily="34" charset="0"/>
              </a:rPr>
              <a:t>SUJETOS</a:t>
            </a:r>
            <a:endParaRPr lang="es-EC" altLang="es-EC" sz="2000" b="1" dirty="0">
              <a:solidFill>
                <a:schemeClr val="tx1"/>
              </a:solidFill>
              <a:latin typeface="+mn-lt"/>
            </a:endParaRPr>
          </a:p>
        </p:txBody>
      </p:sp>
      <p:sp>
        <p:nvSpPr>
          <p:cNvPr id="8" name="Google Shape;2066;p73">
            <a:extLst>
              <a:ext uri="{FF2B5EF4-FFF2-40B4-BE49-F238E27FC236}">
                <a16:creationId xmlns:a16="http://schemas.microsoft.com/office/drawing/2014/main" id="{1FE9B2B3-B78E-48C9-827B-EA789B07D423}"/>
              </a:ext>
            </a:extLst>
          </p:cNvPr>
          <p:cNvSpPr txBox="1"/>
          <p:nvPr/>
        </p:nvSpPr>
        <p:spPr>
          <a:xfrm>
            <a:off x="827857" y="2523575"/>
            <a:ext cx="4603427" cy="3183264"/>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1600" b="1" dirty="0"/>
              <a:t>ACUERDO PLENARIO </a:t>
            </a:r>
          </a:p>
          <a:p>
            <a:pPr algn="ctr">
              <a:buClr>
                <a:schemeClr val="dk1"/>
              </a:buClr>
              <a:buSzPts val="1600"/>
            </a:pPr>
            <a:r>
              <a:rPr lang="es-ES" sz="1600" b="1" dirty="0" err="1"/>
              <a:t>N°</a:t>
            </a:r>
            <a:r>
              <a:rPr lang="es-ES" sz="1600" b="1" dirty="0"/>
              <a:t> 4-2005/CJ-116</a:t>
            </a:r>
          </a:p>
          <a:p>
            <a:pPr algn="just">
              <a:buClr>
                <a:schemeClr val="dk1"/>
              </a:buClr>
              <a:buSzPts val="1600"/>
            </a:pPr>
            <a:r>
              <a:rPr lang="es-ES" sz="1600" i="1" dirty="0"/>
              <a:t>“(…) no es necesario que (…) el agente ejerza una </a:t>
            </a:r>
            <a:r>
              <a:rPr lang="es-ES" sz="1600" b="1" i="1" dirty="0"/>
              <a:t>TENENCIA MATERIAL DIRECTA</a:t>
            </a:r>
            <a:r>
              <a:rPr lang="es-ES" sz="1600" i="1" dirty="0"/>
              <a:t>. Es suficiente que el sujeto activo tenga la llamada </a:t>
            </a:r>
            <a:r>
              <a:rPr lang="es-ES" sz="1600" b="1" i="1" dirty="0"/>
              <a:t>disponibilidad jurídica</a:t>
            </a:r>
            <a:r>
              <a:rPr lang="es-ES" sz="1600" i="1" dirty="0"/>
              <a:t>, es decir, aquella posibilidad de libre disposición que en virtud de la ley tiene el funcionario o servidor público; debe tener, por tanto, </a:t>
            </a:r>
            <a:r>
              <a:rPr lang="es-ES" sz="1600" b="1" i="1" dirty="0"/>
              <a:t>COMPETENCIA FUNCIONAL ESPECÍFICA</a:t>
            </a:r>
            <a:r>
              <a:rPr lang="es-ES" sz="1600" i="1" dirty="0"/>
              <a:t>. </a:t>
            </a:r>
          </a:p>
          <a:p>
            <a:pPr algn="just">
              <a:buClr>
                <a:schemeClr val="dk1"/>
              </a:buClr>
              <a:buSzPts val="1600"/>
            </a:pPr>
            <a:r>
              <a:rPr lang="es-ES" sz="1600" i="1" dirty="0"/>
              <a:t>La disponibilidad a que se hace referencia se encuentra íntimamente ligada a las atribuciones que el agente ostenta como parte que es de la administración pública”.</a:t>
            </a:r>
            <a:endParaRPr sz="1600" i="1" dirty="0"/>
          </a:p>
        </p:txBody>
      </p:sp>
      <p:sp>
        <p:nvSpPr>
          <p:cNvPr id="2" name="Google Shape;2066;p73">
            <a:extLst>
              <a:ext uri="{FF2B5EF4-FFF2-40B4-BE49-F238E27FC236}">
                <a16:creationId xmlns:a16="http://schemas.microsoft.com/office/drawing/2014/main" id="{266C8A7D-117C-4275-ACCF-F1E614849216}"/>
              </a:ext>
            </a:extLst>
          </p:cNvPr>
          <p:cNvSpPr txBox="1"/>
          <p:nvPr/>
        </p:nvSpPr>
        <p:spPr>
          <a:xfrm>
            <a:off x="6399513" y="2377759"/>
            <a:ext cx="4896542" cy="3474896"/>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PE" sz="1600" b="1" dirty="0"/>
              <a:t> </a:t>
            </a:r>
            <a:r>
              <a:rPr lang="es-ES" sz="1600" b="1" dirty="0"/>
              <a:t>RECURSO DE NULIDAD</a:t>
            </a:r>
          </a:p>
          <a:p>
            <a:pPr algn="ctr">
              <a:buClr>
                <a:schemeClr val="dk1"/>
              </a:buClr>
              <a:buSzPts val="1600"/>
            </a:pPr>
            <a:r>
              <a:rPr lang="es-ES" sz="1600" b="1" dirty="0" err="1"/>
              <a:t>N°</a:t>
            </a:r>
            <a:r>
              <a:rPr lang="es-ES" sz="1600" b="1" dirty="0"/>
              <a:t> 615-2015-LIMA</a:t>
            </a:r>
          </a:p>
          <a:p>
            <a:pPr algn="just">
              <a:buClr>
                <a:schemeClr val="dk1"/>
              </a:buClr>
              <a:buSzPts val="1600"/>
            </a:pPr>
            <a:r>
              <a:rPr lang="es-ES" sz="1600" i="1" dirty="0"/>
              <a:t>“El tipo penal de peculado hace referencia a un funcionario público no in abstracto, sino contextualizado a un segmento concreto de la función pública “por razón de su cargo”; es decir, (…) los bienes públicos objeto del delito deben encontrarse en posesión [inmediata o mediata] del sujeto activo y ello en virtud a los deberes o atribuciones del cargo que ostenta al interior de la administración estatal. Debe tener, por tanto, </a:t>
            </a:r>
            <a:r>
              <a:rPr lang="es-ES" sz="1600" b="1" i="1" dirty="0"/>
              <a:t>competencia funcional especifica</a:t>
            </a:r>
            <a:r>
              <a:rPr lang="es-ES" sz="1600" i="1" dirty="0"/>
              <a:t>. Por lo que, si dicha relación funcionarial de estricta base jurídica entre el sujeto activo y bien público que posee no existe, no se configura el delito de peculado”</a:t>
            </a:r>
            <a:r>
              <a:rPr lang="es-ES" sz="1600" dirty="0"/>
              <a:t>.</a:t>
            </a:r>
            <a:endParaRPr sz="1600" dirty="0"/>
          </a:p>
        </p:txBody>
      </p:sp>
      <p:pic>
        <p:nvPicPr>
          <p:cNvPr id="9" name="Imagen 8">
            <a:extLst>
              <a:ext uri="{FF2B5EF4-FFF2-40B4-BE49-F238E27FC236}">
                <a16:creationId xmlns:a16="http://schemas.microsoft.com/office/drawing/2014/main" id="{D859566A-9D2E-4C0D-A887-BC05A755C558}"/>
              </a:ext>
            </a:extLst>
          </p:cNvPr>
          <p:cNvPicPr>
            <a:picLocks noChangeAspect="1"/>
          </p:cNvPicPr>
          <p:nvPr/>
        </p:nvPicPr>
        <p:blipFill>
          <a:blip r:embed="rId3"/>
          <a:stretch>
            <a:fillRect/>
          </a:stretch>
        </p:blipFill>
        <p:spPr>
          <a:xfrm>
            <a:off x="5469258" y="2415442"/>
            <a:ext cx="784011" cy="766871"/>
          </a:xfrm>
          <a:prstGeom prst="rect">
            <a:avLst/>
          </a:prstGeom>
        </p:spPr>
      </p:pic>
      <p:sp>
        <p:nvSpPr>
          <p:cNvPr id="7" name="CuadroTexto 6">
            <a:extLst>
              <a:ext uri="{FF2B5EF4-FFF2-40B4-BE49-F238E27FC236}">
                <a16:creationId xmlns:a16="http://schemas.microsoft.com/office/drawing/2014/main" id="{CECC326D-502D-5FAC-BAA2-DF4D7C4E9308}"/>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0" name="CuadroTexto 9">
            <a:extLst>
              <a:ext uri="{FF2B5EF4-FFF2-40B4-BE49-F238E27FC236}">
                <a16:creationId xmlns:a16="http://schemas.microsoft.com/office/drawing/2014/main" id="{7E5BA34E-9DF3-360E-FE00-E946965234D0}"/>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2088237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92168" y="1416902"/>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990915" y="1416903"/>
            <a:ext cx="284359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5901433" y="1416903"/>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6858629" y="1416903"/>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773025" y="1421499"/>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815827" y="1421499"/>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726624" y="1424404"/>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68344" y="1424403"/>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6" name="Google Shape;1124;p45">
            <a:extLst>
              <a:ext uri="{FF2B5EF4-FFF2-40B4-BE49-F238E27FC236}">
                <a16:creationId xmlns:a16="http://schemas.microsoft.com/office/drawing/2014/main" id="{B1DCAF2C-5A78-4663-9A84-9A50486B2876}"/>
              </a:ext>
            </a:extLst>
          </p:cNvPr>
          <p:cNvSpPr txBox="1">
            <a:spLocks noChangeArrowheads="1"/>
          </p:cNvSpPr>
          <p:nvPr/>
        </p:nvSpPr>
        <p:spPr bwMode="auto">
          <a:xfrm>
            <a:off x="5968729" y="14244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875595" y="1451052"/>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06</a:t>
            </a:r>
            <a:endParaRPr lang="es-EC" altLang="es-EC" sz="136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788861" y="1439220"/>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6890737" y="1416902"/>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811956" y="1437879"/>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040916" y="1416902"/>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130718" y="1430467"/>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5" name="Google Shape;462;p21">
            <a:extLst>
              <a:ext uri="{FF2B5EF4-FFF2-40B4-BE49-F238E27FC236}">
                <a16:creationId xmlns:a16="http://schemas.microsoft.com/office/drawing/2014/main" id="{2C8A5D90-7EC6-4E1C-A34B-77F75702F4FE}"/>
              </a:ext>
            </a:extLst>
          </p:cNvPr>
          <p:cNvSpPr txBox="1">
            <a:spLocks noChangeArrowheads="1"/>
          </p:cNvSpPr>
          <p:nvPr/>
        </p:nvSpPr>
        <p:spPr bwMode="auto">
          <a:xfrm>
            <a:off x="2881172" y="1410838"/>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200" b="1" dirty="0">
                <a:solidFill>
                  <a:schemeClr val="tx1"/>
                </a:solidFill>
                <a:latin typeface="+mn-lt"/>
                <a:cs typeface="Open Sans" panose="020B0606030504020204" pitchFamily="34" charset="0"/>
                <a:sym typeface="Open Sans" panose="020B0606030504020204" pitchFamily="34" charset="0"/>
              </a:rPr>
              <a:t>CONDUCTA TÍPICA</a:t>
            </a:r>
            <a:endParaRPr lang="es-EC" altLang="es-EC" sz="2200" b="1" dirty="0">
              <a:solidFill>
                <a:schemeClr val="tx1"/>
              </a:solidFill>
              <a:latin typeface="+mn-lt"/>
              <a:cs typeface="Open Sans" panose="020B0606030504020204" pitchFamily="34" charset="0"/>
            </a:endParaRPr>
          </a:p>
        </p:txBody>
      </p:sp>
      <p:sp>
        <p:nvSpPr>
          <p:cNvPr id="9" name="Google Shape;2050;p73">
            <a:extLst>
              <a:ext uri="{FF2B5EF4-FFF2-40B4-BE49-F238E27FC236}">
                <a16:creationId xmlns:a16="http://schemas.microsoft.com/office/drawing/2014/main" id="{1892841C-2FA9-41B4-A6B9-1D188145B8F6}"/>
              </a:ext>
            </a:extLst>
          </p:cNvPr>
          <p:cNvSpPr/>
          <p:nvPr/>
        </p:nvSpPr>
        <p:spPr>
          <a:xfrm>
            <a:off x="2674244" y="2541653"/>
            <a:ext cx="8187801" cy="3237194"/>
          </a:xfrm>
          <a:custGeom>
            <a:avLst/>
            <a:gdLst/>
            <a:ahLst/>
            <a:cxnLst/>
            <a:rect l="l" t="t" r="r" b="b"/>
            <a:pathLst>
              <a:path w="4219" h="1091" extrusionOk="0">
                <a:moveTo>
                  <a:pt x="4148" y="932"/>
                </a:moveTo>
                <a:lnTo>
                  <a:pt x="3966" y="544"/>
                </a:lnTo>
                <a:lnTo>
                  <a:pt x="4219" y="0"/>
                </a:lnTo>
                <a:lnTo>
                  <a:pt x="253" y="0"/>
                </a:lnTo>
                <a:lnTo>
                  <a:pt x="0" y="544"/>
                </a:lnTo>
                <a:lnTo>
                  <a:pt x="253" y="1091"/>
                </a:lnTo>
                <a:lnTo>
                  <a:pt x="4095" y="1091"/>
                </a:lnTo>
              </a:path>
            </a:pathLst>
          </a:custGeom>
          <a:noFill/>
          <a:ln w="65075" cap="rnd" cmpd="sng">
            <a:solidFill>
              <a:srgbClr val="E24E5A"/>
            </a:solidFill>
            <a:prstDash val="solid"/>
            <a:round/>
            <a:headEnd type="none" w="med" len="med"/>
            <a:tailEnd type="none" w="med" len="med"/>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sp>
        <p:nvSpPr>
          <p:cNvPr id="10" name="Google Shape;2066;p73">
            <a:extLst>
              <a:ext uri="{FF2B5EF4-FFF2-40B4-BE49-F238E27FC236}">
                <a16:creationId xmlns:a16="http://schemas.microsoft.com/office/drawing/2014/main" id="{8F2682A3-543A-4624-BDCE-2F8E8207261F}"/>
              </a:ext>
            </a:extLst>
          </p:cNvPr>
          <p:cNvSpPr txBox="1"/>
          <p:nvPr/>
        </p:nvSpPr>
        <p:spPr>
          <a:xfrm>
            <a:off x="3440696" y="2682981"/>
            <a:ext cx="6835866" cy="3338543"/>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000" b="1" dirty="0"/>
              <a:t>ACUERDO PLENARIO </a:t>
            </a:r>
            <a:r>
              <a:rPr lang="es-ES" sz="2000" b="1" dirty="0" err="1"/>
              <a:t>N°</a:t>
            </a:r>
            <a:r>
              <a:rPr lang="es-ES" sz="2000" b="1" dirty="0"/>
              <a:t> 4-2005/CJ-116</a:t>
            </a:r>
          </a:p>
          <a:p>
            <a:pPr algn="ctr">
              <a:buClr>
                <a:schemeClr val="dk1"/>
              </a:buClr>
              <a:buSzPts val="1600"/>
            </a:pPr>
            <a:r>
              <a:rPr lang="es-ES" sz="2000" b="1" dirty="0">
                <a:solidFill>
                  <a:schemeClr val="accent2">
                    <a:lumMod val="75000"/>
                  </a:schemeClr>
                </a:solidFill>
              </a:rPr>
              <a:t>APROPIACIÓN</a:t>
            </a:r>
          </a:p>
          <a:p>
            <a:pPr algn="just">
              <a:buClr>
                <a:schemeClr val="dk1"/>
              </a:buClr>
              <a:buSzPts val="1600"/>
            </a:pPr>
            <a:r>
              <a:rPr lang="es-ES" sz="2000" i="1" dirty="0"/>
              <a:t>“(…) </a:t>
            </a:r>
            <a:r>
              <a:rPr lang="es-ES" sz="2000" b="1" i="1" dirty="0"/>
              <a:t>hacer suyo </a:t>
            </a:r>
            <a:r>
              <a:rPr lang="es-ES" sz="2000" i="1" dirty="0"/>
              <a:t>caudales o efectos que pertenecen al Estado, apartándolo de la esfera de la función de la Administración Pública y colocándose en situación de disponer de los mismos”.</a:t>
            </a:r>
          </a:p>
          <a:p>
            <a:pPr algn="ctr">
              <a:buClr>
                <a:schemeClr val="dk1"/>
              </a:buClr>
              <a:buSzPts val="1600"/>
            </a:pPr>
            <a:r>
              <a:rPr lang="es-ES" sz="2000" b="1" dirty="0">
                <a:solidFill>
                  <a:schemeClr val="accent2">
                    <a:lumMod val="75000"/>
                  </a:schemeClr>
                </a:solidFill>
              </a:rPr>
              <a:t>UTILIZACIÓN</a:t>
            </a:r>
          </a:p>
          <a:p>
            <a:pPr algn="just">
              <a:buClr>
                <a:schemeClr val="dk1"/>
              </a:buClr>
              <a:buSzPts val="1600"/>
            </a:pPr>
            <a:r>
              <a:rPr lang="es-ES" sz="2000" i="1" dirty="0"/>
              <a:t>“(…) </a:t>
            </a:r>
            <a:r>
              <a:rPr lang="es-ES" sz="2000" b="1" i="1" dirty="0"/>
              <a:t>aprovecharse de las bondades </a:t>
            </a:r>
            <a:r>
              <a:rPr lang="es-ES" sz="2000" i="1" dirty="0"/>
              <a:t>que permite el bien (caudal o efecto), sin tener el propósito final de apoderarse para sí o para un tercero”.</a:t>
            </a:r>
            <a:endParaRPr sz="2000" i="1" dirty="0"/>
          </a:p>
        </p:txBody>
      </p:sp>
      <p:sp>
        <p:nvSpPr>
          <p:cNvPr id="7" name="CuadroTexto 6">
            <a:extLst>
              <a:ext uri="{FF2B5EF4-FFF2-40B4-BE49-F238E27FC236}">
                <a16:creationId xmlns:a16="http://schemas.microsoft.com/office/drawing/2014/main" id="{B0C44E22-362A-D48D-1143-BDB62DB05E78}"/>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pic>
        <p:nvPicPr>
          <p:cNvPr id="8" name="Imagen 7">
            <a:extLst>
              <a:ext uri="{FF2B5EF4-FFF2-40B4-BE49-F238E27FC236}">
                <a16:creationId xmlns:a16="http://schemas.microsoft.com/office/drawing/2014/main" id="{D30519D3-6A3B-41C6-56EF-9B70FF2C0705}"/>
              </a:ext>
            </a:extLst>
          </p:cNvPr>
          <p:cNvPicPr>
            <a:picLocks noChangeAspect="1"/>
          </p:cNvPicPr>
          <p:nvPr/>
        </p:nvPicPr>
        <p:blipFill>
          <a:blip r:embed="rId3"/>
          <a:stretch>
            <a:fillRect/>
          </a:stretch>
        </p:blipFill>
        <p:spPr>
          <a:xfrm>
            <a:off x="611833" y="3101736"/>
            <a:ext cx="1659002" cy="1823858"/>
          </a:xfrm>
          <a:prstGeom prst="rect">
            <a:avLst/>
          </a:prstGeom>
        </p:spPr>
      </p:pic>
      <p:sp>
        <p:nvSpPr>
          <p:cNvPr id="12" name="CuadroTexto 11">
            <a:extLst>
              <a:ext uri="{FF2B5EF4-FFF2-40B4-BE49-F238E27FC236}">
                <a16:creationId xmlns:a16="http://schemas.microsoft.com/office/drawing/2014/main" id="{2B66C65D-1444-1EAB-FBAB-687AC1941E8C}"/>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1069584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877036" y="1348029"/>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875783" y="1348030"/>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821819" y="1348030"/>
            <a:ext cx="2850750"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6743497" y="1348030"/>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657893" y="1352626"/>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700695" y="1352626"/>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611492" y="1355531"/>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1953212" y="1355530"/>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760463" y="1382179"/>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06</a:t>
            </a:r>
            <a:endParaRPr lang="es-EC" altLang="es-EC" sz="136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673729" y="1370347"/>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6775605" y="134802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696824" y="1369006"/>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925784" y="1348029"/>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015586" y="1361594"/>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2953497" y="1353126"/>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6" name="Google Shape;462;p21">
            <a:extLst>
              <a:ext uri="{FF2B5EF4-FFF2-40B4-BE49-F238E27FC236}">
                <a16:creationId xmlns:a16="http://schemas.microsoft.com/office/drawing/2014/main" id="{E6B6CCBC-A0C2-42B9-ABAC-F7927683DB7A}"/>
              </a:ext>
            </a:extLst>
          </p:cNvPr>
          <p:cNvSpPr txBox="1">
            <a:spLocks noChangeArrowheads="1"/>
          </p:cNvSpPr>
          <p:nvPr/>
        </p:nvSpPr>
        <p:spPr bwMode="auto">
          <a:xfrm>
            <a:off x="3796617" y="1491861"/>
            <a:ext cx="2078527"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400" b="1" dirty="0">
                <a:solidFill>
                  <a:srgbClr val="FBFBFB"/>
                </a:solidFill>
                <a:latin typeface="+mn-lt"/>
                <a:cs typeface="Open Sans" panose="020B0606030504020204" pitchFamily="34" charset="0"/>
                <a:sym typeface="Open Sans" panose="020B0606030504020204" pitchFamily="34" charset="0"/>
              </a:rPr>
              <a:t>OBJETO</a:t>
            </a:r>
            <a:endParaRPr lang="es-EC" altLang="es-EC" sz="2400" b="1" dirty="0">
              <a:solidFill>
                <a:srgbClr val="FBFBFB"/>
              </a:solidFill>
              <a:latin typeface="+mn-lt"/>
              <a:cs typeface="Open Sans" panose="020B0606030504020204" pitchFamily="34" charset="0"/>
            </a:endParaRPr>
          </a:p>
        </p:txBody>
      </p:sp>
      <p:sp>
        <p:nvSpPr>
          <p:cNvPr id="7" name="Google Shape;2050;p73">
            <a:extLst>
              <a:ext uri="{FF2B5EF4-FFF2-40B4-BE49-F238E27FC236}">
                <a16:creationId xmlns:a16="http://schemas.microsoft.com/office/drawing/2014/main" id="{7D208020-1A41-4138-9B41-DD2C99E6F2FB}"/>
              </a:ext>
            </a:extLst>
          </p:cNvPr>
          <p:cNvSpPr/>
          <p:nvPr/>
        </p:nvSpPr>
        <p:spPr>
          <a:xfrm>
            <a:off x="2988097" y="2658717"/>
            <a:ext cx="7783660" cy="3144487"/>
          </a:xfrm>
          <a:custGeom>
            <a:avLst/>
            <a:gdLst/>
            <a:ahLst/>
            <a:cxnLst/>
            <a:rect l="l" t="t" r="r" b="b"/>
            <a:pathLst>
              <a:path w="4219" h="1091" extrusionOk="0">
                <a:moveTo>
                  <a:pt x="4148" y="932"/>
                </a:moveTo>
                <a:lnTo>
                  <a:pt x="3966" y="544"/>
                </a:lnTo>
                <a:lnTo>
                  <a:pt x="4219" y="0"/>
                </a:lnTo>
                <a:lnTo>
                  <a:pt x="253" y="0"/>
                </a:lnTo>
                <a:lnTo>
                  <a:pt x="0" y="544"/>
                </a:lnTo>
                <a:lnTo>
                  <a:pt x="253" y="1091"/>
                </a:lnTo>
                <a:lnTo>
                  <a:pt x="4095" y="1091"/>
                </a:lnTo>
              </a:path>
            </a:pathLst>
          </a:custGeom>
          <a:noFill/>
          <a:ln w="65075" cap="rnd" cmpd="sng">
            <a:solidFill>
              <a:srgbClr val="E24E5A"/>
            </a:solidFill>
            <a:prstDash val="solid"/>
            <a:round/>
            <a:headEnd type="none" w="med" len="med"/>
            <a:tailEnd type="none" w="med" len="med"/>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sp>
        <p:nvSpPr>
          <p:cNvPr id="8" name="Google Shape;2066;p73">
            <a:extLst>
              <a:ext uri="{FF2B5EF4-FFF2-40B4-BE49-F238E27FC236}">
                <a16:creationId xmlns:a16="http://schemas.microsoft.com/office/drawing/2014/main" id="{076E3774-BC02-44AA-90DE-4963E2D8453D}"/>
              </a:ext>
            </a:extLst>
          </p:cNvPr>
          <p:cNvSpPr txBox="1"/>
          <p:nvPr/>
        </p:nvSpPr>
        <p:spPr>
          <a:xfrm>
            <a:off x="3708698" y="2728298"/>
            <a:ext cx="6301585" cy="3338543"/>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000" b="1" dirty="0"/>
              <a:t>ACUERDO PLENARIO </a:t>
            </a:r>
            <a:r>
              <a:rPr lang="es-ES" sz="2000" b="1" dirty="0" err="1"/>
              <a:t>N°</a:t>
            </a:r>
            <a:r>
              <a:rPr lang="es-ES" sz="2000" b="1" dirty="0"/>
              <a:t> 4-2005/CJ-116</a:t>
            </a:r>
          </a:p>
          <a:p>
            <a:pPr algn="ctr">
              <a:buClr>
                <a:schemeClr val="dk1"/>
              </a:buClr>
              <a:buSzPts val="1600"/>
            </a:pPr>
            <a:endParaRPr lang="es-ES" sz="2000" b="1" dirty="0"/>
          </a:p>
          <a:p>
            <a:pPr algn="ctr">
              <a:buClr>
                <a:schemeClr val="dk1"/>
              </a:buClr>
              <a:buSzPts val="1600"/>
            </a:pPr>
            <a:r>
              <a:rPr lang="es-ES" sz="2000" b="1" dirty="0">
                <a:solidFill>
                  <a:schemeClr val="accent2">
                    <a:lumMod val="75000"/>
                  </a:schemeClr>
                </a:solidFill>
              </a:rPr>
              <a:t>CAUDALES</a:t>
            </a:r>
          </a:p>
          <a:p>
            <a:pPr algn="just">
              <a:buClr>
                <a:schemeClr val="dk1"/>
              </a:buClr>
              <a:buSzPts val="1600"/>
            </a:pPr>
            <a:r>
              <a:rPr lang="es-ES" sz="2000" i="1" dirty="0"/>
              <a:t>“(…) </a:t>
            </a:r>
            <a:r>
              <a:rPr lang="es-ES" sz="2000" dirty="0"/>
              <a:t>bienes en general de contenido económico, incluido el dinero</a:t>
            </a:r>
            <a:r>
              <a:rPr lang="es-ES" sz="2000" i="1" dirty="0"/>
              <a:t>”.</a:t>
            </a:r>
          </a:p>
          <a:p>
            <a:pPr algn="ctr">
              <a:buClr>
                <a:schemeClr val="dk1"/>
              </a:buClr>
              <a:buSzPts val="1600"/>
            </a:pPr>
            <a:r>
              <a:rPr lang="es-ES" sz="2000" b="1" dirty="0">
                <a:solidFill>
                  <a:schemeClr val="accent2">
                    <a:lumMod val="75000"/>
                  </a:schemeClr>
                </a:solidFill>
              </a:rPr>
              <a:t>EFECTOS</a:t>
            </a:r>
          </a:p>
          <a:p>
            <a:pPr algn="just">
              <a:buClr>
                <a:schemeClr val="dk1"/>
              </a:buClr>
              <a:buSzPts val="1600"/>
            </a:pPr>
            <a:r>
              <a:rPr lang="es-ES" sz="2000" i="1" dirty="0"/>
              <a:t>“(…) </a:t>
            </a:r>
            <a:r>
              <a:rPr lang="es-ES" sz="2000" dirty="0"/>
              <a:t>todos aquellos objetos, cosas o bienes que representan un valor patrimonial público, incluyendo los títulos valores negociables</a:t>
            </a:r>
            <a:r>
              <a:rPr lang="es-ES" sz="2000" i="1" dirty="0"/>
              <a:t>”.</a:t>
            </a:r>
            <a:endParaRPr sz="2000" i="1" dirty="0"/>
          </a:p>
        </p:txBody>
      </p:sp>
      <p:sp>
        <p:nvSpPr>
          <p:cNvPr id="10" name="CuadroTexto 9">
            <a:extLst>
              <a:ext uri="{FF2B5EF4-FFF2-40B4-BE49-F238E27FC236}">
                <a16:creationId xmlns:a16="http://schemas.microsoft.com/office/drawing/2014/main" id="{84041F7F-D048-A563-DA20-8A5AAB9C565D}"/>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pic>
        <p:nvPicPr>
          <p:cNvPr id="12" name="Imagen 11">
            <a:extLst>
              <a:ext uri="{FF2B5EF4-FFF2-40B4-BE49-F238E27FC236}">
                <a16:creationId xmlns:a16="http://schemas.microsoft.com/office/drawing/2014/main" id="{80757867-B622-9DAD-0A70-88F8E8A31B82}"/>
              </a:ext>
            </a:extLst>
          </p:cNvPr>
          <p:cNvPicPr>
            <a:picLocks noChangeAspect="1"/>
          </p:cNvPicPr>
          <p:nvPr/>
        </p:nvPicPr>
        <p:blipFill>
          <a:blip r:embed="rId3"/>
          <a:stretch>
            <a:fillRect/>
          </a:stretch>
        </p:blipFill>
        <p:spPr>
          <a:xfrm>
            <a:off x="611833" y="3101736"/>
            <a:ext cx="1659002" cy="1823858"/>
          </a:xfrm>
          <a:prstGeom prst="rect">
            <a:avLst/>
          </a:prstGeom>
        </p:spPr>
      </p:pic>
      <p:sp>
        <p:nvSpPr>
          <p:cNvPr id="13" name="CuadroTexto 12">
            <a:extLst>
              <a:ext uri="{FF2B5EF4-FFF2-40B4-BE49-F238E27FC236}">
                <a16:creationId xmlns:a16="http://schemas.microsoft.com/office/drawing/2014/main" id="{AAE0B864-FC49-252B-8D2F-74235A7850E2}"/>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822938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022393" y="1450865"/>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3021140" y="1450866"/>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967176" y="1450866"/>
            <a:ext cx="2850750"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6888854" y="1450866"/>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803250" y="1455462"/>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846052" y="1455462"/>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756849" y="1458367"/>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98569" y="145836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905820" y="1485015"/>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06</a:t>
            </a:r>
            <a:endParaRPr lang="es-EC" altLang="es-EC" sz="136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819086" y="1473183"/>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6920962" y="1450865"/>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842181" y="1471842"/>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071141" y="1450865"/>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160943" y="1464430"/>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098854" y="1455962"/>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6" name="Google Shape;462;p21">
            <a:extLst>
              <a:ext uri="{FF2B5EF4-FFF2-40B4-BE49-F238E27FC236}">
                <a16:creationId xmlns:a16="http://schemas.microsoft.com/office/drawing/2014/main" id="{E6B6CCBC-A0C2-42B9-ABAC-F7927683DB7A}"/>
              </a:ext>
            </a:extLst>
          </p:cNvPr>
          <p:cNvSpPr txBox="1">
            <a:spLocks noChangeArrowheads="1"/>
          </p:cNvSpPr>
          <p:nvPr/>
        </p:nvSpPr>
        <p:spPr bwMode="auto">
          <a:xfrm>
            <a:off x="3941974" y="1594697"/>
            <a:ext cx="2078527"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400" b="1" dirty="0">
                <a:solidFill>
                  <a:srgbClr val="FBFBFB"/>
                </a:solidFill>
                <a:latin typeface="+mn-lt"/>
                <a:cs typeface="Open Sans" panose="020B0606030504020204" pitchFamily="34" charset="0"/>
                <a:sym typeface="Open Sans" panose="020B0606030504020204" pitchFamily="34" charset="0"/>
              </a:rPr>
              <a:t>OBJETO</a:t>
            </a:r>
            <a:endParaRPr lang="es-EC" altLang="es-EC" sz="2400" b="1" dirty="0">
              <a:solidFill>
                <a:srgbClr val="FBFBFB"/>
              </a:solidFill>
              <a:latin typeface="+mn-lt"/>
              <a:cs typeface="Open Sans" panose="020B0606030504020204" pitchFamily="34" charset="0"/>
            </a:endParaRPr>
          </a:p>
        </p:txBody>
      </p:sp>
      <p:sp>
        <p:nvSpPr>
          <p:cNvPr id="8" name="Google Shape;2066;p73">
            <a:extLst>
              <a:ext uri="{FF2B5EF4-FFF2-40B4-BE49-F238E27FC236}">
                <a16:creationId xmlns:a16="http://schemas.microsoft.com/office/drawing/2014/main" id="{076E3774-BC02-44AA-90DE-4963E2D8453D}"/>
              </a:ext>
            </a:extLst>
          </p:cNvPr>
          <p:cNvSpPr txBox="1"/>
          <p:nvPr/>
        </p:nvSpPr>
        <p:spPr>
          <a:xfrm>
            <a:off x="943473" y="2608238"/>
            <a:ext cx="9697587" cy="4380781"/>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1400" b="1" dirty="0"/>
              <a:t>ACUERDO PLENARIO </a:t>
            </a:r>
            <a:r>
              <a:rPr lang="es-ES" sz="1400" b="1" dirty="0" err="1"/>
              <a:t>N°</a:t>
            </a:r>
            <a:r>
              <a:rPr lang="es-ES" sz="1400" b="1" dirty="0"/>
              <a:t> 07-2019/CJ-116</a:t>
            </a:r>
          </a:p>
          <a:p>
            <a:pPr algn="ctr">
              <a:buClr>
                <a:schemeClr val="dk1"/>
              </a:buClr>
              <a:buSzPts val="1600"/>
            </a:pPr>
            <a:r>
              <a:rPr lang="es-ES" sz="1400" b="1" dirty="0">
                <a:solidFill>
                  <a:srgbClr val="FF0000"/>
                </a:solidFill>
              </a:rPr>
              <a:t>VIÁTICOS Y DELITO DE PECULADO</a:t>
            </a:r>
          </a:p>
          <a:p>
            <a:pPr algn="just"/>
            <a:r>
              <a:rPr lang="es-PE" sz="1400" i="1" dirty="0"/>
              <a:t>“38.(…) la facultad de la libre disposición de los caudales percibidos es incompatible con el concepto de administrar dinero para fines estatales.</a:t>
            </a:r>
          </a:p>
          <a:p>
            <a:pPr algn="just"/>
            <a:r>
              <a:rPr lang="es-PE" sz="1400" i="1" dirty="0"/>
              <a:t>42. Cuando la diligencia o comisión por la que fue otorgado el viático no se realizó porque el comisionado no se desplazó y no devolvió el dinero, es decir lo incorporó a su patrimonio probablemente constituye un delito de falsedad.</a:t>
            </a:r>
          </a:p>
          <a:p>
            <a:pPr algn="just"/>
            <a:r>
              <a:rPr lang="es-PE" sz="1400" i="1" dirty="0"/>
              <a:t>43. Cuando la conducta que despliega el agente público consiste en sustentar con comprobantes espurios de manera fraudulenta, gastos que jamás se hicieron, y de ese modo, </a:t>
            </a:r>
            <a:r>
              <a:rPr lang="es-PE" sz="1400" b="1" i="1" dirty="0"/>
              <a:t>lograr ilícitamente quedarse con dinero público</a:t>
            </a:r>
            <a:r>
              <a:rPr lang="es-PE" sz="1400" i="1" dirty="0"/>
              <a:t>. En realidad, estaría cometiendo los delitos de </a:t>
            </a:r>
            <a:r>
              <a:rPr lang="es-PE" sz="1400" b="1" i="1" dirty="0"/>
              <a:t>falsificación de documentos, uso de documentos falsos o falsedad genérica</a:t>
            </a:r>
            <a:r>
              <a:rPr lang="es-PE" sz="1400" i="1" dirty="0"/>
              <a:t>, según corresponda y no delito de peculado por apropiación.</a:t>
            </a:r>
          </a:p>
          <a:p>
            <a:pPr algn="just"/>
            <a:r>
              <a:rPr lang="es-PE" sz="1400" i="1" dirty="0"/>
              <a:t>44. (…) existiendo el deber de rendir cuentas para el funcionario o servidor público y el de devolver lo no gastado, el incumplimiento total o parcial no habrá de connotar el delito de peculado por apropiación. En tal supuesto puede configurarse una </a:t>
            </a:r>
            <a:r>
              <a:rPr lang="es-PE" sz="1400" b="1" i="1" dirty="0"/>
              <a:t>infracción administrativa (diferente al delito) y/o laboral</a:t>
            </a:r>
            <a:r>
              <a:rPr lang="es-PE" sz="1400" i="1" dirty="0"/>
              <a:t>; probablemente se podrá procesar administrativamente.</a:t>
            </a:r>
          </a:p>
          <a:p>
            <a:pPr algn="just"/>
            <a:r>
              <a:rPr lang="es-PE" sz="1400" i="1" dirty="0"/>
              <a:t>45. °(…) ese dinero entregado a un sujeto público para gastos de movilidad, alimentación y hospedaje, lo son en calidad de </a:t>
            </a:r>
            <a:r>
              <a:rPr lang="es-PE" sz="1400" b="1" i="1" dirty="0"/>
              <a:t>transferencia en disposición, no en calidad de posesión o administración</a:t>
            </a:r>
            <a:r>
              <a:rPr lang="es-PE" sz="1400" i="1" dirty="0"/>
              <a:t>”.</a:t>
            </a:r>
          </a:p>
        </p:txBody>
      </p:sp>
      <p:sp>
        <p:nvSpPr>
          <p:cNvPr id="7" name="CuadroTexto 6">
            <a:extLst>
              <a:ext uri="{FF2B5EF4-FFF2-40B4-BE49-F238E27FC236}">
                <a16:creationId xmlns:a16="http://schemas.microsoft.com/office/drawing/2014/main" id="{E089D730-C395-CCA3-8EAA-8A7C455F9A64}"/>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0" name="CuadroTexto 9">
            <a:extLst>
              <a:ext uri="{FF2B5EF4-FFF2-40B4-BE49-F238E27FC236}">
                <a16:creationId xmlns:a16="http://schemas.microsoft.com/office/drawing/2014/main" id="{4561702E-4F34-F96E-1098-36873768A125}"/>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1486993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50385" y="1319753"/>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949132" y="1319754"/>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895168" y="1319754"/>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4850823" y="1319754"/>
            <a:ext cx="285229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731242" y="1324350"/>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7774044" y="1324350"/>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684841" y="1327255"/>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26561" y="1327254"/>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7833812" y="1353903"/>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06</a:t>
            </a:r>
            <a:endParaRPr lang="es-EC" altLang="es-EC" sz="1360" dirty="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10380981" y="1364926"/>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770173" y="1340730"/>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a:solidFill>
                  <a:srgbClr val="FFFFFF"/>
                </a:solidFill>
                <a:latin typeface="+mn-lt"/>
                <a:sym typeface="Montserrat" panose="00000500000000000000" pitchFamily="50" charset="0"/>
              </a:rPr>
              <a:t>07</a:t>
            </a:r>
            <a:endParaRPr lang="es-EC" altLang="es-EC" sz="136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999133" y="1319753"/>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088935" y="1333318"/>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026846" y="1324850"/>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5" name="Google Shape;1124;p45">
            <a:extLst>
              <a:ext uri="{FF2B5EF4-FFF2-40B4-BE49-F238E27FC236}">
                <a16:creationId xmlns:a16="http://schemas.microsoft.com/office/drawing/2014/main" id="{239C8B8D-18B6-4B20-8EC4-BDA1DD8BCB1D}"/>
              </a:ext>
            </a:extLst>
          </p:cNvPr>
          <p:cNvSpPr txBox="1">
            <a:spLocks noChangeArrowheads="1"/>
          </p:cNvSpPr>
          <p:nvPr/>
        </p:nvSpPr>
        <p:spPr bwMode="auto">
          <a:xfrm>
            <a:off x="3955490" y="132725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7" name="Google Shape;462;p21">
            <a:extLst>
              <a:ext uri="{FF2B5EF4-FFF2-40B4-BE49-F238E27FC236}">
                <a16:creationId xmlns:a16="http://schemas.microsoft.com/office/drawing/2014/main" id="{460FAE90-8530-4271-A816-FF468F0C5D59}"/>
              </a:ext>
            </a:extLst>
          </p:cNvPr>
          <p:cNvSpPr txBox="1">
            <a:spLocks noChangeArrowheads="1"/>
          </p:cNvSpPr>
          <p:nvPr/>
        </p:nvSpPr>
        <p:spPr bwMode="auto">
          <a:xfrm>
            <a:off x="4827694" y="1346477"/>
            <a:ext cx="2239656"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RELACIÓN CON EL OBJETO</a:t>
            </a:r>
            <a:endParaRPr lang="es-EC" altLang="es-EC" sz="2800" b="1" dirty="0">
              <a:solidFill>
                <a:schemeClr val="tx1"/>
              </a:solidFill>
              <a:latin typeface="+mn-lt"/>
              <a:cs typeface="Open Sans" panose="020B0606030504020204" pitchFamily="34" charset="0"/>
            </a:endParaRPr>
          </a:p>
        </p:txBody>
      </p:sp>
      <p:sp>
        <p:nvSpPr>
          <p:cNvPr id="6" name="Rectángulo 5">
            <a:extLst>
              <a:ext uri="{FF2B5EF4-FFF2-40B4-BE49-F238E27FC236}">
                <a16:creationId xmlns:a16="http://schemas.microsoft.com/office/drawing/2014/main" id="{6C893FE1-F7A3-4B78-896F-BFA48E274CBE}"/>
              </a:ext>
            </a:extLst>
          </p:cNvPr>
          <p:cNvSpPr/>
          <p:nvPr/>
        </p:nvSpPr>
        <p:spPr>
          <a:xfrm>
            <a:off x="3955490" y="2397874"/>
            <a:ext cx="3815021" cy="646331"/>
          </a:xfrm>
          <a:prstGeom prst="rect">
            <a:avLst/>
          </a:prstGeom>
        </p:spPr>
        <p:txBody>
          <a:bodyPr wrap="square">
            <a:spAutoFit/>
          </a:bodyPr>
          <a:lstStyle/>
          <a:p>
            <a:pPr algn="ctr">
              <a:buClr>
                <a:schemeClr val="dk1"/>
              </a:buClr>
              <a:buSzPts val="1600"/>
            </a:pPr>
            <a:r>
              <a:rPr lang="es-ES" b="1" dirty="0"/>
              <a:t>ACUERDO PLENARIO </a:t>
            </a:r>
          </a:p>
          <a:p>
            <a:pPr algn="ctr">
              <a:buClr>
                <a:schemeClr val="dk1"/>
              </a:buClr>
              <a:buSzPts val="1600"/>
            </a:pPr>
            <a:r>
              <a:rPr lang="es-ES" b="1" dirty="0" err="1"/>
              <a:t>N°</a:t>
            </a:r>
            <a:r>
              <a:rPr lang="es-ES" b="1" dirty="0"/>
              <a:t> 4-2005/CJ-116</a:t>
            </a:r>
          </a:p>
        </p:txBody>
      </p:sp>
      <p:grpSp>
        <p:nvGrpSpPr>
          <p:cNvPr id="43" name="Google Shape;137;p17">
            <a:extLst>
              <a:ext uri="{FF2B5EF4-FFF2-40B4-BE49-F238E27FC236}">
                <a16:creationId xmlns:a16="http://schemas.microsoft.com/office/drawing/2014/main" id="{E19B743A-083A-4E6D-BED2-4798A6DC040D}"/>
              </a:ext>
            </a:extLst>
          </p:cNvPr>
          <p:cNvGrpSpPr/>
          <p:nvPr/>
        </p:nvGrpSpPr>
        <p:grpSpPr>
          <a:xfrm>
            <a:off x="857875" y="4918485"/>
            <a:ext cx="9879107" cy="883894"/>
            <a:chOff x="2023475" y="3580572"/>
            <a:chExt cx="5127203" cy="598219"/>
          </a:xfrm>
        </p:grpSpPr>
        <p:sp>
          <p:nvSpPr>
            <p:cNvPr id="44" name="Google Shape;138;p17">
              <a:extLst>
                <a:ext uri="{FF2B5EF4-FFF2-40B4-BE49-F238E27FC236}">
                  <a16:creationId xmlns:a16="http://schemas.microsoft.com/office/drawing/2014/main" id="{562FC733-5B82-450F-B656-56EC88B02CD8}"/>
                </a:ext>
              </a:extLst>
            </p:cNvPr>
            <p:cNvSpPr/>
            <p:nvPr/>
          </p:nvSpPr>
          <p:spPr>
            <a:xfrm>
              <a:off x="2023475" y="3607225"/>
              <a:ext cx="5127203" cy="569737"/>
            </a:xfrm>
            <a:custGeom>
              <a:avLst/>
              <a:gdLst/>
              <a:ahLst/>
              <a:cxnLst/>
              <a:rect l="l" t="t" r="r" b="b"/>
              <a:pathLst>
                <a:path w="203884" h="28528" extrusionOk="0">
                  <a:moveTo>
                    <a:pt x="1" y="0"/>
                  </a:moveTo>
                  <a:lnTo>
                    <a:pt x="1" y="16002"/>
                  </a:lnTo>
                  <a:cubicBezTo>
                    <a:pt x="1" y="22884"/>
                    <a:pt x="5644" y="28528"/>
                    <a:pt x="12526" y="28528"/>
                  </a:cubicBezTo>
                  <a:lnTo>
                    <a:pt x="191358" y="28528"/>
                  </a:lnTo>
                  <a:cubicBezTo>
                    <a:pt x="198240" y="28528"/>
                    <a:pt x="203883" y="22884"/>
                    <a:pt x="203883" y="16002"/>
                  </a:cubicBezTo>
                  <a:lnTo>
                    <a:pt x="203883" y="0"/>
                  </a:ln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600"/>
            </a:p>
          </p:txBody>
        </p:sp>
        <p:sp>
          <p:nvSpPr>
            <p:cNvPr id="45" name="Google Shape;139;p17">
              <a:extLst>
                <a:ext uri="{FF2B5EF4-FFF2-40B4-BE49-F238E27FC236}">
                  <a16:creationId xmlns:a16="http://schemas.microsoft.com/office/drawing/2014/main" id="{B57EF236-0F60-4E02-994E-11DEAAFED46A}"/>
                </a:ext>
              </a:extLst>
            </p:cNvPr>
            <p:cNvSpPr/>
            <p:nvPr/>
          </p:nvSpPr>
          <p:spPr>
            <a:xfrm>
              <a:off x="2306388" y="3609054"/>
              <a:ext cx="1660146" cy="569737"/>
            </a:xfrm>
            <a:custGeom>
              <a:avLst/>
              <a:gdLst/>
              <a:ahLst/>
              <a:cxnLst/>
              <a:rect l="l" t="t" r="r" b="b"/>
              <a:pathLst>
                <a:path w="37053" h="28528" extrusionOk="0">
                  <a:moveTo>
                    <a:pt x="0" y="0"/>
                  </a:moveTo>
                  <a:lnTo>
                    <a:pt x="0" y="28528"/>
                  </a:lnTo>
                  <a:lnTo>
                    <a:pt x="31826" y="28528"/>
                  </a:lnTo>
                  <a:lnTo>
                    <a:pt x="31826" y="5239"/>
                  </a:lnTo>
                  <a:lnTo>
                    <a:pt x="37052" y="0"/>
                  </a:lnTo>
                  <a:close/>
                </a:path>
              </a:pathLst>
            </a:custGeom>
            <a:solidFill>
              <a:srgbClr val="076097"/>
            </a:solidFill>
            <a:ln>
              <a:noFill/>
            </a:ln>
          </p:spPr>
          <p:txBody>
            <a:bodyPr spcFirstLastPara="1" wrap="square" lIns="91425" tIns="91425" rIns="182875" bIns="91425" anchor="ctr" anchorCtr="0">
              <a:noAutofit/>
            </a:bodyPr>
            <a:lstStyle/>
            <a:p>
              <a:pPr marL="0" lvl="0" indent="0" rtl="0">
                <a:spcBef>
                  <a:spcPts val="0"/>
                </a:spcBef>
                <a:spcAft>
                  <a:spcPts val="0"/>
                </a:spcAft>
                <a:buNone/>
              </a:pPr>
              <a:r>
                <a:rPr lang="en" sz="3200" b="1" dirty="0">
                  <a:solidFill>
                    <a:srgbClr val="FFFFFF"/>
                  </a:solidFill>
                  <a:ea typeface="Fira Sans Extra Condensed Medium"/>
                  <a:cs typeface="Fira Sans Extra Condensed Medium"/>
                  <a:sym typeface="Fira Sans Extra Condensed Medium"/>
                </a:rPr>
                <a:t>    </a:t>
              </a:r>
              <a:r>
                <a:rPr lang="en" sz="2000" b="1" dirty="0">
                  <a:solidFill>
                    <a:srgbClr val="FFFFFF"/>
                  </a:solidFill>
                  <a:ea typeface="Fira Sans Extra Condensed Medium"/>
                  <a:cs typeface="Fira Sans Extra Condensed Medium"/>
                  <a:sym typeface="Fira Sans Extra Condensed Medium"/>
                </a:rPr>
                <a:t>CUSTODIA</a:t>
              </a:r>
              <a:endParaRPr sz="2400" b="1" dirty="0">
                <a:solidFill>
                  <a:srgbClr val="FFFFFF"/>
                </a:solidFill>
                <a:ea typeface="Fira Sans Extra Condensed Medium"/>
                <a:cs typeface="Fira Sans Extra Condensed Medium"/>
                <a:sym typeface="Fira Sans Extra Condensed Medium"/>
              </a:endParaRPr>
            </a:p>
          </p:txBody>
        </p:sp>
        <p:sp>
          <p:nvSpPr>
            <p:cNvPr id="46" name="Google Shape;141;p17">
              <a:extLst>
                <a:ext uri="{FF2B5EF4-FFF2-40B4-BE49-F238E27FC236}">
                  <a16:creationId xmlns:a16="http://schemas.microsoft.com/office/drawing/2014/main" id="{80AB2F3B-9D8E-4EB1-9725-B1B87DA8F88D}"/>
                </a:ext>
              </a:extLst>
            </p:cNvPr>
            <p:cNvSpPr txBox="1"/>
            <p:nvPr/>
          </p:nvSpPr>
          <p:spPr>
            <a:xfrm>
              <a:off x="3906078" y="3580572"/>
              <a:ext cx="3210900" cy="593097"/>
            </a:xfrm>
            <a:prstGeom prst="rect">
              <a:avLst/>
            </a:prstGeom>
            <a:noFill/>
            <a:ln>
              <a:noFill/>
            </a:ln>
          </p:spPr>
          <p:txBody>
            <a:bodyPr spcFirstLastPara="1" wrap="square" lIns="91425" tIns="91425" rIns="91425" bIns="91425" anchor="ctr" anchorCtr="0">
              <a:noAutofit/>
            </a:bodyPr>
            <a:lstStyle/>
            <a:p>
              <a:pPr lvl="0" algn="just"/>
              <a:r>
                <a:rPr lang="es-PE" sz="1600" b="1" i="1" dirty="0"/>
                <a:t>“Típica POSESIÓN que implica la protección, conservación y vigilancia debida por el funcionario o servidor, de los caudales y efectos públicos”</a:t>
              </a:r>
              <a:r>
                <a:rPr lang="es-PE" sz="1600" dirty="0"/>
                <a:t>.</a:t>
              </a:r>
              <a:endParaRPr sz="1600" dirty="0">
                <a:ea typeface="Roboto"/>
                <a:cs typeface="Roboto"/>
                <a:sym typeface="Roboto"/>
              </a:endParaRPr>
            </a:p>
          </p:txBody>
        </p:sp>
      </p:grpSp>
      <p:grpSp>
        <p:nvGrpSpPr>
          <p:cNvPr id="47" name="Google Shape;149;p17">
            <a:extLst>
              <a:ext uri="{FF2B5EF4-FFF2-40B4-BE49-F238E27FC236}">
                <a16:creationId xmlns:a16="http://schemas.microsoft.com/office/drawing/2014/main" id="{E653B65E-0848-44AA-9666-B88831ADB0EC}"/>
              </a:ext>
            </a:extLst>
          </p:cNvPr>
          <p:cNvGrpSpPr/>
          <p:nvPr/>
        </p:nvGrpSpPr>
        <p:grpSpPr>
          <a:xfrm>
            <a:off x="882666" y="3929949"/>
            <a:ext cx="9879309" cy="1076482"/>
            <a:chOff x="2023475" y="1923624"/>
            <a:chExt cx="5127308" cy="625409"/>
          </a:xfrm>
        </p:grpSpPr>
        <p:sp>
          <p:nvSpPr>
            <p:cNvPr id="48" name="Google Shape;150;p17">
              <a:extLst>
                <a:ext uri="{FF2B5EF4-FFF2-40B4-BE49-F238E27FC236}">
                  <a16:creationId xmlns:a16="http://schemas.microsoft.com/office/drawing/2014/main" id="{F88377AE-A702-4CB1-B65C-30EBFF838C71}"/>
                </a:ext>
              </a:extLst>
            </p:cNvPr>
            <p:cNvSpPr/>
            <p:nvPr/>
          </p:nvSpPr>
          <p:spPr>
            <a:xfrm>
              <a:off x="2023475" y="1994525"/>
              <a:ext cx="5127308" cy="509124"/>
            </a:xfrm>
            <a:custGeom>
              <a:avLst/>
              <a:gdLst/>
              <a:ahLst/>
              <a:cxnLst/>
              <a:rect l="l" t="t" r="r" b="b"/>
              <a:pathLst>
                <a:path w="203884" h="28552" extrusionOk="0">
                  <a:moveTo>
                    <a:pt x="1" y="1"/>
                  </a:moveTo>
                  <a:lnTo>
                    <a:pt x="1" y="28552"/>
                  </a:lnTo>
                  <a:lnTo>
                    <a:pt x="203883" y="28552"/>
                  </a:lnTo>
                  <a:lnTo>
                    <a:pt x="203883" y="1"/>
                  </a:lnTo>
                  <a:close/>
                </a:path>
              </a:pathLst>
            </a:custGeom>
            <a:solidFill>
              <a:srgbClr val="F3F3F3"/>
            </a:solidFill>
            <a:ln>
              <a:noFill/>
            </a:ln>
          </p:spPr>
          <p:txBody>
            <a:bodyPr spcFirstLastPara="1" wrap="square" lIns="118401" tIns="118401" rIns="118401" bIns="118401" anchor="ctr" anchorCtr="0">
              <a:noAutofit/>
            </a:bodyPr>
            <a:lstStyle/>
            <a:p>
              <a:endParaRPr sz="2000"/>
            </a:p>
          </p:txBody>
        </p:sp>
        <p:sp>
          <p:nvSpPr>
            <p:cNvPr id="49" name="Google Shape;151;p17">
              <a:extLst>
                <a:ext uri="{FF2B5EF4-FFF2-40B4-BE49-F238E27FC236}">
                  <a16:creationId xmlns:a16="http://schemas.microsoft.com/office/drawing/2014/main" id="{52EC728D-22F0-45D0-A28F-A4274AB538AA}"/>
                </a:ext>
              </a:extLst>
            </p:cNvPr>
            <p:cNvSpPr/>
            <p:nvPr/>
          </p:nvSpPr>
          <p:spPr>
            <a:xfrm>
              <a:off x="2303765" y="1994525"/>
              <a:ext cx="1654236" cy="509124"/>
            </a:xfrm>
            <a:custGeom>
              <a:avLst/>
              <a:gdLst/>
              <a:ahLst/>
              <a:cxnLst/>
              <a:rect l="l" t="t" r="r" b="b"/>
              <a:pathLst>
                <a:path w="37029" h="28552" extrusionOk="0">
                  <a:moveTo>
                    <a:pt x="0" y="1"/>
                  </a:moveTo>
                  <a:lnTo>
                    <a:pt x="0" y="28552"/>
                  </a:lnTo>
                  <a:lnTo>
                    <a:pt x="31826" y="28552"/>
                  </a:lnTo>
                  <a:lnTo>
                    <a:pt x="31826" y="5215"/>
                  </a:lnTo>
                  <a:lnTo>
                    <a:pt x="37029" y="1"/>
                  </a:lnTo>
                  <a:close/>
                </a:path>
              </a:pathLst>
            </a:custGeom>
            <a:solidFill>
              <a:srgbClr val="4CCAD4"/>
            </a:solidFill>
            <a:ln>
              <a:noFill/>
            </a:ln>
          </p:spPr>
          <p:txBody>
            <a:bodyPr spcFirstLastPara="1" wrap="square" lIns="118401" tIns="118401" rIns="236834" bIns="118401" anchor="ctr" anchorCtr="0">
              <a:noAutofit/>
            </a:bodyPr>
            <a:lstStyle/>
            <a:p>
              <a:r>
                <a:rPr lang="en" sz="2400" b="1" dirty="0">
                  <a:solidFill>
                    <a:srgbClr val="FFFFFF"/>
                  </a:solidFill>
                  <a:ea typeface="Fira Sans Extra Condensed Medium"/>
                  <a:cs typeface="Fira Sans Extra Condensed Medium"/>
                  <a:sym typeface="Fira Sans Extra Condensed Medium"/>
                </a:rPr>
                <a:t>   </a:t>
              </a:r>
              <a:r>
                <a:rPr lang="en" sz="2000" b="1" dirty="0">
                  <a:solidFill>
                    <a:srgbClr val="FFFFFF"/>
                  </a:solidFill>
                  <a:ea typeface="Fira Sans Extra Condensed Medium"/>
                  <a:cs typeface="Fira Sans Extra Condensed Medium"/>
                  <a:sym typeface="Fira Sans Extra Condensed Medium"/>
                </a:rPr>
                <a:t>PERCEPCIÓN</a:t>
              </a:r>
              <a:endParaRPr sz="2400" b="1" dirty="0">
                <a:solidFill>
                  <a:srgbClr val="FFFFFF"/>
                </a:solidFill>
                <a:ea typeface="Fira Sans Extra Condensed Medium"/>
                <a:cs typeface="Fira Sans Extra Condensed Medium"/>
                <a:sym typeface="Fira Sans Extra Condensed Medium"/>
              </a:endParaRPr>
            </a:p>
          </p:txBody>
        </p:sp>
        <p:sp>
          <p:nvSpPr>
            <p:cNvPr id="50" name="Google Shape;153;p17">
              <a:extLst>
                <a:ext uri="{FF2B5EF4-FFF2-40B4-BE49-F238E27FC236}">
                  <a16:creationId xmlns:a16="http://schemas.microsoft.com/office/drawing/2014/main" id="{30D83B25-F10F-44C3-B7CA-9D93059C3981}"/>
                </a:ext>
              </a:extLst>
            </p:cNvPr>
            <p:cNvSpPr txBox="1"/>
            <p:nvPr/>
          </p:nvSpPr>
          <p:spPr>
            <a:xfrm>
              <a:off x="3883916" y="1923624"/>
              <a:ext cx="3210900" cy="625409"/>
            </a:xfrm>
            <a:prstGeom prst="rect">
              <a:avLst/>
            </a:prstGeom>
            <a:noFill/>
            <a:ln>
              <a:noFill/>
            </a:ln>
          </p:spPr>
          <p:txBody>
            <a:bodyPr spcFirstLastPara="1" wrap="square" lIns="118401" tIns="118401" rIns="118401" bIns="118401" anchor="ctr" anchorCtr="0">
              <a:noAutofit/>
            </a:bodyPr>
            <a:lstStyle/>
            <a:p>
              <a:pPr algn="just"/>
              <a:r>
                <a:rPr lang="es-PE" sz="1600" b="1" i="1" dirty="0"/>
                <a:t>“Acción de captar o </a:t>
              </a:r>
              <a:r>
                <a:rPr lang="es-PE" sz="1600" b="1" i="1" dirty="0" err="1"/>
                <a:t>recepcionar</a:t>
              </a:r>
              <a:r>
                <a:rPr lang="es-PE" sz="1600" b="1" i="1" dirty="0"/>
                <a:t> caudales o efectos de procedencia diversa pero siempre lícita”</a:t>
              </a:r>
              <a:r>
                <a:rPr lang="es-PE" sz="1600" dirty="0"/>
                <a:t>. [Recibir bienes sea para ingresarlos o para regresarlos a la Administración Pública].</a:t>
              </a:r>
              <a:endParaRPr sz="1600" dirty="0">
                <a:ea typeface="Roboto"/>
                <a:cs typeface="Roboto"/>
                <a:sym typeface="Roboto"/>
              </a:endParaRPr>
            </a:p>
          </p:txBody>
        </p:sp>
      </p:grpSp>
      <p:grpSp>
        <p:nvGrpSpPr>
          <p:cNvPr id="51" name="Google Shape;155;p17">
            <a:extLst>
              <a:ext uri="{FF2B5EF4-FFF2-40B4-BE49-F238E27FC236}">
                <a16:creationId xmlns:a16="http://schemas.microsoft.com/office/drawing/2014/main" id="{191ED2DF-7138-4E67-B4D8-AC575AEDAA68}"/>
              </a:ext>
            </a:extLst>
          </p:cNvPr>
          <p:cNvGrpSpPr/>
          <p:nvPr/>
        </p:nvGrpSpPr>
        <p:grpSpPr>
          <a:xfrm>
            <a:off x="899865" y="3060732"/>
            <a:ext cx="9821105" cy="940312"/>
            <a:chOff x="2027832" y="1148931"/>
            <a:chExt cx="5097100" cy="651463"/>
          </a:xfrm>
        </p:grpSpPr>
        <p:sp>
          <p:nvSpPr>
            <p:cNvPr id="52" name="Google Shape;156;p17">
              <a:extLst>
                <a:ext uri="{FF2B5EF4-FFF2-40B4-BE49-F238E27FC236}">
                  <a16:creationId xmlns:a16="http://schemas.microsoft.com/office/drawing/2014/main" id="{713302DE-978A-461F-A47B-C91A72F1074D}"/>
                </a:ext>
              </a:extLst>
            </p:cNvPr>
            <p:cNvSpPr/>
            <p:nvPr/>
          </p:nvSpPr>
          <p:spPr>
            <a:xfrm>
              <a:off x="2027832" y="1188175"/>
              <a:ext cx="5097100" cy="612219"/>
            </a:xfrm>
            <a:custGeom>
              <a:avLst/>
              <a:gdLst/>
              <a:ahLst/>
              <a:cxnLst/>
              <a:rect l="l" t="t" r="r" b="b"/>
              <a:pathLst>
                <a:path w="203884" h="28552" extrusionOk="0">
                  <a:moveTo>
                    <a:pt x="12526" y="1"/>
                  </a:moveTo>
                  <a:cubicBezTo>
                    <a:pt x="5644" y="1"/>
                    <a:pt x="1" y="5644"/>
                    <a:pt x="1" y="12526"/>
                  </a:cubicBezTo>
                  <a:lnTo>
                    <a:pt x="1" y="28552"/>
                  </a:lnTo>
                  <a:lnTo>
                    <a:pt x="203883" y="28552"/>
                  </a:lnTo>
                  <a:lnTo>
                    <a:pt x="203883" y="12526"/>
                  </a:lnTo>
                  <a:cubicBezTo>
                    <a:pt x="203883" y="5644"/>
                    <a:pt x="198240" y="1"/>
                    <a:pt x="191358" y="1"/>
                  </a:cubicBezTo>
                  <a:close/>
                </a:path>
              </a:pathLst>
            </a:custGeom>
            <a:solidFill>
              <a:schemeClr val="bg1">
                <a:lumMod val="95000"/>
              </a:schemeClr>
            </a:solidFill>
            <a:ln>
              <a:noFill/>
            </a:ln>
          </p:spPr>
          <p:txBody>
            <a:bodyPr spcFirstLastPara="1" wrap="square" lIns="118401" tIns="118401" rIns="118401" bIns="118401" anchor="ctr" anchorCtr="0">
              <a:noAutofit/>
            </a:bodyPr>
            <a:lstStyle/>
            <a:p>
              <a:endParaRPr sz="2000"/>
            </a:p>
          </p:txBody>
        </p:sp>
        <p:sp>
          <p:nvSpPr>
            <p:cNvPr id="53" name="Google Shape;157;p17">
              <a:extLst>
                <a:ext uri="{FF2B5EF4-FFF2-40B4-BE49-F238E27FC236}">
                  <a16:creationId xmlns:a16="http://schemas.microsoft.com/office/drawing/2014/main" id="{95859E03-B304-430F-9F47-6E6203011B13}"/>
                </a:ext>
              </a:extLst>
            </p:cNvPr>
            <p:cNvSpPr/>
            <p:nvPr/>
          </p:nvSpPr>
          <p:spPr>
            <a:xfrm>
              <a:off x="2303766" y="1188175"/>
              <a:ext cx="1654257" cy="612219"/>
            </a:xfrm>
            <a:custGeom>
              <a:avLst/>
              <a:gdLst/>
              <a:ahLst/>
              <a:cxnLst/>
              <a:rect l="l" t="t" r="r" b="b"/>
              <a:pathLst>
                <a:path w="37029" h="28552" extrusionOk="0">
                  <a:moveTo>
                    <a:pt x="0" y="1"/>
                  </a:moveTo>
                  <a:lnTo>
                    <a:pt x="0" y="28552"/>
                  </a:lnTo>
                  <a:lnTo>
                    <a:pt x="31826" y="28552"/>
                  </a:lnTo>
                  <a:lnTo>
                    <a:pt x="31826" y="5215"/>
                  </a:lnTo>
                  <a:lnTo>
                    <a:pt x="37029" y="1"/>
                  </a:lnTo>
                  <a:close/>
                </a:path>
              </a:pathLst>
            </a:custGeom>
            <a:solidFill>
              <a:srgbClr val="87E1C9"/>
            </a:solidFill>
            <a:ln>
              <a:noFill/>
            </a:ln>
          </p:spPr>
          <p:txBody>
            <a:bodyPr spcFirstLastPara="1" wrap="square" lIns="118401" tIns="118401" rIns="236834" bIns="118401" anchor="ctr" anchorCtr="0">
              <a:noAutofit/>
            </a:bodyPr>
            <a:lstStyle/>
            <a:p>
              <a:r>
                <a:rPr lang="en" sz="2400" b="1" dirty="0">
                  <a:solidFill>
                    <a:srgbClr val="FFFFFF"/>
                  </a:solidFill>
                  <a:ea typeface="Fira Sans Extra Condensed Medium"/>
                  <a:cs typeface="Fira Sans Extra Condensed Medium"/>
                  <a:sym typeface="Fira Sans Extra Condensed Medium"/>
                </a:rPr>
                <a:t> </a:t>
              </a:r>
              <a:r>
                <a:rPr lang="en" sz="2000" b="1" dirty="0">
                  <a:solidFill>
                    <a:srgbClr val="FFFFFF"/>
                  </a:solidFill>
                  <a:ea typeface="Fira Sans Extra Condensed Medium"/>
                  <a:cs typeface="Fira Sans Extra Condensed Medium"/>
                  <a:sym typeface="Fira Sans Extra Condensed Medium"/>
                </a:rPr>
                <a:t>ADMINISTRACIÓN</a:t>
              </a:r>
              <a:endParaRPr sz="2400" b="1" dirty="0">
                <a:solidFill>
                  <a:srgbClr val="FFFFFF"/>
                </a:solidFill>
                <a:ea typeface="Fira Sans Extra Condensed Medium"/>
                <a:cs typeface="Fira Sans Extra Condensed Medium"/>
                <a:sym typeface="Fira Sans Extra Condensed Medium"/>
              </a:endParaRPr>
            </a:p>
          </p:txBody>
        </p:sp>
        <p:sp>
          <p:nvSpPr>
            <p:cNvPr id="54" name="Google Shape;159;p17">
              <a:extLst>
                <a:ext uri="{FF2B5EF4-FFF2-40B4-BE49-F238E27FC236}">
                  <a16:creationId xmlns:a16="http://schemas.microsoft.com/office/drawing/2014/main" id="{865E1511-79C4-4E29-BD01-D195C4439ADE}"/>
                </a:ext>
              </a:extLst>
            </p:cNvPr>
            <p:cNvSpPr txBox="1"/>
            <p:nvPr/>
          </p:nvSpPr>
          <p:spPr>
            <a:xfrm>
              <a:off x="3888830" y="1148931"/>
              <a:ext cx="3210900" cy="650365"/>
            </a:xfrm>
            <a:prstGeom prst="rect">
              <a:avLst/>
            </a:prstGeom>
            <a:noFill/>
            <a:ln>
              <a:noFill/>
            </a:ln>
          </p:spPr>
          <p:txBody>
            <a:bodyPr spcFirstLastPara="1" wrap="square" lIns="118401" tIns="118401" rIns="118401" bIns="118401" anchor="ctr" anchorCtr="0">
              <a:noAutofit/>
            </a:bodyPr>
            <a:lstStyle/>
            <a:p>
              <a:pPr algn="just"/>
              <a:r>
                <a:rPr lang="es-PE" sz="1600" b="1" i="1" dirty="0"/>
                <a:t>“Funciones activas de manejo y conducción”</a:t>
              </a:r>
              <a:r>
                <a:rPr lang="es-PE" sz="1600" dirty="0"/>
                <a:t>. [Facultad de disponer de los bienes para aplicarlos a finalidades legalmente determinadas].</a:t>
              </a:r>
              <a:endParaRPr sz="1400" dirty="0">
                <a:ea typeface="Roboto"/>
                <a:cs typeface="Roboto"/>
                <a:sym typeface="Roboto"/>
              </a:endParaRPr>
            </a:p>
          </p:txBody>
        </p:sp>
      </p:grpSp>
      <p:sp>
        <p:nvSpPr>
          <p:cNvPr id="11" name="CuadroTexto 10">
            <a:extLst>
              <a:ext uri="{FF2B5EF4-FFF2-40B4-BE49-F238E27FC236}">
                <a16:creationId xmlns:a16="http://schemas.microsoft.com/office/drawing/2014/main" id="{A77AAB4C-E43E-E5C3-B312-81A3C24AA0AE}"/>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2" name="CuadroTexto 11">
            <a:extLst>
              <a:ext uri="{FF2B5EF4-FFF2-40B4-BE49-F238E27FC236}">
                <a16:creationId xmlns:a16="http://schemas.microsoft.com/office/drawing/2014/main" id="{E13A3B9D-65DF-5491-EE45-BD6C4CF0334F}"/>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16320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83939" y="142813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982686" y="142813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928722" y="142813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4884378" y="1428138"/>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764796" y="143273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5827632" y="1432734"/>
            <a:ext cx="2866234"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718395" y="143563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60115" y="143563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780632" y="145045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1043710" y="2018774"/>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b</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8803727" y="144911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07</a:t>
            </a:r>
            <a:endParaRPr lang="es-EC" altLang="es-EC" sz="1360" dirty="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032687" y="142813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122489" y="144170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060400" y="143323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5" name="Google Shape;1124;p45">
            <a:extLst>
              <a:ext uri="{FF2B5EF4-FFF2-40B4-BE49-F238E27FC236}">
                <a16:creationId xmlns:a16="http://schemas.microsoft.com/office/drawing/2014/main" id="{239C8B8D-18B6-4B20-8EC4-BDA1DD8BCB1D}"/>
              </a:ext>
            </a:extLst>
          </p:cNvPr>
          <p:cNvSpPr txBox="1">
            <a:spLocks noChangeArrowheads="1"/>
          </p:cNvSpPr>
          <p:nvPr/>
        </p:nvSpPr>
        <p:spPr bwMode="auto">
          <a:xfrm>
            <a:off x="3989044" y="143563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6" name="Google Shape;1129;p45">
            <a:extLst>
              <a:ext uri="{FF2B5EF4-FFF2-40B4-BE49-F238E27FC236}">
                <a16:creationId xmlns:a16="http://schemas.microsoft.com/office/drawing/2014/main" id="{A7E4E973-B4CA-4B13-81F1-D459A67D15C6}"/>
              </a:ext>
            </a:extLst>
          </p:cNvPr>
          <p:cNvSpPr txBox="1">
            <a:spLocks noChangeArrowheads="1"/>
          </p:cNvSpPr>
          <p:nvPr/>
        </p:nvSpPr>
        <p:spPr bwMode="auto">
          <a:xfrm>
            <a:off x="4969096" y="145985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8" name="Google Shape;462;p21">
            <a:extLst>
              <a:ext uri="{FF2B5EF4-FFF2-40B4-BE49-F238E27FC236}">
                <a16:creationId xmlns:a16="http://schemas.microsoft.com/office/drawing/2014/main" id="{021AA374-8D4C-4BC4-8CEB-1AB12AE05409}"/>
              </a:ext>
            </a:extLst>
          </p:cNvPr>
          <p:cNvSpPr txBox="1">
            <a:spLocks noChangeArrowheads="1"/>
          </p:cNvSpPr>
          <p:nvPr/>
        </p:nvSpPr>
        <p:spPr bwMode="auto">
          <a:xfrm>
            <a:off x="5880975" y="1580215"/>
            <a:ext cx="2078527" cy="42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DESTINATARIO</a:t>
            </a:r>
            <a:endParaRPr lang="es-EC" altLang="es-EC" sz="2800" b="1" dirty="0">
              <a:solidFill>
                <a:schemeClr val="tx1"/>
              </a:solidFill>
              <a:latin typeface="+mn-lt"/>
              <a:cs typeface="Open Sans" panose="020B0606030504020204" pitchFamily="34" charset="0"/>
            </a:endParaRPr>
          </a:p>
        </p:txBody>
      </p:sp>
      <p:sp>
        <p:nvSpPr>
          <p:cNvPr id="9" name="Google Shape;2050;p73">
            <a:extLst>
              <a:ext uri="{FF2B5EF4-FFF2-40B4-BE49-F238E27FC236}">
                <a16:creationId xmlns:a16="http://schemas.microsoft.com/office/drawing/2014/main" id="{3D2CC25B-C150-4E4B-B43D-7A4CC5C21843}"/>
              </a:ext>
            </a:extLst>
          </p:cNvPr>
          <p:cNvSpPr/>
          <p:nvPr/>
        </p:nvSpPr>
        <p:spPr>
          <a:xfrm>
            <a:off x="3060400" y="2524347"/>
            <a:ext cx="7340642" cy="3338543"/>
          </a:xfrm>
          <a:custGeom>
            <a:avLst/>
            <a:gdLst/>
            <a:ahLst/>
            <a:cxnLst/>
            <a:rect l="l" t="t" r="r" b="b"/>
            <a:pathLst>
              <a:path w="4219" h="1091" extrusionOk="0">
                <a:moveTo>
                  <a:pt x="4148" y="932"/>
                </a:moveTo>
                <a:lnTo>
                  <a:pt x="3966" y="544"/>
                </a:lnTo>
                <a:lnTo>
                  <a:pt x="4219" y="0"/>
                </a:lnTo>
                <a:lnTo>
                  <a:pt x="253" y="0"/>
                </a:lnTo>
                <a:lnTo>
                  <a:pt x="0" y="544"/>
                </a:lnTo>
                <a:lnTo>
                  <a:pt x="253" y="1091"/>
                </a:lnTo>
                <a:lnTo>
                  <a:pt x="4095" y="1091"/>
                </a:lnTo>
              </a:path>
            </a:pathLst>
          </a:custGeom>
          <a:noFill/>
          <a:ln w="65075" cap="rnd" cmpd="sng">
            <a:solidFill>
              <a:srgbClr val="4CCAD4"/>
            </a:solidFill>
            <a:prstDash val="solid"/>
            <a:round/>
            <a:headEnd type="none" w="med" len="med"/>
            <a:tailEnd type="none" w="med" len="med"/>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sp>
        <p:nvSpPr>
          <p:cNvPr id="10" name="Google Shape;2066;p73">
            <a:extLst>
              <a:ext uri="{FF2B5EF4-FFF2-40B4-BE49-F238E27FC236}">
                <a16:creationId xmlns:a16="http://schemas.microsoft.com/office/drawing/2014/main" id="{50685160-D7AD-4521-9DCE-BA81161087DF}"/>
              </a:ext>
            </a:extLst>
          </p:cNvPr>
          <p:cNvSpPr txBox="1"/>
          <p:nvPr/>
        </p:nvSpPr>
        <p:spPr>
          <a:xfrm>
            <a:off x="3579928" y="2582786"/>
            <a:ext cx="6301585" cy="3338543"/>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000" b="1" dirty="0"/>
              <a:t>ACUERDO PLENARIO </a:t>
            </a:r>
            <a:r>
              <a:rPr lang="es-ES" sz="2000" b="1" dirty="0" err="1"/>
              <a:t>N°</a:t>
            </a:r>
            <a:r>
              <a:rPr lang="es-ES" sz="2000" b="1" dirty="0"/>
              <a:t> 4-2005/CJ-116</a:t>
            </a:r>
          </a:p>
          <a:p>
            <a:pPr algn="ctr">
              <a:buClr>
                <a:schemeClr val="dk1"/>
              </a:buClr>
              <a:buSzPts val="1600"/>
            </a:pPr>
            <a:endParaRPr lang="es-ES" sz="2000" b="1" dirty="0"/>
          </a:p>
          <a:p>
            <a:pPr algn="ctr">
              <a:buClr>
                <a:schemeClr val="dk1"/>
              </a:buClr>
              <a:buSzPts val="1600"/>
            </a:pPr>
            <a:r>
              <a:rPr lang="es-ES" sz="2000" b="1" dirty="0">
                <a:solidFill>
                  <a:schemeClr val="accent2">
                    <a:lumMod val="75000"/>
                  </a:schemeClr>
                </a:solidFill>
              </a:rPr>
              <a:t>PARA SÍ</a:t>
            </a:r>
          </a:p>
          <a:p>
            <a:pPr algn="just">
              <a:buClr>
                <a:schemeClr val="dk1"/>
              </a:buClr>
              <a:buSzPts val="1600"/>
            </a:pPr>
            <a:r>
              <a:rPr lang="es-ES" sz="2000" i="1" dirty="0"/>
              <a:t>“El sujeto activo puede actuar por cuenta propia, apropiándose él mismo de los caudales o efectos, pero también puede cometer el delito para favorecer a terceros”.</a:t>
            </a:r>
          </a:p>
          <a:p>
            <a:pPr algn="ctr">
              <a:buClr>
                <a:schemeClr val="dk1"/>
              </a:buClr>
              <a:buSzPts val="1600"/>
            </a:pPr>
            <a:r>
              <a:rPr lang="es-ES" sz="2000" b="1" dirty="0">
                <a:solidFill>
                  <a:schemeClr val="accent2">
                    <a:lumMod val="75000"/>
                  </a:schemeClr>
                </a:solidFill>
              </a:rPr>
              <a:t>PARA OTRO</a:t>
            </a:r>
          </a:p>
          <a:p>
            <a:pPr algn="just">
              <a:buClr>
                <a:schemeClr val="dk1"/>
              </a:buClr>
              <a:buSzPts val="1600"/>
            </a:pPr>
            <a:r>
              <a:rPr lang="es-ES" sz="2000" dirty="0"/>
              <a:t>“Se refiere al acto de traslado del bien, de un dominio parcial y de tránsito al dominio final del tercero”.</a:t>
            </a:r>
            <a:endParaRPr sz="2000" dirty="0"/>
          </a:p>
        </p:txBody>
      </p:sp>
      <p:sp>
        <p:nvSpPr>
          <p:cNvPr id="12" name="CuadroTexto 11">
            <a:extLst>
              <a:ext uri="{FF2B5EF4-FFF2-40B4-BE49-F238E27FC236}">
                <a16:creationId xmlns:a16="http://schemas.microsoft.com/office/drawing/2014/main" id="{9E1B57FF-4201-23BD-8940-231107662C96}"/>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pic>
        <p:nvPicPr>
          <p:cNvPr id="14" name="Imagen 13">
            <a:extLst>
              <a:ext uri="{FF2B5EF4-FFF2-40B4-BE49-F238E27FC236}">
                <a16:creationId xmlns:a16="http://schemas.microsoft.com/office/drawing/2014/main" id="{A6C6C867-EC3C-CFA0-BB1A-6830372539CB}"/>
              </a:ext>
            </a:extLst>
          </p:cNvPr>
          <p:cNvPicPr>
            <a:picLocks noChangeAspect="1"/>
          </p:cNvPicPr>
          <p:nvPr/>
        </p:nvPicPr>
        <p:blipFill>
          <a:blip r:embed="rId3"/>
          <a:stretch>
            <a:fillRect/>
          </a:stretch>
        </p:blipFill>
        <p:spPr>
          <a:xfrm>
            <a:off x="611833" y="3101736"/>
            <a:ext cx="1659002" cy="1823858"/>
          </a:xfrm>
          <a:prstGeom prst="rect">
            <a:avLst/>
          </a:prstGeom>
        </p:spPr>
      </p:pic>
      <p:sp>
        <p:nvSpPr>
          <p:cNvPr id="15" name="CuadroTexto 14">
            <a:extLst>
              <a:ext uri="{FF2B5EF4-FFF2-40B4-BE49-F238E27FC236}">
                <a16:creationId xmlns:a16="http://schemas.microsoft.com/office/drawing/2014/main" id="{06BFD3F8-B6D3-C27A-4941-B91BE8D15152}"/>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3827686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40692" y="1380558"/>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939439" y="1380559"/>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885475" y="1380559"/>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4841131" y="1380559"/>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6748145" y="1385155"/>
            <a:ext cx="2857616"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5784385" y="1385155"/>
            <a:ext cx="884211"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9675148" y="1388060"/>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16868" y="1388059"/>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9737385" y="1402876"/>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08</a:t>
            </a:r>
            <a:endParaRPr lang="es-EC" altLang="es-EC" sz="1360" dirty="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989440" y="1380558"/>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079242" y="1394123"/>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017153" y="1385655"/>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5" name="Google Shape;1124;p45">
            <a:extLst>
              <a:ext uri="{FF2B5EF4-FFF2-40B4-BE49-F238E27FC236}">
                <a16:creationId xmlns:a16="http://schemas.microsoft.com/office/drawing/2014/main" id="{239C8B8D-18B6-4B20-8EC4-BDA1DD8BCB1D}"/>
              </a:ext>
            </a:extLst>
          </p:cNvPr>
          <p:cNvSpPr txBox="1">
            <a:spLocks noChangeArrowheads="1"/>
          </p:cNvSpPr>
          <p:nvPr/>
        </p:nvSpPr>
        <p:spPr bwMode="auto">
          <a:xfrm>
            <a:off x="3945797" y="1388059"/>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6" name="Google Shape;1129;p45">
            <a:extLst>
              <a:ext uri="{FF2B5EF4-FFF2-40B4-BE49-F238E27FC236}">
                <a16:creationId xmlns:a16="http://schemas.microsoft.com/office/drawing/2014/main" id="{A7E4E973-B4CA-4B13-81F1-D459A67D15C6}"/>
              </a:ext>
            </a:extLst>
          </p:cNvPr>
          <p:cNvSpPr txBox="1">
            <a:spLocks noChangeArrowheads="1"/>
          </p:cNvSpPr>
          <p:nvPr/>
        </p:nvSpPr>
        <p:spPr bwMode="auto">
          <a:xfrm>
            <a:off x="4925849" y="1412280"/>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7" name="Google Shape;1125;p45">
            <a:extLst>
              <a:ext uri="{FF2B5EF4-FFF2-40B4-BE49-F238E27FC236}">
                <a16:creationId xmlns:a16="http://schemas.microsoft.com/office/drawing/2014/main" id="{99A623C8-E3CF-4CC0-894F-2126034E664F}"/>
              </a:ext>
            </a:extLst>
          </p:cNvPr>
          <p:cNvSpPr txBox="1">
            <a:spLocks noChangeArrowheads="1"/>
          </p:cNvSpPr>
          <p:nvPr/>
        </p:nvSpPr>
        <p:spPr bwMode="auto">
          <a:xfrm>
            <a:off x="5863933" y="1385655"/>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06</a:t>
            </a:r>
            <a:endParaRPr lang="es-EC" altLang="es-EC" sz="1360" dirty="0">
              <a:latin typeface="+mn-lt"/>
            </a:endParaRPr>
          </a:p>
        </p:txBody>
      </p:sp>
      <p:sp>
        <p:nvSpPr>
          <p:cNvPr id="9" name="Google Shape;462;p21">
            <a:extLst>
              <a:ext uri="{FF2B5EF4-FFF2-40B4-BE49-F238E27FC236}">
                <a16:creationId xmlns:a16="http://schemas.microsoft.com/office/drawing/2014/main" id="{75190B09-B029-4C4E-AD13-5949C3BFF610}"/>
              </a:ext>
            </a:extLst>
          </p:cNvPr>
          <p:cNvSpPr txBox="1">
            <a:spLocks noChangeArrowheads="1"/>
          </p:cNvSpPr>
          <p:nvPr/>
        </p:nvSpPr>
        <p:spPr bwMode="auto">
          <a:xfrm>
            <a:off x="6699186" y="1376324"/>
            <a:ext cx="2078527" cy="798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200" b="1" dirty="0">
                <a:solidFill>
                  <a:schemeClr val="tx1"/>
                </a:solidFill>
                <a:latin typeface="+mn-lt"/>
                <a:cs typeface="Open Sans" panose="020B0606030504020204" pitchFamily="34" charset="0"/>
                <a:sym typeface="Open Sans" panose="020B0606030504020204" pitchFamily="34" charset="0"/>
              </a:rPr>
              <a:t>PERJUICIO </a:t>
            </a:r>
          </a:p>
          <a:p>
            <a:pPr algn="ctr" eaLnBrk="1" hangingPunct="1">
              <a:buClr>
                <a:srgbClr val="FFFFFF"/>
              </a:buClr>
              <a:buSzPts val="1100"/>
              <a:buFont typeface="Open Sans" panose="020B0606030504020204" pitchFamily="34" charset="0"/>
              <a:buNone/>
            </a:pPr>
            <a:r>
              <a:rPr lang="en-US" altLang="es-EC" sz="2200" b="1" dirty="0">
                <a:solidFill>
                  <a:schemeClr val="tx1"/>
                </a:solidFill>
                <a:latin typeface="+mn-lt"/>
                <a:cs typeface="Open Sans" panose="020B0606030504020204" pitchFamily="34" charset="0"/>
                <a:sym typeface="Open Sans" panose="020B0606030504020204" pitchFamily="34" charset="0"/>
              </a:rPr>
              <a:t>AL ESTADO</a:t>
            </a:r>
            <a:endParaRPr lang="es-EC" altLang="es-EC" sz="2200" b="1" dirty="0">
              <a:solidFill>
                <a:schemeClr val="tx1"/>
              </a:solidFill>
              <a:latin typeface="+mn-lt"/>
              <a:cs typeface="Open Sans" panose="020B0606030504020204" pitchFamily="34" charset="0"/>
            </a:endParaRPr>
          </a:p>
        </p:txBody>
      </p:sp>
      <p:sp>
        <p:nvSpPr>
          <p:cNvPr id="11" name="Google Shape;2066;p73">
            <a:extLst>
              <a:ext uri="{FF2B5EF4-FFF2-40B4-BE49-F238E27FC236}">
                <a16:creationId xmlns:a16="http://schemas.microsoft.com/office/drawing/2014/main" id="{10D0C6C3-A183-4021-96D2-B8B3A803F1AE}"/>
              </a:ext>
            </a:extLst>
          </p:cNvPr>
          <p:cNvSpPr txBox="1"/>
          <p:nvPr/>
        </p:nvSpPr>
        <p:spPr>
          <a:xfrm>
            <a:off x="989440" y="2610495"/>
            <a:ext cx="9666294" cy="2674331"/>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1600" b="1" dirty="0"/>
              <a:t>RECURSO DE CASACIÓN </a:t>
            </a:r>
          </a:p>
          <a:p>
            <a:pPr algn="ctr">
              <a:buClr>
                <a:schemeClr val="dk1"/>
              </a:buClr>
              <a:buSzPts val="1600"/>
            </a:pPr>
            <a:r>
              <a:rPr lang="es-ES" sz="1600" b="1" dirty="0" err="1"/>
              <a:t>N°</a:t>
            </a:r>
            <a:r>
              <a:rPr lang="es-ES" sz="1600" b="1" dirty="0"/>
              <a:t> 1004-2017/MOQUEGUA</a:t>
            </a:r>
          </a:p>
          <a:p>
            <a:pPr algn="ctr">
              <a:buClr>
                <a:schemeClr val="dk1"/>
              </a:buClr>
              <a:buSzPts val="1600"/>
            </a:pPr>
            <a:endParaRPr lang="es-ES" sz="1600" b="1" dirty="0"/>
          </a:p>
          <a:p>
            <a:pPr algn="just"/>
            <a:r>
              <a:rPr lang="es-PE" sz="1600" i="1" dirty="0"/>
              <a:t>“(…) en tanto a través del delito de peculado se tutela el patrimonio público, es obvio que se necesita la disminución ilícita de los caudales o efectos públicos, lo que importa la producción de un </a:t>
            </a:r>
            <a:r>
              <a:rPr lang="es-PE" sz="1600" b="1" i="1" dirty="0"/>
              <a:t>daño patrimonial </a:t>
            </a:r>
            <a:r>
              <a:rPr lang="es-PE" sz="1600" i="1" dirty="0"/>
              <a:t>mediante la disposición antijurídica. Afirmando este elemento típico, desde la perspectiva procesal, el concreto alcance de la apropiación ha de ser determinado pericialmente. </a:t>
            </a:r>
            <a:r>
              <a:rPr lang="es-PE" sz="1600" b="1" i="1" dirty="0"/>
              <a:t>Se requiere de una pericia técnica</a:t>
            </a:r>
            <a:r>
              <a:rPr lang="es-PE" sz="1600" i="1" dirty="0"/>
              <a:t>, conforme lo estipuló, entre otras, la Ejecutoria Suprema recaída en el Recurso de Nulidad número 889-2007/Lima.</a:t>
            </a:r>
          </a:p>
          <a:p>
            <a:pPr algn="just"/>
            <a:r>
              <a:rPr lang="es-PE" sz="1600" i="1" dirty="0"/>
              <a:t>Cuando (…) interviene la Contraloría General de la República, a ella le corresponde, a través del Informe Especial y sus informes técnicos complementarios, determinar el perjuicio patrimonial (…). El cuestionamiento al Informe Especial se realiza a través de una pericia de parte. En todo caso, la ampliación o aclaración del Informe Especial debe hacerlo la propia Contraloría General de la Republica a través de sus Auditores Gubernamentales, nunca por medio de una pericia contable efectuada por contadores del REPEJ”</a:t>
            </a:r>
            <a:r>
              <a:rPr lang="es-PE" sz="1600" dirty="0"/>
              <a:t>.</a:t>
            </a:r>
          </a:p>
        </p:txBody>
      </p:sp>
      <p:sp>
        <p:nvSpPr>
          <p:cNvPr id="14" name="CuadroTexto 13">
            <a:extLst>
              <a:ext uri="{FF2B5EF4-FFF2-40B4-BE49-F238E27FC236}">
                <a16:creationId xmlns:a16="http://schemas.microsoft.com/office/drawing/2014/main" id="{A33FCD0A-3BF6-AF9F-0E51-874934126CDB}"/>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5" name="CuadroTexto 14">
            <a:extLst>
              <a:ext uri="{FF2B5EF4-FFF2-40B4-BE49-F238E27FC236}">
                <a16:creationId xmlns:a16="http://schemas.microsoft.com/office/drawing/2014/main" id="{023A2C43-99FF-B608-F2DA-9943C8BE5C62}"/>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2806238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esquinas redondeadas 2">
            <a:extLst>
              <a:ext uri="{FF2B5EF4-FFF2-40B4-BE49-F238E27FC236}">
                <a16:creationId xmlns:a16="http://schemas.microsoft.com/office/drawing/2014/main" id="{E2B44D9A-0DB3-E5A5-8EE0-D9BFBB1CECFD}"/>
              </a:ext>
            </a:extLst>
          </p:cNvPr>
          <p:cNvSpPr/>
          <p:nvPr/>
        </p:nvSpPr>
        <p:spPr>
          <a:xfrm>
            <a:off x="1331913" y="2117750"/>
            <a:ext cx="4968552" cy="1224136"/>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lnRef>
          <a:fillRef idx="1">
            <a:schemeClr val="lt1"/>
          </a:fillRef>
          <a:effectRef idx="0">
            <a:schemeClr val="accent1"/>
          </a:effectRef>
          <a:fontRef idx="minor">
            <a:schemeClr val="dk1"/>
          </a:fontRef>
        </p:style>
        <p:txBody>
          <a:bodyPr rtlCol="0" anchor="ctr"/>
          <a:lstStyle/>
          <a:p>
            <a:pPr algn="ctr"/>
            <a:r>
              <a:rPr lang="es-PE" sz="3200" b="1" dirty="0">
                <a:solidFill>
                  <a:schemeClr val="accent1">
                    <a:lumMod val="75000"/>
                  </a:schemeClr>
                </a:solidFill>
              </a:rPr>
              <a:t>¿Qué es el derecho penal?</a:t>
            </a:r>
          </a:p>
        </p:txBody>
      </p:sp>
      <p:pic>
        <p:nvPicPr>
          <p:cNvPr id="5" name="Picture 2">
            <a:extLst>
              <a:ext uri="{FF2B5EF4-FFF2-40B4-BE49-F238E27FC236}">
                <a16:creationId xmlns:a16="http://schemas.microsoft.com/office/drawing/2014/main" id="{0AA01B09-7E62-535F-D4AC-A1422E0E1B0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364" r="19048" b="20054"/>
          <a:stretch/>
        </p:blipFill>
        <p:spPr bwMode="auto">
          <a:xfrm>
            <a:off x="6444481" y="2117750"/>
            <a:ext cx="3888432" cy="3589576"/>
          </a:xfrm>
          <a:prstGeom prst="rect">
            <a:avLst/>
          </a:prstGeom>
          <a:extLst>
            <a:ext uri="{909E8E84-426E-40DD-AFC4-6F175D3DCCD1}">
              <a14:hiddenFill xmlns:a14="http://schemas.microsoft.com/office/drawing/2010/main">
                <a:solidFill>
                  <a:srgbClr val="FFFFFF"/>
                </a:solidFill>
              </a14:hiddenFill>
            </a:ext>
          </a:extLst>
        </p:spPr>
      </p:pic>
      <p:sp>
        <p:nvSpPr>
          <p:cNvPr id="8" name="CuadroTexto 7">
            <a:extLst>
              <a:ext uri="{FF2B5EF4-FFF2-40B4-BE49-F238E27FC236}">
                <a16:creationId xmlns:a16="http://schemas.microsoft.com/office/drawing/2014/main" id="{55F9DA22-A2BC-B123-1F18-D29A3E54B0FE}"/>
              </a:ext>
            </a:extLst>
          </p:cNvPr>
          <p:cNvSpPr txBox="1"/>
          <p:nvPr/>
        </p:nvSpPr>
        <p:spPr>
          <a:xfrm>
            <a:off x="846698" y="6282903"/>
            <a:ext cx="5938982" cy="276999"/>
          </a:xfrm>
          <a:prstGeom prst="rect">
            <a:avLst/>
          </a:prstGeom>
          <a:noFill/>
        </p:spPr>
        <p:txBody>
          <a:bodyPr wrap="square">
            <a:spAutoFit/>
          </a:bodyPr>
          <a:lstStyle/>
          <a:p>
            <a:r>
              <a:rPr lang="es-PE" sz="600" dirty="0">
                <a:solidFill>
                  <a:schemeClr val="bg1">
                    <a:lumMod val="85000"/>
                  </a:schemeClr>
                </a:solidFill>
              </a:rPr>
              <a:t>Fuente de imagen: https://www.freepik.es/search?format=search&amp;last_filter=page&amp;last_value=2&amp;page=2&amp;query=escribiendo&amp;type=vector#uuid=ff18355c-3438-498b-beba-4becfee6c776</a:t>
            </a:r>
          </a:p>
        </p:txBody>
      </p:sp>
    </p:spTree>
    <p:extLst>
      <p:ext uri="{BB962C8B-B14F-4D97-AF65-F5344CB8AC3E}">
        <p14:creationId xmlns:p14="http://schemas.microsoft.com/office/powerpoint/2010/main" val="2078893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1954337" y="1427740"/>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2953084" y="1427741"/>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3899120" y="1427741"/>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4854776" y="1427741"/>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6761790" y="1432337"/>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5798030" y="1432337"/>
            <a:ext cx="884211"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7725551" y="1435242"/>
            <a:ext cx="2847454"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chemeClr val="accent1">
              <a:lumMod val="60000"/>
              <a:lumOff val="40000"/>
            </a:schemeClr>
          </a:solidFill>
          <a:ln>
            <a:noFill/>
          </a:ln>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030513" y="1435241"/>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003085" y="1427740"/>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092887" y="1441305"/>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030798" y="143283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5" name="Google Shape;1124;p45">
            <a:extLst>
              <a:ext uri="{FF2B5EF4-FFF2-40B4-BE49-F238E27FC236}">
                <a16:creationId xmlns:a16="http://schemas.microsoft.com/office/drawing/2014/main" id="{239C8B8D-18B6-4B20-8EC4-BDA1DD8BCB1D}"/>
              </a:ext>
            </a:extLst>
          </p:cNvPr>
          <p:cNvSpPr txBox="1">
            <a:spLocks noChangeArrowheads="1"/>
          </p:cNvSpPr>
          <p:nvPr/>
        </p:nvSpPr>
        <p:spPr bwMode="auto">
          <a:xfrm>
            <a:off x="3959442" y="1435241"/>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6" name="Google Shape;1129;p45">
            <a:extLst>
              <a:ext uri="{FF2B5EF4-FFF2-40B4-BE49-F238E27FC236}">
                <a16:creationId xmlns:a16="http://schemas.microsoft.com/office/drawing/2014/main" id="{A7E4E973-B4CA-4B13-81F1-D459A67D15C6}"/>
              </a:ext>
            </a:extLst>
          </p:cNvPr>
          <p:cNvSpPr txBox="1">
            <a:spLocks noChangeArrowheads="1"/>
          </p:cNvSpPr>
          <p:nvPr/>
        </p:nvSpPr>
        <p:spPr bwMode="auto">
          <a:xfrm>
            <a:off x="4939494" y="1459462"/>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05</a:t>
            </a:r>
            <a:endParaRPr lang="es-EC" altLang="es-EC" sz="1360" dirty="0">
              <a:latin typeface="+mn-lt"/>
            </a:endParaRPr>
          </a:p>
        </p:txBody>
      </p:sp>
      <p:sp>
        <p:nvSpPr>
          <p:cNvPr id="7" name="Google Shape;1125;p45">
            <a:extLst>
              <a:ext uri="{FF2B5EF4-FFF2-40B4-BE49-F238E27FC236}">
                <a16:creationId xmlns:a16="http://schemas.microsoft.com/office/drawing/2014/main" id="{99A623C8-E3CF-4CC0-894F-2126034E664F}"/>
              </a:ext>
            </a:extLst>
          </p:cNvPr>
          <p:cNvSpPr txBox="1">
            <a:spLocks noChangeArrowheads="1"/>
          </p:cNvSpPr>
          <p:nvPr/>
        </p:nvSpPr>
        <p:spPr bwMode="auto">
          <a:xfrm>
            <a:off x="5877578" y="143283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06</a:t>
            </a:r>
            <a:endParaRPr lang="es-EC" altLang="es-EC" sz="1360" dirty="0">
              <a:latin typeface="+mn-lt"/>
            </a:endParaRPr>
          </a:p>
        </p:txBody>
      </p:sp>
      <p:sp>
        <p:nvSpPr>
          <p:cNvPr id="8" name="Google Shape;1130;p45">
            <a:extLst>
              <a:ext uri="{FF2B5EF4-FFF2-40B4-BE49-F238E27FC236}">
                <a16:creationId xmlns:a16="http://schemas.microsoft.com/office/drawing/2014/main" id="{42C2BDCB-269A-477D-BFCF-E92BFE632AC5}"/>
              </a:ext>
            </a:extLst>
          </p:cNvPr>
          <p:cNvSpPr txBox="1">
            <a:spLocks noChangeArrowheads="1"/>
          </p:cNvSpPr>
          <p:nvPr/>
        </p:nvSpPr>
        <p:spPr bwMode="auto">
          <a:xfrm>
            <a:off x="6842330" y="1459462"/>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07</a:t>
            </a:r>
            <a:endParaRPr lang="es-EC" altLang="es-EC" sz="1360" dirty="0">
              <a:latin typeface="+mn-lt"/>
            </a:endParaRPr>
          </a:p>
        </p:txBody>
      </p:sp>
      <p:sp>
        <p:nvSpPr>
          <p:cNvPr id="10" name="Google Shape;462;p21">
            <a:extLst>
              <a:ext uri="{FF2B5EF4-FFF2-40B4-BE49-F238E27FC236}">
                <a16:creationId xmlns:a16="http://schemas.microsoft.com/office/drawing/2014/main" id="{8C9C90C6-B487-49BC-A72F-91FC8C2BE853}"/>
              </a:ext>
            </a:extLst>
          </p:cNvPr>
          <p:cNvSpPr txBox="1">
            <a:spLocks noChangeArrowheads="1"/>
          </p:cNvSpPr>
          <p:nvPr/>
        </p:nvSpPr>
        <p:spPr bwMode="auto">
          <a:xfrm>
            <a:off x="7725550" y="1590389"/>
            <a:ext cx="2160203"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CONSUMACIÓN</a:t>
            </a:r>
            <a:endParaRPr lang="es-EC" altLang="es-EC" sz="2800" b="1" dirty="0">
              <a:solidFill>
                <a:schemeClr val="tx1"/>
              </a:solidFill>
              <a:latin typeface="+mn-lt"/>
              <a:cs typeface="Open Sans" panose="020B0606030504020204" pitchFamily="34" charset="0"/>
            </a:endParaRPr>
          </a:p>
        </p:txBody>
      </p:sp>
      <p:sp>
        <p:nvSpPr>
          <p:cNvPr id="11" name="Google Shape;2050;p73">
            <a:extLst>
              <a:ext uri="{FF2B5EF4-FFF2-40B4-BE49-F238E27FC236}">
                <a16:creationId xmlns:a16="http://schemas.microsoft.com/office/drawing/2014/main" id="{14A90EBF-5217-4189-9B96-5BAC1A34D9DC}"/>
              </a:ext>
            </a:extLst>
          </p:cNvPr>
          <p:cNvSpPr/>
          <p:nvPr/>
        </p:nvSpPr>
        <p:spPr>
          <a:xfrm>
            <a:off x="3030798" y="2545609"/>
            <a:ext cx="7542207" cy="3274210"/>
          </a:xfrm>
          <a:custGeom>
            <a:avLst/>
            <a:gdLst/>
            <a:ahLst/>
            <a:cxnLst/>
            <a:rect l="l" t="t" r="r" b="b"/>
            <a:pathLst>
              <a:path w="4219" h="1091" extrusionOk="0">
                <a:moveTo>
                  <a:pt x="4148" y="932"/>
                </a:moveTo>
                <a:lnTo>
                  <a:pt x="3966" y="544"/>
                </a:lnTo>
                <a:lnTo>
                  <a:pt x="4219" y="0"/>
                </a:lnTo>
                <a:lnTo>
                  <a:pt x="253" y="0"/>
                </a:lnTo>
                <a:lnTo>
                  <a:pt x="0" y="544"/>
                </a:lnTo>
                <a:lnTo>
                  <a:pt x="253" y="1091"/>
                </a:lnTo>
                <a:lnTo>
                  <a:pt x="4095" y="1091"/>
                </a:lnTo>
              </a:path>
            </a:pathLst>
          </a:custGeom>
          <a:noFill/>
          <a:ln w="65075" cap="rnd" cmpd="sng">
            <a:solidFill>
              <a:srgbClr val="076097"/>
            </a:solidFill>
            <a:prstDash val="solid"/>
            <a:round/>
            <a:headEnd type="none" w="med" len="med"/>
            <a:tailEnd type="none" w="med" len="med"/>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sp>
        <p:nvSpPr>
          <p:cNvPr id="12" name="Google Shape;2066;p73">
            <a:extLst>
              <a:ext uri="{FF2B5EF4-FFF2-40B4-BE49-F238E27FC236}">
                <a16:creationId xmlns:a16="http://schemas.microsoft.com/office/drawing/2014/main" id="{2BF51C4D-04E0-4C97-BF2F-C9A57FBD52C2}"/>
              </a:ext>
            </a:extLst>
          </p:cNvPr>
          <p:cNvSpPr txBox="1"/>
          <p:nvPr/>
        </p:nvSpPr>
        <p:spPr>
          <a:xfrm>
            <a:off x="3551971" y="4247731"/>
            <a:ext cx="6533112" cy="1012244"/>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1600" b="1" dirty="0"/>
              <a:t>RECURSO DE NULIDAD N° 1941-2017/DEL SANTA</a:t>
            </a:r>
          </a:p>
          <a:p>
            <a:r>
              <a:rPr lang="es-PE" sz="1600" i="1" dirty="0"/>
              <a:t>“(…) </a:t>
            </a:r>
            <a:r>
              <a:rPr lang="es-ES" sz="1600" i="1" dirty="0"/>
              <a:t>El hecho de que los montos de los préstamos fueron recuperados (…) es irrelevante, ya que la entidad agraviada se había desprendido de los fondos estatales, con lo que se había consumado el delito de peculado”</a:t>
            </a:r>
            <a:r>
              <a:rPr lang="es-ES" sz="1600" dirty="0"/>
              <a:t>.</a:t>
            </a:r>
          </a:p>
        </p:txBody>
      </p:sp>
      <p:sp>
        <p:nvSpPr>
          <p:cNvPr id="13" name="Google Shape;2066;p73">
            <a:extLst>
              <a:ext uri="{FF2B5EF4-FFF2-40B4-BE49-F238E27FC236}">
                <a16:creationId xmlns:a16="http://schemas.microsoft.com/office/drawing/2014/main" id="{27B481C8-0CFF-4624-857F-D4DCCD9C3266}"/>
              </a:ext>
            </a:extLst>
          </p:cNvPr>
          <p:cNvSpPr txBox="1"/>
          <p:nvPr/>
        </p:nvSpPr>
        <p:spPr>
          <a:xfrm>
            <a:off x="3357766" y="2844058"/>
            <a:ext cx="6888269" cy="1349122"/>
          </a:xfrm>
          <a:prstGeom prst="rect">
            <a:avLst/>
          </a:prstGeom>
          <a:noFill/>
          <a:ln>
            <a:noFill/>
          </a:ln>
        </p:spPr>
        <p:txBody>
          <a:bodyPr spcFirstLastPara="1" wrap="square" lIns="88801" tIns="44388" rIns="88801" bIns="44388" anchor="t" anchorCtr="0">
            <a:noAutofit/>
          </a:bodyPr>
          <a:lstStyle/>
          <a:p>
            <a:pPr algn="just"/>
            <a:r>
              <a:rPr lang="es-ES" sz="1600" dirty="0"/>
              <a:t>El delito se consuma con la incorporación del patrimonio público al patrimonio personal (desprendimiento de fondos estatales), siendo de naturaleza instantánea.</a:t>
            </a:r>
          </a:p>
          <a:p>
            <a:pPr algn="just"/>
            <a:r>
              <a:rPr lang="es-ES" sz="1600" dirty="0"/>
              <a:t>El delito de peculado se configurará incluso cuando se haya restituido o recuperado el bien materia de apropiación.</a:t>
            </a:r>
          </a:p>
        </p:txBody>
      </p:sp>
      <p:sp>
        <p:nvSpPr>
          <p:cNvPr id="15" name="CuadroTexto 14">
            <a:extLst>
              <a:ext uri="{FF2B5EF4-FFF2-40B4-BE49-F238E27FC236}">
                <a16:creationId xmlns:a16="http://schemas.microsoft.com/office/drawing/2014/main" id="{8873549D-CC9A-99C9-9D15-50E451D01475}"/>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pic>
        <p:nvPicPr>
          <p:cNvPr id="17" name="Imagen 16">
            <a:extLst>
              <a:ext uri="{FF2B5EF4-FFF2-40B4-BE49-F238E27FC236}">
                <a16:creationId xmlns:a16="http://schemas.microsoft.com/office/drawing/2014/main" id="{14F166DC-7E87-287B-614F-CFB2900EE08D}"/>
              </a:ext>
            </a:extLst>
          </p:cNvPr>
          <p:cNvPicPr>
            <a:picLocks noChangeAspect="1"/>
          </p:cNvPicPr>
          <p:nvPr/>
        </p:nvPicPr>
        <p:blipFill>
          <a:blip r:embed="rId3"/>
          <a:stretch>
            <a:fillRect/>
          </a:stretch>
        </p:blipFill>
        <p:spPr>
          <a:xfrm>
            <a:off x="611833" y="3114551"/>
            <a:ext cx="1659002" cy="1823858"/>
          </a:xfrm>
          <a:prstGeom prst="rect">
            <a:avLst/>
          </a:prstGeom>
        </p:spPr>
      </p:pic>
      <p:sp>
        <p:nvSpPr>
          <p:cNvPr id="18" name="CuadroTexto 17">
            <a:extLst>
              <a:ext uri="{FF2B5EF4-FFF2-40B4-BE49-F238E27FC236}">
                <a16:creationId xmlns:a16="http://schemas.microsoft.com/office/drawing/2014/main" id="{0A68AF3D-E54D-4133-C351-E70AEFC710DC}"/>
              </a:ext>
            </a:extLst>
          </p:cNvPr>
          <p:cNvSpPr txBox="1"/>
          <p:nvPr/>
        </p:nvSpPr>
        <p:spPr>
          <a:xfrm>
            <a:off x="2699199" y="92223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PECULADO</a:t>
            </a:r>
          </a:p>
        </p:txBody>
      </p:sp>
    </p:spTree>
    <p:extLst>
      <p:ext uri="{BB962C8B-B14F-4D97-AF65-F5344CB8AC3E}">
        <p14:creationId xmlns:p14="http://schemas.microsoft.com/office/powerpoint/2010/main" val="3132266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ACB4D361-8E9D-4925-99A2-FF9D875B786E}"/>
              </a:ext>
            </a:extLst>
          </p:cNvPr>
          <p:cNvSpPr txBox="1"/>
          <p:nvPr/>
        </p:nvSpPr>
        <p:spPr>
          <a:xfrm>
            <a:off x="1115889" y="1890415"/>
            <a:ext cx="8352928" cy="3600986"/>
          </a:xfrm>
          <a:prstGeom prst="rect">
            <a:avLst/>
          </a:prstGeom>
          <a:noFill/>
        </p:spPr>
        <p:txBody>
          <a:bodyPr wrap="square" rtlCol="0">
            <a:spAutoFit/>
          </a:bodyPr>
          <a:lstStyle/>
          <a:p>
            <a:pPr algn="just">
              <a:lnSpc>
                <a:spcPct val="150000"/>
              </a:lnSpc>
            </a:pPr>
            <a:r>
              <a:rPr lang="es-PE" altLang="es-PE" sz="2000" i="1" dirty="0"/>
              <a:t>Si el agente por culpa, da ocasión a que se efectué por otra persona la </a:t>
            </a:r>
            <a:r>
              <a:rPr lang="es-PE" altLang="es-PE" sz="2000" b="1" i="1" dirty="0"/>
              <a:t>sustracción</a:t>
            </a:r>
            <a:r>
              <a:rPr lang="es-PE" altLang="es-PE" sz="2000" i="1" dirty="0"/>
              <a:t> de caudales o efectos, será reprimido con pena privativa de la libertad no mayor de dos años o con prestación de servicios comunitarios de veinte a cuarenta jornadas.</a:t>
            </a:r>
          </a:p>
          <a:p>
            <a:pPr algn="just">
              <a:lnSpc>
                <a:spcPct val="150000"/>
              </a:lnSpc>
            </a:pPr>
            <a:r>
              <a:rPr lang="es-PE" altLang="es-PE" sz="2000" i="1" dirty="0"/>
              <a:t>Constituye circunstancia agravante si los caudales o efectos estuvieran destinados a fines asistenciales o programas de apoyo social. En estos casos, la pena privativa de libertad será no menor de tres ni mayor a cinco años.     </a:t>
            </a:r>
          </a:p>
          <a:p>
            <a:endParaRPr lang="es-PE" b="1" dirty="0"/>
          </a:p>
        </p:txBody>
      </p:sp>
      <p:sp>
        <p:nvSpPr>
          <p:cNvPr id="4" name="CuadroTexto 3">
            <a:extLst>
              <a:ext uri="{FF2B5EF4-FFF2-40B4-BE49-F238E27FC236}">
                <a16:creationId xmlns:a16="http://schemas.microsoft.com/office/drawing/2014/main" id="{028552AA-152A-4260-8981-0D4F45918A96}"/>
              </a:ext>
            </a:extLst>
          </p:cNvPr>
          <p:cNvSpPr txBox="1"/>
          <p:nvPr/>
        </p:nvSpPr>
        <p:spPr>
          <a:xfrm>
            <a:off x="947646" y="378247"/>
            <a:ext cx="10057565"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culposo 387º</a:t>
            </a:r>
          </a:p>
        </p:txBody>
      </p:sp>
      <p:cxnSp>
        <p:nvCxnSpPr>
          <p:cNvPr id="5" name="Conector recto 4">
            <a:extLst>
              <a:ext uri="{FF2B5EF4-FFF2-40B4-BE49-F238E27FC236}">
                <a16:creationId xmlns:a16="http://schemas.microsoft.com/office/drawing/2014/main" id="{59DC3FC8-DC02-4B1F-F65F-31D6591E0AF4}"/>
              </a:ext>
            </a:extLst>
          </p:cNvPr>
          <p:cNvCxnSpPr/>
          <p:nvPr/>
        </p:nvCxnSpPr>
        <p:spPr>
          <a:xfrm>
            <a:off x="2628057" y="1818407"/>
            <a:ext cx="727280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6" name="Conector recto 5">
            <a:extLst>
              <a:ext uri="{FF2B5EF4-FFF2-40B4-BE49-F238E27FC236}">
                <a16:creationId xmlns:a16="http://schemas.microsoft.com/office/drawing/2014/main" id="{A2DF819A-36DF-160B-CC63-F14C10396B52}"/>
              </a:ext>
            </a:extLst>
          </p:cNvPr>
          <p:cNvCxnSpPr/>
          <p:nvPr/>
        </p:nvCxnSpPr>
        <p:spPr>
          <a:xfrm>
            <a:off x="2344672" y="5466309"/>
            <a:ext cx="727280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pic>
        <p:nvPicPr>
          <p:cNvPr id="8" name="Imagen 7">
            <a:extLst>
              <a:ext uri="{FF2B5EF4-FFF2-40B4-BE49-F238E27FC236}">
                <a16:creationId xmlns:a16="http://schemas.microsoft.com/office/drawing/2014/main" id="{497413DC-CC01-1A23-825C-72C9BBD3D4E4}"/>
              </a:ext>
            </a:extLst>
          </p:cNvPr>
          <p:cNvPicPr>
            <a:picLocks noChangeAspect="1"/>
          </p:cNvPicPr>
          <p:nvPr/>
        </p:nvPicPr>
        <p:blipFill>
          <a:blip r:embed="rId2"/>
          <a:stretch>
            <a:fillRect/>
          </a:stretch>
        </p:blipFill>
        <p:spPr>
          <a:xfrm>
            <a:off x="9776757" y="2322462"/>
            <a:ext cx="1659002" cy="2160237"/>
          </a:xfrm>
          <a:prstGeom prst="rect">
            <a:avLst/>
          </a:prstGeom>
        </p:spPr>
      </p:pic>
    </p:spTree>
    <p:extLst>
      <p:ext uri="{BB962C8B-B14F-4D97-AF65-F5344CB8AC3E}">
        <p14:creationId xmlns:p14="http://schemas.microsoft.com/office/powerpoint/2010/main" val="3766172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8FB18A5-021B-4CE4-9DC6-FE46B3C1CBC9}"/>
              </a:ext>
            </a:extLst>
          </p:cNvPr>
          <p:cNvSpPr/>
          <p:nvPr/>
        </p:nvSpPr>
        <p:spPr>
          <a:xfrm>
            <a:off x="971873" y="1391582"/>
            <a:ext cx="9937104" cy="4431983"/>
          </a:xfrm>
          <a:prstGeom prst="rect">
            <a:avLst/>
          </a:prstGeom>
        </p:spPr>
        <p:txBody>
          <a:bodyPr wrap="square">
            <a:spAutoFit/>
          </a:bodyPr>
          <a:lstStyle/>
          <a:p>
            <a:pPr lvl="0" algn="ctr">
              <a:buClr>
                <a:prstClr val="black"/>
              </a:buClr>
              <a:buSzPts val="1600"/>
            </a:pPr>
            <a:r>
              <a:rPr lang="es-ES" sz="2400" b="1" dirty="0">
                <a:solidFill>
                  <a:prstClr val="black"/>
                </a:solidFill>
              </a:rPr>
              <a:t>ACUERDO PLENARIO </a:t>
            </a:r>
          </a:p>
          <a:p>
            <a:pPr lvl="0" algn="ctr">
              <a:buClr>
                <a:prstClr val="black"/>
              </a:buClr>
              <a:buSzPts val="1600"/>
            </a:pPr>
            <a:r>
              <a:rPr lang="es-ES" sz="2400" b="1" dirty="0">
                <a:solidFill>
                  <a:prstClr val="black"/>
                </a:solidFill>
              </a:rPr>
              <a:t>N° 4-2005/CJ-116</a:t>
            </a:r>
          </a:p>
          <a:p>
            <a:endParaRPr lang="es-ES" dirty="0">
              <a:solidFill>
                <a:srgbClr val="000000"/>
              </a:solidFill>
            </a:endParaRPr>
          </a:p>
          <a:p>
            <a:endParaRPr lang="es-ES" dirty="0">
              <a:solidFill>
                <a:srgbClr val="000000"/>
              </a:solidFill>
            </a:endParaRPr>
          </a:p>
          <a:p>
            <a:endParaRPr lang="es-ES" dirty="0">
              <a:solidFill>
                <a:srgbClr val="000000"/>
              </a:solidFill>
            </a:endParaRPr>
          </a:p>
          <a:p>
            <a:endParaRPr lang="es-ES" dirty="0">
              <a:solidFill>
                <a:srgbClr val="000000"/>
              </a:solidFill>
            </a:endParaRPr>
          </a:p>
          <a:p>
            <a:pPr algn="just"/>
            <a:r>
              <a:rPr lang="es-ES" i="1" dirty="0">
                <a:solidFill>
                  <a:srgbClr val="000000"/>
                </a:solidFill>
              </a:rPr>
              <a:t>“(…) no esta referida a la sustracción por el propio funcionario o servidor público de los caudales o efectos, se hace referencia directamente a la </a:t>
            </a:r>
            <a:r>
              <a:rPr lang="es-ES" b="1" i="1" dirty="0">
                <a:solidFill>
                  <a:srgbClr val="000000"/>
                </a:solidFill>
              </a:rPr>
              <a:t>sustracción producida por tercera persona</a:t>
            </a:r>
            <a:r>
              <a:rPr lang="es-ES" i="1" dirty="0">
                <a:solidFill>
                  <a:srgbClr val="000000"/>
                </a:solidFill>
              </a:rPr>
              <a:t>, aprovechándose del estado de descuido imputable al funcionario o servidor público. </a:t>
            </a:r>
          </a:p>
          <a:p>
            <a:pPr algn="just"/>
            <a:endParaRPr lang="es-ES" i="1" dirty="0">
              <a:solidFill>
                <a:srgbClr val="000000"/>
              </a:solidFill>
            </a:endParaRPr>
          </a:p>
          <a:p>
            <a:pPr algn="just"/>
            <a:r>
              <a:rPr lang="es-ES" i="1" dirty="0">
                <a:solidFill>
                  <a:srgbClr val="000000"/>
                </a:solidFill>
              </a:rPr>
              <a:t>Es decir, se trata de una culpa que origina (propiciando, facilitando, permitiendo de hecho) un </a:t>
            </a:r>
            <a:r>
              <a:rPr lang="es-ES" b="1" i="1" dirty="0">
                <a:solidFill>
                  <a:srgbClr val="000000"/>
                </a:solidFill>
              </a:rPr>
              <a:t>delito doloso de tercero</a:t>
            </a:r>
            <a:r>
              <a:rPr lang="es-ES" i="1" dirty="0">
                <a:solidFill>
                  <a:srgbClr val="000000"/>
                </a:solidFill>
              </a:rPr>
              <a:t>; sea que lo sustrajo con la intención de apropiación o de utilización, sea que obtuvo o no un provecho. El tercero puede ser un particular u otro funcionario o servidor público que no tenga la percepción, administración o custodia de los bienes sustraídos, no se castiga la sustracción de caudales o efectos, sino el dar lugar culposamente a que otro lo sustraiga dolosamente”.</a:t>
            </a:r>
          </a:p>
        </p:txBody>
      </p:sp>
      <p:pic>
        <p:nvPicPr>
          <p:cNvPr id="4" name="Imagen 3">
            <a:extLst>
              <a:ext uri="{FF2B5EF4-FFF2-40B4-BE49-F238E27FC236}">
                <a16:creationId xmlns:a16="http://schemas.microsoft.com/office/drawing/2014/main" id="{326CE4CD-8595-4EC5-9C91-13B5FDC62AD1}"/>
              </a:ext>
            </a:extLst>
          </p:cNvPr>
          <p:cNvPicPr>
            <a:picLocks noChangeAspect="1"/>
          </p:cNvPicPr>
          <p:nvPr/>
        </p:nvPicPr>
        <p:blipFill>
          <a:blip r:embed="rId2"/>
          <a:stretch>
            <a:fillRect/>
          </a:stretch>
        </p:blipFill>
        <p:spPr>
          <a:xfrm>
            <a:off x="1259905" y="1291499"/>
            <a:ext cx="1656184" cy="1619977"/>
          </a:xfrm>
          <a:prstGeom prst="rect">
            <a:avLst/>
          </a:prstGeom>
        </p:spPr>
      </p:pic>
      <p:sp>
        <p:nvSpPr>
          <p:cNvPr id="5" name="CuadroTexto 4">
            <a:extLst>
              <a:ext uri="{FF2B5EF4-FFF2-40B4-BE49-F238E27FC236}">
                <a16:creationId xmlns:a16="http://schemas.microsoft.com/office/drawing/2014/main" id="{C60FC7D7-7434-4635-AF81-4C6013184A24}"/>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culposo</a:t>
            </a:r>
          </a:p>
        </p:txBody>
      </p:sp>
    </p:spTree>
    <p:extLst>
      <p:ext uri="{BB962C8B-B14F-4D97-AF65-F5344CB8AC3E}">
        <p14:creationId xmlns:p14="http://schemas.microsoft.com/office/powerpoint/2010/main" val="4076396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8FB18A5-021B-4CE4-9DC6-FE46B3C1CBC9}"/>
              </a:ext>
            </a:extLst>
          </p:cNvPr>
          <p:cNvSpPr/>
          <p:nvPr/>
        </p:nvSpPr>
        <p:spPr>
          <a:xfrm>
            <a:off x="0" y="1170335"/>
            <a:ext cx="11880850" cy="1723549"/>
          </a:xfrm>
          <a:prstGeom prst="rect">
            <a:avLst/>
          </a:prstGeom>
        </p:spPr>
        <p:txBody>
          <a:bodyPr wrap="square">
            <a:spAutoFit/>
          </a:bodyPr>
          <a:lstStyle/>
          <a:p>
            <a:pPr lvl="0" algn="ctr">
              <a:buClr>
                <a:prstClr val="black"/>
              </a:buClr>
              <a:buSzPts val="1600"/>
            </a:pPr>
            <a:r>
              <a:rPr lang="es-ES" sz="2400" b="1" dirty="0">
                <a:solidFill>
                  <a:prstClr val="black"/>
                </a:solidFill>
              </a:rPr>
              <a:t>ACUERDO PLENARIO </a:t>
            </a:r>
          </a:p>
          <a:p>
            <a:pPr lvl="0" algn="ctr">
              <a:buClr>
                <a:prstClr val="black"/>
              </a:buClr>
              <a:buSzPts val="1600"/>
            </a:pPr>
            <a:r>
              <a:rPr lang="es-ES" sz="2400" b="1" dirty="0">
                <a:solidFill>
                  <a:prstClr val="black"/>
                </a:solidFill>
              </a:rPr>
              <a:t>N° 4-2005/CJ-116</a:t>
            </a:r>
          </a:p>
          <a:p>
            <a:endParaRPr lang="es-ES" dirty="0">
              <a:solidFill>
                <a:srgbClr val="000000"/>
              </a:solidFill>
            </a:endParaRPr>
          </a:p>
          <a:p>
            <a:pPr algn="ctr"/>
            <a:r>
              <a:rPr lang="es-ES" sz="2000" b="1" dirty="0"/>
              <a:t>Elementos típicos</a:t>
            </a:r>
          </a:p>
          <a:p>
            <a:pPr algn="ctr"/>
            <a:endParaRPr lang="es-ES" sz="2000" b="1" i="1" dirty="0"/>
          </a:p>
        </p:txBody>
      </p:sp>
      <p:pic>
        <p:nvPicPr>
          <p:cNvPr id="3" name="Imagen 2">
            <a:extLst>
              <a:ext uri="{FF2B5EF4-FFF2-40B4-BE49-F238E27FC236}">
                <a16:creationId xmlns:a16="http://schemas.microsoft.com/office/drawing/2014/main" id="{C61494DD-A840-4362-84B3-C20EDE705ED7}"/>
              </a:ext>
            </a:extLst>
          </p:cNvPr>
          <p:cNvPicPr>
            <a:picLocks noChangeAspect="1"/>
          </p:cNvPicPr>
          <p:nvPr/>
        </p:nvPicPr>
        <p:blipFill>
          <a:blip r:embed="rId2"/>
          <a:stretch>
            <a:fillRect/>
          </a:stretch>
        </p:blipFill>
        <p:spPr>
          <a:xfrm>
            <a:off x="9108777" y="2627502"/>
            <a:ext cx="2376264" cy="2736304"/>
          </a:xfrm>
          <a:prstGeom prst="rect">
            <a:avLst/>
          </a:prstGeom>
        </p:spPr>
      </p:pic>
      <p:sp>
        <p:nvSpPr>
          <p:cNvPr id="7" name="CuadroTexto 6">
            <a:extLst>
              <a:ext uri="{FF2B5EF4-FFF2-40B4-BE49-F238E27FC236}">
                <a16:creationId xmlns:a16="http://schemas.microsoft.com/office/drawing/2014/main" id="{FD8B5F66-1132-45F8-89B3-B39B4D5DC3DE}"/>
              </a:ext>
            </a:extLst>
          </p:cNvPr>
          <p:cNvSpPr txBox="1"/>
          <p:nvPr/>
        </p:nvSpPr>
        <p:spPr>
          <a:xfrm>
            <a:off x="9460365" y="5395115"/>
            <a:ext cx="2024676" cy="307777"/>
          </a:xfrm>
          <a:prstGeom prst="rect">
            <a:avLst/>
          </a:prstGeom>
          <a:noFill/>
        </p:spPr>
        <p:txBody>
          <a:bodyPr wrap="square">
            <a:spAutoFit/>
          </a:bodyPr>
          <a:lstStyle/>
          <a:p>
            <a:pPr algn="ctr"/>
            <a:r>
              <a:rPr lang="es-PE" sz="700" dirty="0"/>
              <a:t>https://www.pinterest.pt/pin/21673641931801202/?send=true</a:t>
            </a:r>
          </a:p>
        </p:txBody>
      </p:sp>
      <p:sp>
        <p:nvSpPr>
          <p:cNvPr id="9" name="CuadroTexto 8">
            <a:extLst>
              <a:ext uri="{FF2B5EF4-FFF2-40B4-BE49-F238E27FC236}">
                <a16:creationId xmlns:a16="http://schemas.microsoft.com/office/drawing/2014/main" id="{1DD10176-5BE5-48C3-B1B0-2F54786A8F1E}"/>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culposo</a:t>
            </a:r>
          </a:p>
        </p:txBody>
      </p:sp>
      <p:sp>
        <p:nvSpPr>
          <p:cNvPr id="10" name="CuadroTexto 9">
            <a:extLst>
              <a:ext uri="{FF2B5EF4-FFF2-40B4-BE49-F238E27FC236}">
                <a16:creationId xmlns:a16="http://schemas.microsoft.com/office/drawing/2014/main" id="{6B04EB06-3537-412A-BCE3-F18FEF90F32C}"/>
              </a:ext>
            </a:extLst>
          </p:cNvPr>
          <p:cNvSpPr txBox="1"/>
          <p:nvPr/>
        </p:nvSpPr>
        <p:spPr>
          <a:xfrm>
            <a:off x="899865" y="2919890"/>
            <a:ext cx="8352928" cy="2862322"/>
          </a:xfrm>
          <a:prstGeom prst="rect">
            <a:avLst/>
          </a:prstGeom>
          <a:noFill/>
        </p:spPr>
        <p:txBody>
          <a:bodyPr wrap="square">
            <a:spAutoFit/>
          </a:bodyPr>
          <a:lstStyle/>
          <a:p>
            <a:pPr marL="360363" indent="-360363" algn="just"/>
            <a:r>
              <a:rPr lang="es-ES" b="1" i="1" dirty="0"/>
              <a:t>“a.</a:t>
            </a:r>
            <a:r>
              <a:rPr lang="es-ES" i="1" dirty="0"/>
              <a:t> </a:t>
            </a:r>
            <a:r>
              <a:rPr lang="es-ES" b="1" i="1" dirty="0"/>
              <a:t>La sustracción.</a:t>
            </a:r>
            <a:r>
              <a:rPr lang="es-ES" i="1" dirty="0"/>
              <a:t> Entendiéndosela como el alejamiento de los caudales o efectos del ámbito de vigilancia de la administración pública, por parte de un tercero, que se aprovecha así del estado de culpa incurrido por el funcionario o servidor público.</a:t>
            </a:r>
          </a:p>
          <a:p>
            <a:pPr marL="360363" indent="-360363" algn="just"/>
            <a:endParaRPr lang="es-ES" i="1" dirty="0"/>
          </a:p>
          <a:p>
            <a:pPr marL="266700" indent="-174625" algn="just"/>
            <a:r>
              <a:rPr lang="es-ES" b="1" i="1" dirty="0"/>
              <a:t>b.</a:t>
            </a:r>
            <a:r>
              <a:rPr lang="es-ES" i="1" dirty="0"/>
              <a:t> </a:t>
            </a:r>
            <a:r>
              <a:rPr lang="es-ES" b="1" i="1" dirty="0"/>
              <a:t>La culpa del funcionario o servidor público.</a:t>
            </a:r>
            <a:r>
              <a:rPr lang="es-ES" i="1" dirty="0"/>
              <a:t> (…) Habrá culpa en el sujeto activo del delito, cuando éste no toma las precauciones necesarias para evitar sustracciones (la culpa del peculado se refiere exclusivamente a sustracciones, no al término impreciso de pérdidas) vale decir cuando viola deberes del debido cuidado sobre los caudales o efectos , a los que está obligado por la vinculación funcional que mantiene con el patrimonio público</a:t>
            </a:r>
            <a:r>
              <a:rPr lang="es-ES" i="1" dirty="0">
                <a:solidFill>
                  <a:srgbClr val="000000"/>
                </a:solidFill>
              </a:rPr>
              <a:t>”.</a:t>
            </a:r>
            <a:endParaRPr lang="es-PE" i="1" dirty="0"/>
          </a:p>
        </p:txBody>
      </p:sp>
    </p:spTree>
    <p:extLst>
      <p:ext uri="{BB962C8B-B14F-4D97-AF65-F5344CB8AC3E}">
        <p14:creationId xmlns:p14="http://schemas.microsoft.com/office/powerpoint/2010/main" val="28555611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19">
            <a:extLst>
              <a:ext uri="{FF2B5EF4-FFF2-40B4-BE49-F238E27FC236}">
                <a16:creationId xmlns:a16="http://schemas.microsoft.com/office/drawing/2014/main" id="{1782EE51-BE5F-4257-B8E4-1FAB77148028}"/>
              </a:ext>
            </a:extLst>
          </p:cNvPr>
          <p:cNvSpPr/>
          <p:nvPr/>
        </p:nvSpPr>
        <p:spPr>
          <a:xfrm>
            <a:off x="1385919" y="378247"/>
            <a:ext cx="9109012" cy="80047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3200" b="1" dirty="0">
                <a:solidFill>
                  <a:schemeClr val="accent1">
                    <a:lumMod val="75000"/>
                  </a:schemeClr>
                </a:solidFill>
              </a:rPr>
              <a:t>Modificación del artículo 387° del CP –                      Ley n.° 31178 de 28 de abril de 2021</a:t>
            </a:r>
            <a:r>
              <a:rPr lang="es-PE" sz="3200" b="1" dirty="0">
                <a:solidFill>
                  <a:srgbClr val="C00000"/>
                </a:solidFill>
              </a:rPr>
              <a:t> </a:t>
            </a:r>
          </a:p>
        </p:txBody>
      </p:sp>
      <p:graphicFrame>
        <p:nvGraphicFramePr>
          <p:cNvPr id="2" name="Tabla 2">
            <a:extLst>
              <a:ext uri="{FF2B5EF4-FFF2-40B4-BE49-F238E27FC236}">
                <a16:creationId xmlns:a16="http://schemas.microsoft.com/office/drawing/2014/main" id="{0F7A6B77-898E-4A98-8FF4-3F0F99121735}"/>
              </a:ext>
            </a:extLst>
          </p:cNvPr>
          <p:cNvGraphicFramePr>
            <a:graphicFrameLocks noGrp="1"/>
          </p:cNvGraphicFramePr>
          <p:nvPr>
            <p:extLst>
              <p:ext uri="{D42A27DB-BD31-4B8C-83A1-F6EECF244321}">
                <p14:modId xmlns:p14="http://schemas.microsoft.com/office/powerpoint/2010/main" val="4085807013"/>
              </p:ext>
            </p:extLst>
          </p:nvPr>
        </p:nvGraphicFramePr>
        <p:xfrm>
          <a:off x="971873" y="1674391"/>
          <a:ext cx="9811090" cy="4039318"/>
        </p:xfrm>
        <a:graphic>
          <a:graphicData uri="http://schemas.openxmlformats.org/drawingml/2006/table">
            <a:tbl>
              <a:tblPr firstRow="1" bandRow="1">
                <a:tableStyleId>{7DF18680-E054-41AD-8BC1-D1AEF772440D}</a:tableStyleId>
              </a:tblPr>
              <a:tblGrid>
                <a:gridCol w="5903783">
                  <a:extLst>
                    <a:ext uri="{9D8B030D-6E8A-4147-A177-3AD203B41FA5}">
                      <a16:colId xmlns:a16="http://schemas.microsoft.com/office/drawing/2014/main" val="2195648461"/>
                    </a:ext>
                  </a:extLst>
                </a:gridCol>
                <a:gridCol w="1657057">
                  <a:extLst>
                    <a:ext uri="{9D8B030D-6E8A-4147-A177-3AD203B41FA5}">
                      <a16:colId xmlns:a16="http://schemas.microsoft.com/office/drawing/2014/main" val="3198194244"/>
                    </a:ext>
                  </a:extLst>
                </a:gridCol>
                <a:gridCol w="2250250">
                  <a:extLst>
                    <a:ext uri="{9D8B030D-6E8A-4147-A177-3AD203B41FA5}">
                      <a16:colId xmlns:a16="http://schemas.microsoft.com/office/drawing/2014/main" val="3939678459"/>
                    </a:ext>
                  </a:extLst>
                </a:gridCol>
              </a:tblGrid>
              <a:tr h="508997">
                <a:tc>
                  <a:txBody>
                    <a:bodyPr/>
                    <a:lstStyle/>
                    <a:p>
                      <a:pPr algn="ctr"/>
                      <a:r>
                        <a:rPr lang="es-PE" sz="2800" dirty="0"/>
                        <a:t>Supuesto agravado</a:t>
                      </a:r>
                    </a:p>
                  </a:txBody>
                  <a:tcPr/>
                </a:tc>
                <a:tc>
                  <a:txBody>
                    <a:bodyPr/>
                    <a:lstStyle/>
                    <a:p>
                      <a:pPr algn="ctr"/>
                      <a:r>
                        <a:rPr lang="es-PE" sz="2800" dirty="0"/>
                        <a:t>Pena </a:t>
                      </a:r>
                    </a:p>
                  </a:txBody>
                  <a:tcPr/>
                </a:tc>
                <a:tc>
                  <a:txBody>
                    <a:bodyPr/>
                    <a:lstStyle/>
                    <a:p>
                      <a:pPr algn="ctr"/>
                      <a:r>
                        <a:rPr lang="es-PE" sz="2800" dirty="0"/>
                        <a:t>Inhabilitación</a:t>
                      </a:r>
                    </a:p>
                  </a:txBody>
                  <a:tcPr/>
                </a:tc>
                <a:extLst>
                  <a:ext uri="{0D108BD9-81ED-4DB2-BD59-A6C34878D82A}">
                    <a16:rowId xmlns:a16="http://schemas.microsoft.com/office/drawing/2014/main" val="3510479720"/>
                  </a:ext>
                </a:extLst>
              </a:tr>
              <a:tr h="904289">
                <a:tc>
                  <a:txBody>
                    <a:bodyPr/>
                    <a:lstStyle/>
                    <a:p>
                      <a:pPr algn="just"/>
                      <a:r>
                        <a:rPr lang="es-ES" sz="1800" u="none" strike="noStrike" kern="1200" baseline="0" dirty="0"/>
                        <a:t>El agente actúe como integrante de una organización criminal, como persona vinculada o actúe por encargo de ella.</a:t>
                      </a:r>
                      <a:endParaRPr lang="es-PE" dirty="0"/>
                    </a:p>
                  </a:txBody>
                  <a:tcPr/>
                </a:tc>
                <a:tc rowSpan="4">
                  <a:txBody>
                    <a:bodyPr/>
                    <a:lstStyle/>
                    <a:p>
                      <a:pPr algn="just"/>
                      <a:endParaRPr lang="es-PE" sz="1800" u="none" strike="noStrike" kern="1200" baseline="0" dirty="0"/>
                    </a:p>
                    <a:p>
                      <a:pPr algn="just"/>
                      <a:endParaRPr lang="es-PE" sz="1800" u="none" strike="noStrike" kern="1200" baseline="0" dirty="0"/>
                    </a:p>
                    <a:p>
                      <a:pPr algn="just"/>
                      <a:endParaRPr lang="es-PE" sz="1800" u="none" strike="noStrike" kern="1200" baseline="0" dirty="0"/>
                    </a:p>
                    <a:p>
                      <a:pPr algn="just"/>
                      <a:endParaRPr lang="es-PE" sz="1800" u="none" strike="noStrike" kern="1200" baseline="0" dirty="0"/>
                    </a:p>
                    <a:p>
                      <a:pPr algn="just"/>
                      <a:r>
                        <a:rPr lang="es-PE" sz="1800" u="none" strike="noStrike" kern="1200" baseline="0" dirty="0"/>
                        <a:t>La pena será privativa de libertad no menor de </a:t>
                      </a:r>
                      <a:r>
                        <a:rPr lang="es-ES" sz="1800" u="none" strike="noStrike" kern="1200" baseline="0" dirty="0"/>
                        <a:t>ocho ni mayor de quince años.</a:t>
                      </a:r>
                      <a:endParaRPr lang="es-PE" dirty="0"/>
                    </a:p>
                  </a:txBody>
                  <a:tcPr/>
                </a:tc>
                <a:tc rowSpan="4">
                  <a:txBody>
                    <a:bodyPr/>
                    <a:lstStyle/>
                    <a:p>
                      <a:pPr algn="just"/>
                      <a:endParaRPr lang="es-PE" sz="1800" u="none" strike="noStrike" kern="1200" baseline="0" dirty="0"/>
                    </a:p>
                    <a:p>
                      <a:pPr algn="just"/>
                      <a:endParaRPr lang="es-PE" sz="1800" u="none" strike="noStrike" kern="1200" baseline="0" dirty="0"/>
                    </a:p>
                    <a:p>
                      <a:pPr algn="just"/>
                      <a:r>
                        <a:rPr lang="es-PE" sz="1800" u="none" strike="noStrike" kern="1200" baseline="0" dirty="0"/>
                        <a:t>Inhabilitación a que</a:t>
                      </a:r>
                    </a:p>
                    <a:p>
                      <a:pPr algn="just"/>
                      <a:r>
                        <a:rPr lang="es-ES" sz="1800" u="none" strike="noStrike" kern="1200" baseline="0" dirty="0"/>
                        <a:t>se refieren los incisos 1, 2 y 8 del artículo 36, de</a:t>
                      </a:r>
                    </a:p>
                    <a:p>
                      <a:pPr algn="just"/>
                      <a:r>
                        <a:rPr lang="es-ES" sz="1800" u="none" strike="noStrike" kern="1200" baseline="0" dirty="0"/>
                        <a:t>naturaleza perpetua, y, con trescientos sesenta y </a:t>
                      </a:r>
                      <a:r>
                        <a:rPr lang="es-PE" sz="1800" u="none" strike="noStrike" kern="1200" baseline="0" dirty="0"/>
                        <a:t>cinco a setecientos treinta días-multa.</a:t>
                      </a:r>
                      <a:endParaRPr lang="es-PE" dirty="0"/>
                    </a:p>
                  </a:txBody>
                  <a:tcPr/>
                </a:tc>
                <a:extLst>
                  <a:ext uri="{0D108BD9-81ED-4DB2-BD59-A6C34878D82A}">
                    <a16:rowId xmlns:a16="http://schemas.microsoft.com/office/drawing/2014/main" val="1034995291"/>
                  </a:ext>
                </a:extLst>
              </a:tr>
              <a:tr h="904289">
                <a:tc>
                  <a:txBody>
                    <a:bodyPr/>
                    <a:lstStyle/>
                    <a:p>
                      <a:pPr algn="just"/>
                      <a:r>
                        <a:rPr lang="es-ES" sz="1800" u="none" strike="noStrike" kern="1200" baseline="0" dirty="0"/>
                        <a:t>Los caudales o efectos estuvieran destinados </a:t>
                      </a:r>
                      <a:r>
                        <a:rPr lang="es-PE" sz="1800" u="none" strike="noStrike" kern="1200" baseline="0" dirty="0"/>
                        <a:t>a fines asistenciales o a programas de apoyo o </a:t>
                      </a:r>
                      <a:r>
                        <a:rPr lang="es-ES" sz="1800" u="none" strike="noStrike" kern="1200" baseline="0" dirty="0"/>
                        <a:t>inclusión social o de desarrollo.</a:t>
                      </a:r>
                      <a:endParaRPr lang="es-PE" dirty="0"/>
                    </a:p>
                  </a:txBody>
                  <a:tcPr/>
                </a:tc>
                <a:tc vMerge="1">
                  <a:txBody>
                    <a:bodyPr/>
                    <a:lstStyle/>
                    <a:p>
                      <a:endParaRPr lang="es-PE" dirty="0"/>
                    </a:p>
                  </a:txBody>
                  <a:tcPr/>
                </a:tc>
                <a:tc vMerge="1">
                  <a:txBody>
                    <a:bodyPr/>
                    <a:lstStyle/>
                    <a:p>
                      <a:endParaRPr lang="es-PE" dirty="0"/>
                    </a:p>
                  </a:txBody>
                  <a:tcPr/>
                </a:tc>
                <a:extLst>
                  <a:ext uri="{0D108BD9-81ED-4DB2-BD59-A6C34878D82A}">
                    <a16:rowId xmlns:a16="http://schemas.microsoft.com/office/drawing/2014/main" val="2578390448"/>
                  </a:ext>
                </a:extLst>
              </a:tr>
              <a:tr h="904289">
                <a:tc>
                  <a:txBody>
                    <a:bodyPr/>
                    <a:lstStyle/>
                    <a:p>
                      <a:pPr algn="just"/>
                      <a:r>
                        <a:rPr lang="es-ES" sz="1800" u="none" strike="noStrike" kern="1200" baseline="0" dirty="0"/>
                        <a:t>El agente se aproveche de una situación de </a:t>
                      </a:r>
                      <a:r>
                        <a:rPr lang="es-PE" sz="1800" u="none" strike="noStrike" kern="1200" baseline="0" dirty="0"/>
                        <a:t>calamidad pública o emergencia sanitaria, o </a:t>
                      </a:r>
                      <a:r>
                        <a:rPr lang="es-ES" sz="1800" u="none" strike="noStrike" kern="1200" baseline="0" dirty="0"/>
                        <a:t>la comisión del delito comprometa la defensa, </a:t>
                      </a:r>
                      <a:r>
                        <a:rPr lang="es-PE" sz="1800" u="none" strike="noStrike" kern="1200" baseline="0" dirty="0"/>
                        <a:t>seguridad o soberanía nacional.</a:t>
                      </a:r>
                      <a:endParaRPr lang="es-PE" dirty="0"/>
                    </a:p>
                  </a:txBody>
                  <a:tcPr/>
                </a:tc>
                <a:tc vMerge="1">
                  <a:txBody>
                    <a:bodyPr/>
                    <a:lstStyle/>
                    <a:p>
                      <a:endParaRPr lang="es-PE" dirty="0"/>
                    </a:p>
                  </a:txBody>
                  <a:tcPr/>
                </a:tc>
                <a:tc vMerge="1">
                  <a:txBody>
                    <a:bodyPr/>
                    <a:lstStyle/>
                    <a:p>
                      <a:endParaRPr lang="es-PE" dirty="0"/>
                    </a:p>
                  </a:txBody>
                  <a:tcPr/>
                </a:tc>
                <a:extLst>
                  <a:ext uri="{0D108BD9-81ED-4DB2-BD59-A6C34878D82A}">
                    <a16:rowId xmlns:a16="http://schemas.microsoft.com/office/drawing/2014/main" val="4087355171"/>
                  </a:ext>
                </a:extLst>
              </a:tr>
              <a:tr h="777958">
                <a:tc>
                  <a:txBody>
                    <a:bodyPr/>
                    <a:lstStyle/>
                    <a:p>
                      <a:pPr algn="just"/>
                      <a:r>
                        <a:rPr lang="es-ES" sz="1800" u="none" strike="noStrike" kern="1200" baseline="0" dirty="0"/>
                        <a:t>El valor de lo apropiado o utilizado sobrepase diez </a:t>
                      </a:r>
                      <a:r>
                        <a:rPr lang="es-PE" sz="1800" u="none" strike="noStrike" kern="1200" baseline="0" dirty="0"/>
                        <a:t>unidades impositivas tributarias.</a:t>
                      </a:r>
                      <a:endParaRPr lang="es-PE" dirty="0"/>
                    </a:p>
                  </a:txBody>
                  <a:tcPr/>
                </a:tc>
                <a:tc vMerge="1">
                  <a:txBody>
                    <a:bodyPr/>
                    <a:lstStyle/>
                    <a:p>
                      <a:endParaRPr lang="es-PE" dirty="0"/>
                    </a:p>
                  </a:txBody>
                  <a:tcPr/>
                </a:tc>
                <a:tc vMerge="1">
                  <a:txBody>
                    <a:bodyPr/>
                    <a:lstStyle/>
                    <a:p>
                      <a:endParaRPr lang="es-PE" dirty="0"/>
                    </a:p>
                  </a:txBody>
                  <a:tcPr/>
                </a:tc>
                <a:extLst>
                  <a:ext uri="{0D108BD9-81ED-4DB2-BD59-A6C34878D82A}">
                    <a16:rowId xmlns:a16="http://schemas.microsoft.com/office/drawing/2014/main" val="1419086481"/>
                  </a:ext>
                </a:extLst>
              </a:tr>
            </a:tbl>
          </a:graphicData>
        </a:graphic>
      </p:graphicFrame>
    </p:spTree>
    <p:extLst>
      <p:ext uri="{BB962C8B-B14F-4D97-AF65-F5344CB8AC3E}">
        <p14:creationId xmlns:p14="http://schemas.microsoft.com/office/powerpoint/2010/main" val="412361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p:cNvSpPr/>
          <p:nvPr/>
        </p:nvSpPr>
        <p:spPr>
          <a:xfrm>
            <a:off x="1403921" y="-941573"/>
            <a:ext cx="9844979" cy="754319"/>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522" tIns="121522" rIns="121522" bIns="121522" numCol="1" spcCol="1270" anchor="ctr" anchorCtr="0">
            <a:noAutofit/>
          </a:bodyPr>
          <a:lstStyle/>
          <a:p>
            <a:pPr algn="ctr" defTabSz="1380062">
              <a:lnSpc>
                <a:spcPct val="90000"/>
              </a:lnSpc>
              <a:spcBef>
                <a:spcPct val="0"/>
              </a:spcBef>
              <a:spcAft>
                <a:spcPct val="35000"/>
              </a:spcAft>
            </a:pPr>
            <a:endParaRPr lang="es-ES" sz="3200" b="1" dirty="0">
              <a:solidFill>
                <a:srgbClr val="C00000"/>
              </a:solidFill>
              <a:latin typeface="Calibri" panose="020F0502020204030204" pitchFamily="34" charset="0"/>
            </a:endParaRPr>
          </a:p>
        </p:txBody>
      </p:sp>
      <p:sp>
        <p:nvSpPr>
          <p:cNvPr id="13" name="Google Shape;159;p17">
            <a:extLst>
              <a:ext uri="{FF2B5EF4-FFF2-40B4-BE49-F238E27FC236}">
                <a16:creationId xmlns:a16="http://schemas.microsoft.com/office/drawing/2014/main" id="{E2E11577-168D-43DB-AF03-4A13256E6538}"/>
              </a:ext>
            </a:extLst>
          </p:cNvPr>
          <p:cNvSpPr txBox="1"/>
          <p:nvPr/>
        </p:nvSpPr>
        <p:spPr>
          <a:xfrm>
            <a:off x="2548012" y="1626880"/>
            <a:ext cx="8216949" cy="1892260"/>
          </a:xfrm>
          <a:prstGeom prst="rect">
            <a:avLst/>
          </a:prstGeom>
          <a:noFill/>
          <a:ln>
            <a:noFill/>
          </a:ln>
        </p:spPr>
        <p:txBody>
          <a:bodyPr spcFirstLastPara="1" wrap="square" lIns="118401" tIns="118401" rIns="118401" bIns="118401" anchor="ctr" anchorCtr="0">
            <a:noAutofit/>
          </a:bodyPr>
          <a:lstStyle/>
          <a:p>
            <a:pPr algn="just"/>
            <a:r>
              <a:rPr lang="es-PE" sz="1600" b="1" i="1" dirty="0"/>
              <a:t>“</a:t>
            </a:r>
            <a:r>
              <a:rPr lang="es-PE" sz="1600" i="1" dirty="0"/>
              <a:t>El funcionario o servidor público que, para fines ajenos al servicio, </a:t>
            </a:r>
            <a:r>
              <a:rPr lang="es-PE" sz="1600" b="1" i="1" u="sng" dirty="0"/>
              <a:t>USA</a:t>
            </a:r>
            <a:r>
              <a:rPr lang="es-PE" sz="1600" i="1" dirty="0"/>
              <a:t> o </a:t>
            </a:r>
            <a:r>
              <a:rPr lang="es-PE" sz="1600" b="1" i="1" u="sng" dirty="0"/>
              <a:t>PERMITE QUE OTRO USE</a:t>
            </a:r>
            <a:r>
              <a:rPr lang="es-PE" sz="1600" i="1" dirty="0"/>
              <a:t>  </a:t>
            </a:r>
            <a:r>
              <a:rPr lang="es-PE" sz="1600" b="1" i="1" dirty="0">
                <a:solidFill>
                  <a:srgbClr val="FF0000"/>
                </a:solidFill>
              </a:rPr>
              <a:t>vehículos</a:t>
            </a:r>
            <a:r>
              <a:rPr lang="es-PE" sz="1600" i="1" dirty="0">
                <a:solidFill>
                  <a:srgbClr val="FF0000"/>
                </a:solidFill>
              </a:rPr>
              <a:t>, </a:t>
            </a:r>
            <a:r>
              <a:rPr lang="es-PE" sz="1600" b="1" i="1" dirty="0">
                <a:solidFill>
                  <a:srgbClr val="FF0000"/>
                </a:solidFill>
              </a:rPr>
              <a:t>máquinas</a:t>
            </a:r>
            <a:r>
              <a:rPr lang="es-PE" sz="1600" i="1" dirty="0">
                <a:solidFill>
                  <a:srgbClr val="FF0000"/>
                </a:solidFill>
              </a:rPr>
              <a:t> o </a:t>
            </a:r>
            <a:r>
              <a:rPr lang="es-PE" sz="1600" b="1" i="1" dirty="0">
                <a:solidFill>
                  <a:srgbClr val="FF0000"/>
                </a:solidFill>
              </a:rPr>
              <a:t>cualquier otro instrumento de trabajo</a:t>
            </a:r>
            <a:r>
              <a:rPr lang="es-PE" sz="1600" i="1" dirty="0"/>
              <a:t> pertenecientes a la administración pública o que se hallan bajo su guarda (…).</a:t>
            </a:r>
          </a:p>
          <a:p>
            <a:pPr algn="just"/>
            <a:r>
              <a:rPr lang="es-ES" sz="1600" i="1" dirty="0"/>
              <a:t>Esta disposición es aplicable al contratista de una obra pública o a sus empleados cuando los efectos indicados pertenecen al Estado o a cualquier dependencia pública.</a:t>
            </a:r>
          </a:p>
          <a:p>
            <a:pPr algn="just"/>
            <a:r>
              <a:rPr lang="es-ES" sz="1600" i="1" dirty="0"/>
              <a:t>No están comprendidos en este artículo los vehículos motorizados destinados al servicio personal por razón del cargo”.</a:t>
            </a:r>
            <a:endParaRPr sz="1600" i="1" dirty="0">
              <a:ea typeface="Roboto"/>
              <a:cs typeface="Roboto"/>
              <a:sym typeface="Roboto"/>
            </a:endParaRPr>
          </a:p>
        </p:txBody>
      </p:sp>
      <p:sp>
        <p:nvSpPr>
          <p:cNvPr id="23" name="Google Shape;141;p17">
            <a:extLst>
              <a:ext uri="{FF2B5EF4-FFF2-40B4-BE49-F238E27FC236}">
                <a16:creationId xmlns:a16="http://schemas.microsoft.com/office/drawing/2014/main" id="{A5589FE3-63DE-4C13-9168-327F2FDD70FA}"/>
              </a:ext>
            </a:extLst>
          </p:cNvPr>
          <p:cNvSpPr txBox="1"/>
          <p:nvPr/>
        </p:nvSpPr>
        <p:spPr>
          <a:xfrm>
            <a:off x="2556049" y="3847221"/>
            <a:ext cx="8216949" cy="1880026"/>
          </a:xfrm>
          <a:prstGeom prst="rect">
            <a:avLst/>
          </a:prstGeom>
          <a:noFill/>
          <a:ln>
            <a:noFill/>
          </a:ln>
        </p:spPr>
        <p:txBody>
          <a:bodyPr spcFirstLastPara="1" wrap="square" lIns="91425" tIns="91425" rIns="91425" bIns="91425" anchor="ctr" anchorCtr="0">
            <a:noAutofit/>
          </a:bodyPr>
          <a:lstStyle/>
          <a:p>
            <a:pPr marL="342900" lvl="0" indent="-342900" algn="just">
              <a:buFontTx/>
              <a:buChar char="-"/>
            </a:pPr>
            <a:endParaRPr lang="es-PE" sz="1600" dirty="0"/>
          </a:p>
          <a:p>
            <a:pPr marL="342900" lvl="0" indent="-342900" algn="just">
              <a:buFontTx/>
              <a:buChar char="-"/>
            </a:pPr>
            <a:r>
              <a:rPr lang="es-PE" sz="1600" dirty="0"/>
              <a:t>Se le conoce también como “peculado por distracción”.</a:t>
            </a:r>
          </a:p>
          <a:p>
            <a:pPr marL="342900" lvl="0" indent="-342900" algn="just">
              <a:buFontTx/>
              <a:buChar char="-"/>
            </a:pPr>
            <a:r>
              <a:rPr lang="es-PE" sz="1600" dirty="0"/>
              <a:t>Se sanciona el </a:t>
            </a:r>
            <a:r>
              <a:rPr lang="es-ES" sz="1600" dirty="0"/>
              <a:t>uso distinto al oficial y ajeno al servicio público de los bienes.</a:t>
            </a:r>
          </a:p>
          <a:p>
            <a:pPr marL="342900" lvl="0" indent="-342900" algn="just">
              <a:buFontTx/>
              <a:buChar char="-"/>
            </a:pPr>
            <a:r>
              <a:rPr lang="es-ES" sz="1600" dirty="0"/>
              <a:t>La única diferencia con el tipo base (utilización de caudales) recae en el objeto.</a:t>
            </a:r>
          </a:p>
          <a:p>
            <a:pPr marL="342900" lvl="0" indent="-342900" algn="just">
              <a:buFontTx/>
              <a:buChar char="-"/>
            </a:pPr>
            <a:r>
              <a:rPr lang="es-ES" sz="1600" dirty="0"/>
              <a:t>USAR: Emplear, aprovechar, disfrutar o beneficiarse sin el propósito de apropiarse o adueñarse de los bienes.</a:t>
            </a:r>
          </a:p>
          <a:p>
            <a:pPr marL="342900" lvl="0" indent="-342900" algn="just">
              <a:buFontTx/>
              <a:buChar char="-"/>
            </a:pPr>
            <a:r>
              <a:rPr lang="es-ES" sz="1600" dirty="0"/>
              <a:t>Permitir que otro use: Conducta omisiva (dolosa) que permite, tolera o facilita que un tercero use los bienes dolosamente.</a:t>
            </a:r>
          </a:p>
        </p:txBody>
      </p:sp>
      <p:pic>
        <p:nvPicPr>
          <p:cNvPr id="3" name="Imagen 2">
            <a:extLst>
              <a:ext uri="{FF2B5EF4-FFF2-40B4-BE49-F238E27FC236}">
                <a16:creationId xmlns:a16="http://schemas.microsoft.com/office/drawing/2014/main" id="{96B7F687-B68B-4334-BFE6-EC135C71414C}"/>
              </a:ext>
            </a:extLst>
          </p:cNvPr>
          <p:cNvPicPr>
            <a:picLocks noChangeAspect="1"/>
          </p:cNvPicPr>
          <p:nvPr/>
        </p:nvPicPr>
        <p:blipFill>
          <a:blip r:embed="rId2"/>
          <a:stretch>
            <a:fillRect/>
          </a:stretch>
        </p:blipFill>
        <p:spPr>
          <a:xfrm>
            <a:off x="716973" y="1793465"/>
            <a:ext cx="1574719" cy="1570109"/>
          </a:xfrm>
          <a:prstGeom prst="rect">
            <a:avLst/>
          </a:prstGeom>
        </p:spPr>
      </p:pic>
      <p:pic>
        <p:nvPicPr>
          <p:cNvPr id="30" name="Imagen 29">
            <a:extLst>
              <a:ext uri="{FF2B5EF4-FFF2-40B4-BE49-F238E27FC236}">
                <a16:creationId xmlns:a16="http://schemas.microsoft.com/office/drawing/2014/main" id="{50E3B6A3-01B2-4EBC-ADD0-AEB530EB05E1}"/>
              </a:ext>
            </a:extLst>
          </p:cNvPr>
          <p:cNvPicPr>
            <a:picLocks noChangeAspect="1"/>
          </p:cNvPicPr>
          <p:nvPr/>
        </p:nvPicPr>
        <p:blipFill>
          <a:blip r:embed="rId3"/>
          <a:stretch>
            <a:fillRect/>
          </a:stretch>
        </p:blipFill>
        <p:spPr>
          <a:xfrm>
            <a:off x="827857" y="3963749"/>
            <a:ext cx="1574719" cy="1646970"/>
          </a:xfrm>
          <a:prstGeom prst="rect">
            <a:avLst/>
          </a:prstGeom>
        </p:spPr>
      </p:pic>
      <p:sp>
        <p:nvSpPr>
          <p:cNvPr id="4" name="9 Rectángulo">
            <a:extLst>
              <a:ext uri="{FF2B5EF4-FFF2-40B4-BE49-F238E27FC236}">
                <a16:creationId xmlns:a16="http://schemas.microsoft.com/office/drawing/2014/main" id="{6DFAFBA8-C906-42EB-B3DB-BD2B134EFCA8}"/>
              </a:ext>
            </a:extLst>
          </p:cNvPr>
          <p:cNvSpPr/>
          <p:nvPr/>
        </p:nvSpPr>
        <p:spPr>
          <a:xfrm>
            <a:off x="251793" y="6210895"/>
            <a:ext cx="4421397" cy="206883"/>
          </a:xfrm>
          <a:prstGeom prst="rect">
            <a:avLst/>
          </a:prstGeom>
        </p:spPr>
        <p:txBody>
          <a:bodyPr wrap="square" lIns="86453" tIns="43227" rIns="86453" bIns="43227">
            <a:spAutoFit/>
          </a:bodyPr>
          <a:lstStyle/>
          <a:p>
            <a:pPr>
              <a:defRPr/>
            </a:pPr>
            <a:r>
              <a:rPr lang="es-PE" sz="777" dirty="0">
                <a:solidFill>
                  <a:schemeClr val="bg1">
                    <a:lumMod val="50000"/>
                  </a:schemeClr>
                </a:solidFill>
                <a:cs typeface="Arial" charset="0"/>
              </a:rPr>
              <a:t>Fuente imagen: www.e-consulta.com / Fuente imagen: https://es.123rf.com/photo_76889817</a:t>
            </a:r>
          </a:p>
        </p:txBody>
      </p:sp>
      <p:sp>
        <p:nvSpPr>
          <p:cNvPr id="14" name="CuadroTexto 13">
            <a:extLst>
              <a:ext uri="{FF2B5EF4-FFF2-40B4-BE49-F238E27FC236}">
                <a16:creationId xmlns:a16="http://schemas.microsoft.com/office/drawing/2014/main" id="{9810F735-9249-4934-89AE-7ECA14FD3DC6}"/>
              </a:ext>
            </a:extLst>
          </p:cNvPr>
          <p:cNvSpPr txBox="1"/>
          <p:nvPr/>
        </p:nvSpPr>
        <p:spPr>
          <a:xfrm>
            <a:off x="0" y="450255"/>
            <a:ext cx="11822984" cy="1077218"/>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de uso </a:t>
            </a:r>
          </a:p>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(Art. 388° C.P.)</a:t>
            </a:r>
          </a:p>
        </p:txBody>
      </p:sp>
      <p:cxnSp>
        <p:nvCxnSpPr>
          <p:cNvPr id="5" name="Conector recto 4">
            <a:extLst>
              <a:ext uri="{FF2B5EF4-FFF2-40B4-BE49-F238E27FC236}">
                <a16:creationId xmlns:a16="http://schemas.microsoft.com/office/drawing/2014/main" id="{961FC8D3-EE50-396D-41C2-9FC4F6B7D708}"/>
              </a:ext>
            </a:extLst>
          </p:cNvPr>
          <p:cNvCxnSpPr>
            <a:cxnSpLocks/>
          </p:cNvCxnSpPr>
          <p:nvPr/>
        </p:nvCxnSpPr>
        <p:spPr>
          <a:xfrm>
            <a:off x="899865" y="3690615"/>
            <a:ext cx="9865096"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6347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a:xfrm>
            <a:off x="8940377" y="6356371"/>
            <a:ext cx="2845170" cy="365125"/>
          </a:xfrm>
          <a:prstGeom prst="rect">
            <a:avLst/>
          </a:prstGeom>
        </p:spPr>
        <p:txBody>
          <a:bodyPr/>
          <a:lstStyle>
            <a:defPPr>
              <a:defRPr lang="es-PE"/>
            </a:defPPr>
            <a:lvl1pPr marL="0" algn="l" defTabSz="914400" rtl="0" eaLnBrk="1" latinLnBrk="0" hangingPunct="1">
              <a:defRPr sz="1200" kern="1200">
                <a:solidFill>
                  <a:prstClr val="white"/>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848A029-4149-4330-A59F-32F152D60FEC}" type="slidenum">
              <a:rPr lang="es-ES" altLang="es-PE" smtClean="0"/>
              <a:pPr>
                <a:defRPr/>
              </a:pPr>
              <a:t>26</a:t>
            </a:fld>
            <a:endParaRPr lang="es-ES" altLang="es-PE"/>
          </a:p>
        </p:txBody>
      </p:sp>
      <p:sp>
        <p:nvSpPr>
          <p:cNvPr id="22" name="9 Rectángulo"/>
          <p:cNvSpPr/>
          <p:nvPr/>
        </p:nvSpPr>
        <p:spPr>
          <a:xfrm>
            <a:off x="9252793" y="5372562"/>
            <a:ext cx="1692662" cy="206874"/>
          </a:xfrm>
          <a:prstGeom prst="rect">
            <a:avLst/>
          </a:prstGeom>
        </p:spPr>
        <p:txBody>
          <a:bodyPr wrap="none" lIns="86453" tIns="43227" rIns="86453" bIns="43227">
            <a:spAutoFit/>
          </a:bodyPr>
          <a:lstStyle/>
          <a:p>
            <a:pPr>
              <a:defRPr/>
            </a:pPr>
            <a:r>
              <a:rPr lang="es-PE" sz="777" dirty="0">
                <a:solidFill>
                  <a:schemeClr val="bg1">
                    <a:lumMod val="50000"/>
                  </a:schemeClr>
                </a:solidFill>
                <a:cs typeface="Arial" charset="0"/>
              </a:rPr>
              <a:t>Fuente imagen: www.e-consulta.com</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8182" y="2731415"/>
            <a:ext cx="2661883" cy="2529008"/>
          </a:xfrm>
          <a:prstGeom prst="rect">
            <a:avLst/>
          </a:prstGeom>
        </p:spPr>
      </p:pic>
      <p:sp>
        <p:nvSpPr>
          <p:cNvPr id="3" name="Rectángulo 2">
            <a:extLst>
              <a:ext uri="{FF2B5EF4-FFF2-40B4-BE49-F238E27FC236}">
                <a16:creationId xmlns:a16="http://schemas.microsoft.com/office/drawing/2014/main" id="{D079811B-4DD9-40FF-BD91-C38EA9521F62}"/>
              </a:ext>
            </a:extLst>
          </p:cNvPr>
          <p:cNvSpPr/>
          <p:nvPr/>
        </p:nvSpPr>
        <p:spPr>
          <a:xfrm>
            <a:off x="1043881" y="1862833"/>
            <a:ext cx="7344816" cy="4101123"/>
          </a:xfrm>
          <a:prstGeom prst="rect">
            <a:avLst/>
          </a:prstGeom>
        </p:spPr>
        <p:txBody>
          <a:bodyPr wrap="square">
            <a:spAutoFit/>
          </a:bodyPr>
          <a:lstStyle/>
          <a:p>
            <a:pPr lvl="0" algn="ctr">
              <a:buClr>
                <a:prstClr val="black"/>
              </a:buClr>
              <a:buSzPts val="1600"/>
            </a:pPr>
            <a:r>
              <a:rPr lang="es-ES" sz="2400" b="1" dirty="0">
                <a:solidFill>
                  <a:prstClr val="black"/>
                </a:solidFill>
              </a:rPr>
              <a:t>RECURSO DE NULIDAD </a:t>
            </a:r>
          </a:p>
          <a:p>
            <a:pPr lvl="0" algn="ctr">
              <a:buClr>
                <a:prstClr val="black"/>
              </a:buClr>
              <a:buSzPts val="1600"/>
            </a:pPr>
            <a:r>
              <a:rPr lang="es-ES" sz="2400" b="1" dirty="0">
                <a:solidFill>
                  <a:prstClr val="black"/>
                </a:solidFill>
              </a:rPr>
              <a:t>N° 2565-2001/CUSCO</a:t>
            </a:r>
          </a:p>
          <a:p>
            <a:endParaRPr lang="es-ES" sz="1600" dirty="0">
              <a:solidFill>
                <a:srgbClr val="000000"/>
              </a:solidFill>
            </a:endParaRPr>
          </a:p>
          <a:p>
            <a:pPr algn="just">
              <a:lnSpc>
                <a:spcPct val="150000"/>
              </a:lnSpc>
            </a:pPr>
            <a:r>
              <a:rPr lang="es-ES" sz="1700" i="1" dirty="0">
                <a:solidFill>
                  <a:srgbClr val="000000"/>
                </a:solidFill>
                <a:latin typeface="Calibri" panose="020F0502020204030204" pitchFamily="34" charset="0"/>
              </a:rPr>
              <a:t>“…Los procesados en su condición de alcaldes y, por ende, de funcionarios públicos encargados de percibir, administrar o custodiar bienes de la administración pública, faltaron a la confianza pública depositada en ellos, toda vez que se comprobó su </a:t>
            </a:r>
            <a:r>
              <a:rPr lang="es-ES" sz="1700" b="1" i="1" dirty="0">
                <a:solidFill>
                  <a:srgbClr val="000000"/>
                </a:solidFill>
                <a:latin typeface="Calibri" panose="020F0502020204030204" pitchFamily="34" charset="0"/>
              </a:rPr>
              <a:t>participación a favor de una candidatura facilitando el uso de vehículos de transporte de sus respectivos municipios </a:t>
            </a:r>
            <a:r>
              <a:rPr lang="es-ES" sz="1700" i="1" dirty="0">
                <a:solidFill>
                  <a:srgbClr val="000000"/>
                </a:solidFill>
                <a:latin typeface="Calibri" panose="020F0502020204030204" pitchFamily="34" charset="0"/>
              </a:rPr>
              <a:t>participando activamente, portando banderolas alusivas a la candidatura, es decir dieron mal uso a los vehículos destinados al cumplimiento de alguna labor pública”.</a:t>
            </a:r>
          </a:p>
          <a:p>
            <a:pPr algn="just"/>
            <a:endParaRPr lang="es-PE" i="1" dirty="0"/>
          </a:p>
        </p:txBody>
      </p:sp>
      <p:sp>
        <p:nvSpPr>
          <p:cNvPr id="8" name="CuadroTexto 7">
            <a:extLst>
              <a:ext uri="{FF2B5EF4-FFF2-40B4-BE49-F238E27FC236}">
                <a16:creationId xmlns:a16="http://schemas.microsoft.com/office/drawing/2014/main" id="{F9B23843-AC98-4BA7-BFFB-77F43F665292}"/>
              </a:ext>
            </a:extLst>
          </p:cNvPr>
          <p:cNvSpPr txBox="1"/>
          <p:nvPr/>
        </p:nvSpPr>
        <p:spPr>
          <a:xfrm>
            <a:off x="0" y="450255"/>
            <a:ext cx="11822984" cy="1077218"/>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de uso </a:t>
            </a:r>
          </a:p>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(Art. 388° C.P.)</a:t>
            </a:r>
          </a:p>
        </p:txBody>
      </p:sp>
    </p:spTree>
    <p:extLst>
      <p:ext uri="{BB962C8B-B14F-4D97-AF65-F5344CB8AC3E}">
        <p14:creationId xmlns:p14="http://schemas.microsoft.com/office/powerpoint/2010/main" val="13087478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a:xfrm>
            <a:off x="8940377" y="6356371"/>
            <a:ext cx="2845170" cy="365125"/>
          </a:xfrm>
          <a:prstGeom prst="rect">
            <a:avLst/>
          </a:prstGeom>
        </p:spPr>
        <p:txBody>
          <a:bodyPr/>
          <a:lstStyle>
            <a:defPPr>
              <a:defRPr lang="es-PE"/>
            </a:defPPr>
            <a:lvl1pPr marL="0" algn="l" defTabSz="914400" rtl="0" eaLnBrk="1" latinLnBrk="0" hangingPunct="1">
              <a:defRPr sz="1200" kern="1200">
                <a:solidFill>
                  <a:prstClr val="white"/>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848A029-4149-4330-A59F-32F152D60FEC}" type="slidenum">
              <a:rPr lang="es-ES" altLang="es-PE" smtClean="0"/>
              <a:pPr>
                <a:defRPr/>
              </a:pPr>
              <a:t>27</a:t>
            </a:fld>
            <a:endParaRPr lang="es-ES" altLang="es-PE"/>
          </a:p>
        </p:txBody>
      </p:sp>
      <p:sp>
        <p:nvSpPr>
          <p:cNvPr id="22" name="9 Rectángulo"/>
          <p:cNvSpPr/>
          <p:nvPr/>
        </p:nvSpPr>
        <p:spPr>
          <a:xfrm>
            <a:off x="5315541" y="5869723"/>
            <a:ext cx="1692662" cy="206874"/>
          </a:xfrm>
          <a:prstGeom prst="rect">
            <a:avLst/>
          </a:prstGeom>
        </p:spPr>
        <p:txBody>
          <a:bodyPr wrap="none" lIns="86453" tIns="43227" rIns="86453" bIns="43227">
            <a:spAutoFit/>
          </a:bodyPr>
          <a:lstStyle/>
          <a:p>
            <a:pPr>
              <a:defRPr/>
            </a:pPr>
            <a:r>
              <a:rPr lang="es-PE" sz="777" dirty="0">
                <a:solidFill>
                  <a:schemeClr val="bg1">
                    <a:lumMod val="50000"/>
                  </a:schemeClr>
                </a:solidFill>
                <a:cs typeface="Arial" charset="0"/>
              </a:rPr>
              <a:t>Fuente imagen: www.e-consulta.com</a:t>
            </a:r>
          </a:p>
        </p:txBody>
      </p:sp>
      <p:sp>
        <p:nvSpPr>
          <p:cNvPr id="7" name="Rectángulo 6">
            <a:extLst>
              <a:ext uri="{FF2B5EF4-FFF2-40B4-BE49-F238E27FC236}">
                <a16:creationId xmlns:a16="http://schemas.microsoft.com/office/drawing/2014/main" id="{7DB2FB32-9976-4F4B-BB5F-BE0F9DAF18F7}"/>
              </a:ext>
            </a:extLst>
          </p:cNvPr>
          <p:cNvSpPr/>
          <p:nvPr/>
        </p:nvSpPr>
        <p:spPr>
          <a:xfrm>
            <a:off x="1164964" y="5344568"/>
            <a:ext cx="9118874" cy="461665"/>
          </a:xfrm>
          <a:prstGeom prst="rect">
            <a:avLst/>
          </a:prstGeom>
        </p:spPr>
        <p:txBody>
          <a:bodyPr wrap="square">
            <a:spAutoFit/>
          </a:bodyPr>
          <a:lstStyle/>
          <a:p>
            <a:pPr algn="ctr"/>
            <a:r>
              <a:rPr lang="es-ES" sz="1200" dirty="0">
                <a:solidFill>
                  <a:schemeClr val="tx1">
                    <a:lumMod val="95000"/>
                    <a:lumOff val="5000"/>
                  </a:schemeClr>
                </a:solidFill>
              </a:rPr>
              <a:t>Fuente: Proyecto Anticorrupción, Boletín </a:t>
            </a:r>
            <a:r>
              <a:rPr lang="es-ES" sz="1200" dirty="0" err="1">
                <a:solidFill>
                  <a:schemeClr val="tx1">
                    <a:lumMod val="95000"/>
                    <a:lumOff val="5000"/>
                  </a:schemeClr>
                </a:solidFill>
              </a:rPr>
              <a:t>N°</a:t>
            </a:r>
            <a:r>
              <a:rPr lang="es-ES" sz="1200" dirty="0">
                <a:solidFill>
                  <a:schemeClr val="tx1">
                    <a:lumMod val="95000"/>
                    <a:lumOff val="5000"/>
                  </a:schemeClr>
                </a:solidFill>
              </a:rPr>
              <a:t> 26, Junio de 2013. Instituto de Democracia y Derechos Humanos (IDEHPUCP). Cuadro efectuado con base en la sentencia de primera instancia emitida por la Corte Suprema, Exp. 05-2008. </a:t>
            </a:r>
          </a:p>
        </p:txBody>
      </p:sp>
      <p:sp>
        <p:nvSpPr>
          <p:cNvPr id="8" name="CuadroTexto 7">
            <a:extLst>
              <a:ext uri="{FF2B5EF4-FFF2-40B4-BE49-F238E27FC236}">
                <a16:creationId xmlns:a16="http://schemas.microsoft.com/office/drawing/2014/main" id="{93EEF3C9-51A7-48A0-854D-73A9269A0333}"/>
              </a:ext>
            </a:extLst>
          </p:cNvPr>
          <p:cNvSpPr txBox="1"/>
          <p:nvPr/>
        </p:nvSpPr>
        <p:spPr>
          <a:xfrm>
            <a:off x="0" y="450255"/>
            <a:ext cx="11880850" cy="1077218"/>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Peculado de uso </a:t>
            </a:r>
          </a:p>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Cláusula de excepción sobre el uso de vehículos</a:t>
            </a:r>
          </a:p>
        </p:txBody>
      </p:sp>
      <p:graphicFrame>
        <p:nvGraphicFramePr>
          <p:cNvPr id="3" name="Tabla 2">
            <a:extLst>
              <a:ext uri="{FF2B5EF4-FFF2-40B4-BE49-F238E27FC236}">
                <a16:creationId xmlns:a16="http://schemas.microsoft.com/office/drawing/2014/main" id="{ECC69526-494C-1AE9-461E-61E250D3D1AB}"/>
              </a:ext>
            </a:extLst>
          </p:cNvPr>
          <p:cNvGraphicFramePr>
            <a:graphicFrameLocks noGrp="1"/>
          </p:cNvGraphicFramePr>
          <p:nvPr>
            <p:extLst>
              <p:ext uri="{D42A27DB-BD31-4B8C-83A1-F6EECF244321}">
                <p14:modId xmlns:p14="http://schemas.microsoft.com/office/powerpoint/2010/main" val="2448074536"/>
              </p:ext>
            </p:extLst>
          </p:nvPr>
        </p:nvGraphicFramePr>
        <p:xfrm>
          <a:off x="971873" y="1742099"/>
          <a:ext cx="9505056" cy="3327400"/>
        </p:xfrm>
        <a:graphic>
          <a:graphicData uri="http://schemas.openxmlformats.org/drawingml/2006/table">
            <a:tbl>
              <a:tblPr firstRow="1" bandRow="1">
                <a:tableStyleId>{3B4B98B0-60AC-42C2-AFA5-B58CD77FA1E5}</a:tableStyleId>
              </a:tblPr>
              <a:tblGrid>
                <a:gridCol w="2486898">
                  <a:extLst>
                    <a:ext uri="{9D8B030D-6E8A-4147-A177-3AD203B41FA5}">
                      <a16:colId xmlns:a16="http://schemas.microsoft.com/office/drawing/2014/main" val="1816989003"/>
                    </a:ext>
                  </a:extLst>
                </a:gridCol>
                <a:gridCol w="3849806">
                  <a:extLst>
                    <a:ext uri="{9D8B030D-6E8A-4147-A177-3AD203B41FA5}">
                      <a16:colId xmlns:a16="http://schemas.microsoft.com/office/drawing/2014/main" val="3943383900"/>
                    </a:ext>
                  </a:extLst>
                </a:gridCol>
                <a:gridCol w="3168352">
                  <a:extLst>
                    <a:ext uri="{9D8B030D-6E8A-4147-A177-3AD203B41FA5}">
                      <a16:colId xmlns:a16="http://schemas.microsoft.com/office/drawing/2014/main" val="2018996293"/>
                    </a:ext>
                  </a:extLst>
                </a:gridCol>
              </a:tblGrid>
              <a:tr h="370840">
                <a:tc>
                  <a:txBody>
                    <a:bodyPr/>
                    <a:lstStyle/>
                    <a:p>
                      <a:pPr algn="ctr"/>
                      <a:r>
                        <a:rPr lang="es-ES" dirty="0"/>
                        <a:t>Uso del Vehículo</a:t>
                      </a:r>
                      <a:endParaRPr lang="es-PE" dirty="0"/>
                    </a:p>
                  </a:txBody>
                  <a:tcPr/>
                </a:tc>
                <a:tc>
                  <a:txBody>
                    <a:bodyPr/>
                    <a:lstStyle/>
                    <a:p>
                      <a:pPr algn="ctr"/>
                      <a:r>
                        <a:rPr lang="es-ES" dirty="0"/>
                        <a:t>Es peculado de Uso</a:t>
                      </a:r>
                      <a:endParaRPr lang="es-PE" dirty="0"/>
                    </a:p>
                  </a:txBody>
                  <a:tcPr/>
                </a:tc>
                <a:tc>
                  <a:txBody>
                    <a:bodyPr/>
                    <a:lstStyle/>
                    <a:p>
                      <a:pPr algn="ctr"/>
                      <a:r>
                        <a:rPr lang="es-ES" dirty="0"/>
                        <a:t>No es peculado de Uso</a:t>
                      </a:r>
                      <a:endParaRPr lang="es-PE" dirty="0"/>
                    </a:p>
                  </a:txBody>
                  <a:tcPr/>
                </a:tc>
                <a:extLst>
                  <a:ext uri="{0D108BD9-81ED-4DB2-BD59-A6C34878D82A}">
                    <a16:rowId xmlns:a16="http://schemas.microsoft.com/office/drawing/2014/main" val="3313897531"/>
                  </a:ext>
                </a:extLst>
              </a:tr>
              <a:tr h="370840">
                <a:tc>
                  <a:txBody>
                    <a:bodyPr/>
                    <a:lstStyle/>
                    <a:p>
                      <a:pPr algn="just"/>
                      <a:r>
                        <a:rPr lang="es-ES" sz="1400" dirty="0"/>
                        <a:t>El funcionario está presente en el vehículo.</a:t>
                      </a:r>
                      <a:endParaRPr lang="es-PE" sz="1400" dirty="0"/>
                    </a:p>
                  </a:txBody>
                  <a:tcPr/>
                </a:tc>
                <a:tc>
                  <a:txBody>
                    <a:bodyPr/>
                    <a:lstStyle/>
                    <a:p>
                      <a:pPr algn="just"/>
                      <a:r>
                        <a:rPr lang="es-ES" sz="1400" dirty="0"/>
                        <a:t>-Uso de la familia no nuclear.</a:t>
                      </a:r>
                    </a:p>
                    <a:p>
                      <a:pPr algn="just"/>
                      <a:r>
                        <a:rPr lang="es-ES" sz="1400" dirty="0"/>
                        <a:t>Uso que implique el deterioro, menoscabo y destrucción del vehículo.</a:t>
                      </a:r>
                    </a:p>
                    <a:p>
                      <a:pPr algn="just"/>
                      <a:r>
                        <a:rPr lang="es-ES" sz="1400" dirty="0"/>
                        <a:t>Faltas al Código de ética de la Función Pública:</a:t>
                      </a:r>
                    </a:p>
                    <a:p>
                      <a:pPr algn="just"/>
                      <a:r>
                        <a:rPr lang="es-ES" sz="1400" dirty="0"/>
                        <a:t>(i) Proselitismo político (en beneficio propio o de tercero).</a:t>
                      </a:r>
                      <a:endParaRPr lang="es-PE" sz="1400" dirty="0"/>
                    </a:p>
                  </a:txBody>
                  <a:tcPr/>
                </a:tc>
                <a:tc>
                  <a:txBody>
                    <a:bodyPr/>
                    <a:lstStyle/>
                    <a:p>
                      <a:pPr algn="just"/>
                      <a:r>
                        <a:rPr lang="es-ES" sz="1400" dirty="0"/>
                        <a:t>-Uso de la familia nuclear (esposo (a), hijos y padres, por ejemplo).</a:t>
                      </a:r>
                    </a:p>
                    <a:p>
                      <a:pPr algn="just"/>
                      <a:r>
                        <a:rPr lang="es-ES" sz="1400" dirty="0"/>
                        <a:t>-Uso del personal de confianza (trabajo conjunto por encargo).</a:t>
                      </a:r>
                    </a:p>
                    <a:p>
                      <a:pPr algn="just"/>
                      <a:r>
                        <a:rPr lang="es-ES" sz="1400" dirty="0"/>
                        <a:t>-Actividad docente, estudios del funcionario, reuniones no oficiales.</a:t>
                      </a:r>
                    </a:p>
                    <a:p>
                      <a:pPr algn="just"/>
                      <a:r>
                        <a:rPr lang="es-ES" sz="1400" dirty="0"/>
                        <a:t>-Actos considerado inmorales que no impliquen una falta al Código de ética de la Función Pública.</a:t>
                      </a:r>
                      <a:endParaRPr lang="es-PE" sz="1400" dirty="0"/>
                    </a:p>
                  </a:txBody>
                  <a:tcPr/>
                </a:tc>
                <a:extLst>
                  <a:ext uri="{0D108BD9-81ED-4DB2-BD59-A6C34878D82A}">
                    <a16:rowId xmlns:a16="http://schemas.microsoft.com/office/drawing/2014/main" val="418542911"/>
                  </a:ext>
                </a:extLst>
              </a:tr>
              <a:tr h="370840">
                <a:tc>
                  <a:txBody>
                    <a:bodyPr/>
                    <a:lstStyle/>
                    <a:p>
                      <a:pPr algn="just"/>
                      <a:r>
                        <a:rPr lang="es-ES" sz="1400" dirty="0"/>
                        <a:t>El funcionario no está presente en el vehículo y conoce cuál será su uso.</a:t>
                      </a:r>
                      <a:endParaRPr lang="es-PE" sz="1400" dirty="0"/>
                    </a:p>
                  </a:txBody>
                  <a:tcPr/>
                </a:tc>
                <a:tc>
                  <a:txBody>
                    <a:bodyPr/>
                    <a:lstStyle/>
                    <a:p>
                      <a:pPr algn="just"/>
                      <a:r>
                        <a:rPr lang="es-ES" sz="1400" dirty="0"/>
                        <a:t>-Usos de l vehículo como movilidad permanente de la familia y amistades.</a:t>
                      </a:r>
                    </a:p>
                    <a:p>
                      <a:pPr algn="just"/>
                      <a:r>
                        <a:rPr lang="es-ES" sz="1400" dirty="0"/>
                        <a:t>-Uso para fines delictivos.</a:t>
                      </a:r>
                    </a:p>
                    <a:p>
                      <a:pPr algn="just"/>
                      <a:r>
                        <a:rPr lang="es-ES" sz="1400" dirty="0"/>
                        <a:t>-Proselitismo político.</a:t>
                      </a:r>
                      <a:endParaRPr lang="es-PE" sz="1400" dirty="0"/>
                    </a:p>
                  </a:txBody>
                  <a:tcPr/>
                </a:tc>
                <a:tc>
                  <a:txBody>
                    <a:bodyPr/>
                    <a:lstStyle/>
                    <a:p>
                      <a:pPr algn="just"/>
                      <a:r>
                        <a:rPr lang="es-ES" sz="1400" dirty="0"/>
                        <a:t>-Uso ocasional de la familia nuclear.</a:t>
                      </a:r>
                    </a:p>
                    <a:p>
                      <a:pPr algn="just"/>
                      <a:r>
                        <a:rPr lang="es-ES" sz="1400" dirty="0"/>
                        <a:t>-Uso ocasional de la familia no nuclear y personal de confianza (trabajo conjunto o por encargo).</a:t>
                      </a:r>
                      <a:endParaRPr lang="es-PE" sz="1400" dirty="0"/>
                    </a:p>
                  </a:txBody>
                  <a:tcPr/>
                </a:tc>
                <a:extLst>
                  <a:ext uri="{0D108BD9-81ED-4DB2-BD59-A6C34878D82A}">
                    <a16:rowId xmlns:a16="http://schemas.microsoft.com/office/drawing/2014/main" val="1845069774"/>
                  </a:ext>
                </a:extLst>
              </a:tr>
            </a:tbl>
          </a:graphicData>
        </a:graphic>
      </p:graphicFrame>
    </p:spTree>
    <p:extLst>
      <p:ext uri="{BB962C8B-B14F-4D97-AF65-F5344CB8AC3E}">
        <p14:creationId xmlns:p14="http://schemas.microsoft.com/office/powerpoint/2010/main" val="30587662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texto">
            <a:extLst>
              <a:ext uri="{FF2B5EF4-FFF2-40B4-BE49-F238E27FC236}">
                <a16:creationId xmlns:a16="http://schemas.microsoft.com/office/drawing/2014/main" id="{7FCD6859-A726-489A-A9D8-AC2F2B2BA678}"/>
              </a:ext>
            </a:extLst>
          </p:cNvPr>
          <p:cNvSpPr txBox="1">
            <a:spLocks/>
          </p:cNvSpPr>
          <p:nvPr/>
        </p:nvSpPr>
        <p:spPr>
          <a:xfrm>
            <a:off x="1043881" y="1292874"/>
            <a:ext cx="4041774" cy="63976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PE" sz="2400" b="1" dirty="0">
                <a:solidFill>
                  <a:schemeClr val="accent1">
                    <a:lumMod val="75000"/>
                  </a:schemeClr>
                </a:solidFill>
              </a:rPr>
              <a:t>Peculado genérico</a:t>
            </a:r>
          </a:p>
        </p:txBody>
      </p:sp>
      <p:sp>
        <p:nvSpPr>
          <p:cNvPr id="5" name="6 Marcador de contenido">
            <a:extLst>
              <a:ext uri="{FF2B5EF4-FFF2-40B4-BE49-F238E27FC236}">
                <a16:creationId xmlns:a16="http://schemas.microsoft.com/office/drawing/2014/main" id="{B0E36384-444C-4B8D-ADD1-5D1D420C64BE}"/>
              </a:ext>
            </a:extLst>
          </p:cNvPr>
          <p:cNvSpPr txBox="1">
            <a:spLocks/>
          </p:cNvSpPr>
          <p:nvPr/>
        </p:nvSpPr>
        <p:spPr>
          <a:xfrm>
            <a:off x="827857" y="1986619"/>
            <a:ext cx="4747866" cy="3579093"/>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3050" indent="-273050" algn="just">
              <a:buFont typeface="Calibri" charset="0"/>
              <a:buAutoNum type="arabicPeriod"/>
            </a:pPr>
            <a:r>
              <a:rPr lang="es-PE" sz="2000" dirty="0"/>
              <a:t>Sujeto activo (administra, custodia o percibe)</a:t>
            </a:r>
          </a:p>
          <a:p>
            <a:pPr marL="273050" indent="-273050" algn="just">
              <a:buFont typeface="Calibri" charset="0"/>
              <a:buAutoNum type="arabicPeriod"/>
            </a:pPr>
            <a:r>
              <a:rPr lang="es-PE" sz="2000" dirty="0"/>
              <a:t>Se apropia o utiliza para sí o para otro caudales o efectos.</a:t>
            </a:r>
          </a:p>
          <a:p>
            <a:pPr marL="273050" indent="-273050" algn="just">
              <a:buFont typeface="Calibri" charset="0"/>
              <a:buAutoNum type="arabicPeriod"/>
            </a:pPr>
            <a:r>
              <a:rPr lang="es-PE" sz="2000" dirty="0"/>
              <a:t>Los caudales o efectos salen de la esfera pública y pasan a la esfera privada; estando en posibilidad que sean utilizados.</a:t>
            </a:r>
          </a:p>
          <a:p>
            <a:pPr marL="273050" indent="-273050" algn="just">
              <a:buFont typeface="Calibri" charset="0"/>
              <a:buAutoNum type="arabicPeriod"/>
            </a:pPr>
            <a:r>
              <a:rPr lang="es-PE" sz="2000" dirty="0"/>
              <a:t>La pena en su modalidad simple es, no menor de cuatro ni mayor de ocho años. En su modalidad agravada es no menor de ocho ni mayor de doce años.</a:t>
            </a:r>
          </a:p>
          <a:p>
            <a:pPr marL="273050" indent="-273050" algn="just">
              <a:buFont typeface="Calibri" charset="0"/>
              <a:buAutoNum type="arabicPeriod"/>
            </a:pPr>
            <a:endParaRPr lang="es-PE" dirty="0"/>
          </a:p>
        </p:txBody>
      </p:sp>
      <p:sp>
        <p:nvSpPr>
          <p:cNvPr id="6" name="8 Marcador de contenido">
            <a:extLst>
              <a:ext uri="{FF2B5EF4-FFF2-40B4-BE49-F238E27FC236}">
                <a16:creationId xmlns:a16="http://schemas.microsoft.com/office/drawing/2014/main" id="{CBFF09B4-1B47-4F60-AE15-96E327295DDA}"/>
              </a:ext>
            </a:extLst>
          </p:cNvPr>
          <p:cNvSpPr txBox="1">
            <a:spLocks/>
          </p:cNvSpPr>
          <p:nvPr/>
        </p:nvSpPr>
        <p:spPr>
          <a:xfrm>
            <a:off x="5940425" y="1974407"/>
            <a:ext cx="4819874" cy="357909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lgn="just">
              <a:buFont typeface="Calibri" charset="0"/>
              <a:buAutoNum type="arabicPeriod"/>
            </a:pPr>
            <a:r>
              <a:rPr lang="es-PE" sz="2000" dirty="0"/>
              <a:t>Sujeto activo (administra).</a:t>
            </a:r>
          </a:p>
          <a:p>
            <a:pPr marL="457200" indent="-457200" algn="just">
              <a:buFont typeface="Calibri" charset="0"/>
              <a:buAutoNum type="arabicPeriod"/>
            </a:pPr>
            <a:r>
              <a:rPr lang="es-PE" sz="2000" dirty="0"/>
              <a:t>Da al dinero o bienes una aplicación diferente de aquella a la que está destinada.</a:t>
            </a:r>
          </a:p>
          <a:p>
            <a:pPr marL="457200" indent="-457200" algn="just">
              <a:buFont typeface="Calibri" charset="0"/>
              <a:buAutoNum type="arabicPeriod"/>
            </a:pPr>
            <a:r>
              <a:rPr lang="es-PE" sz="2000" dirty="0"/>
              <a:t>Es destino diferente es dentro de la esfera de las actividades del Estado.</a:t>
            </a:r>
          </a:p>
          <a:p>
            <a:pPr marL="457200" indent="-457200" algn="just">
              <a:buFont typeface="Calibri" charset="0"/>
              <a:buAutoNum type="arabicPeriod"/>
            </a:pPr>
            <a:r>
              <a:rPr lang="es-PE" sz="2000" dirty="0"/>
              <a:t>La pena en su modalidad simple es no menor de uno ni mayor de cuatro años. En su modalidad agravada es no menor de tres ni mayor de ocho años.</a:t>
            </a:r>
          </a:p>
        </p:txBody>
      </p:sp>
      <p:sp>
        <p:nvSpPr>
          <p:cNvPr id="7" name="7 Marcador de texto">
            <a:extLst>
              <a:ext uri="{FF2B5EF4-FFF2-40B4-BE49-F238E27FC236}">
                <a16:creationId xmlns:a16="http://schemas.microsoft.com/office/drawing/2014/main" id="{40E591D1-A522-4A45-A93A-0261588A9671}"/>
              </a:ext>
            </a:extLst>
          </p:cNvPr>
          <p:cNvSpPr txBox="1">
            <a:spLocks/>
          </p:cNvSpPr>
          <p:nvPr/>
        </p:nvSpPr>
        <p:spPr>
          <a:xfrm>
            <a:off x="6514158" y="1309058"/>
            <a:ext cx="4392488" cy="3856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PE" sz="2400" b="1" dirty="0">
                <a:solidFill>
                  <a:schemeClr val="accent1">
                    <a:lumMod val="75000"/>
                  </a:schemeClr>
                </a:solidFill>
              </a:rPr>
              <a:t>Malversación</a:t>
            </a:r>
          </a:p>
        </p:txBody>
      </p:sp>
      <p:sp>
        <p:nvSpPr>
          <p:cNvPr id="8" name="CuadroTexto 7">
            <a:extLst>
              <a:ext uri="{FF2B5EF4-FFF2-40B4-BE49-F238E27FC236}">
                <a16:creationId xmlns:a16="http://schemas.microsoft.com/office/drawing/2014/main" id="{C87F3A2B-1036-44D0-BCE5-5BA02F68F2D5}"/>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Diferencias</a:t>
            </a:r>
          </a:p>
        </p:txBody>
      </p:sp>
      <p:cxnSp>
        <p:nvCxnSpPr>
          <p:cNvPr id="3" name="Conector recto 2">
            <a:extLst>
              <a:ext uri="{FF2B5EF4-FFF2-40B4-BE49-F238E27FC236}">
                <a16:creationId xmlns:a16="http://schemas.microsoft.com/office/drawing/2014/main" id="{D07A85B5-EDC7-EE95-2B27-49EB2B0A982F}"/>
              </a:ext>
            </a:extLst>
          </p:cNvPr>
          <p:cNvCxnSpPr/>
          <p:nvPr/>
        </p:nvCxnSpPr>
        <p:spPr>
          <a:xfrm>
            <a:off x="1043881" y="1818407"/>
            <a:ext cx="9577064"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60502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o 7">
            <a:extLst>
              <a:ext uri="{FF2B5EF4-FFF2-40B4-BE49-F238E27FC236}">
                <a16:creationId xmlns:a16="http://schemas.microsoft.com/office/drawing/2014/main" id="{08F486D9-0805-4790-975A-B0C36A4F8010}"/>
              </a:ext>
            </a:extLst>
          </p:cNvPr>
          <p:cNvGrpSpPr/>
          <p:nvPr/>
        </p:nvGrpSpPr>
        <p:grpSpPr>
          <a:xfrm>
            <a:off x="971873" y="1386359"/>
            <a:ext cx="9757951" cy="4030907"/>
            <a:chOff x="646970" y="1207029"/>
            <a:chExt cx="10579201" cy="4525892"/>
          </a:xfrm>
        </p:grpSpPr>
        <p:sp>
          <p:nvSpPr>
            <p:cNvPr id="38914" name="Google Shape;432;p21">
              <a:extLst>
                <a:ext uri="{FF2B5EF4-FFF2-40B4-BE49-F238E27FC236}">
                  <a16:creationId xmlns:a16="http://schemas.microsoft.com/office/drawing/2014/main" id="{3B931F6B-C9C5-4055-989A-B452BDEDB7A4}"/>
                </a:ext>
              </a:extLst>
            </p:cNvPr>
            <p:cNvSpPr>
              <a:spLocks/>
            </p:cNvSpPr>
            <p:nvPr/>
          </p:nvSpPr>
          <p:spPr bwMode="auto">
            <a:xfrm>
              <a:off x="2173484" y="1207029"/>
              <a:ext cx="2758517" cy="808504"/>
            </a:xfrm>
            <a:custGeom>
              <a:avLst/>
              <a:gdLst>
                <a:gd name="T0" fmla="*/ 2339086 w 720"/>
                <a:gd name="T1" fmla="*/ 0 h 253"/>
                <a:gd name="T2" fmla="*/ 0 w 720"/>
                <a:gd name="T3" fmla="*/ 0 h 253"/>
                <a:gd name="T4" fmla="*/ 500951 w 720"/>
                <a:gd name="T5" fmla="*/ 502039 h 253"/>
                <a:gd name="T6" fmla="*/ 1001902 w 720"/>
                <a:gd name="T7" fmla="*/ 1000125 h 253"/>
                <a:gd name="T8" fmla="*/ 2339086 w 720"/>
                <a:gd name="T9" fmla="*/ 1000125 h 253"/>
                <a:gd name="T10" fmla="*/ 2840037 w 720"/>
                <a:gd name="T11" fmla="*/ 502039 h 253"/>
                <a:gd name="T12" fmla="*/ 2840037 w 720"/>
                <a:gd name="T13" fmla="*/ 502039 h 253"/>
                <a:gd name="T14" fmla="*/ 233908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7"/>
                    <a:pt x="127" y="127"/>
                  </a:cubicBezTo>
                  <a:cubicBezTo>
                    <a:pt x="127" y="197"/>
                    <a:pt x="184" y="253"/>
                    <a:pt x="254" y="253"/>
                  </a:cubicBezTo>
                  <a:cubicBezTo>
                    <a:pt x="593" y="253"/>
                    <a:pt x="593" y="253"/>
                    <a:pt x="593" y="253"/>
                  </a:cubicBezTo>
                  <a:cubicBezTo>
                    <a:pt x="663" y="253"/>
                    <a:pt x="720" y="197"/>
                    <a:pt x="720" y="127"/>
                  </a:cubicBezTo>
                  <a:cubicBezTo>
                    <a:pt x="720" y="127"/>
                    <a:pt x="720" y="127"/>
                    <a:pt x="720" y="127"/>
                  </a:cubicBezTo>
                  <a:cubicBezTo>
                    <a:pt x="720" y="57"/>
                    <a:pt x="663" y="0"/>
                    <a:pt x="593" y="0"/>
                  </a:cubicBezTo>
                  <a:close/>
                </a:path>
              </a:pathLst>
            </a:custGeom>
            <a:solidFill>
              <a:srgbClr val="FFB21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5" name="Google Shape;433;p21">
              <a:extLst>
                <a:ext uri="{FF2B5EF4-FFF2-40B4-BE49-F238E27FC236}">
                  <a16:creationId xmlns:a16="http://schemas.microsoft.com/office/drawing/2014/main" id="{197C4482-18C7-4EDE-8385-C4A12D2600D0}"/>
                </a:ext>
              </a:extLst>
            </p:cNvPr>
            <p:cNvSpPr>
              <a:spLocks/>
            </p:cNvSpPr>
            <p:nvPr/>
          </p:nvSpPr>
          <p:spPr bwMode="auto">
            <a:xfrm>
              <a:off x="1697025" y="1207029"/>
              <a:ext cx="1455585" cy="808504"/>
            </a:xfrm>
            <a:custGeom>
              <a:avLst/>
              <a:gdLst>
                <a:gd name="T0" fmla="*/ 997752 w 380"/>
                <a:gd name="T1" fmla="*/ 502039 h 253"/>
                <a:gd name="T2" fmla="*/ 496904 w 380"/>
                <a:gd name="T3" fmla="*/ 0 h 253"/>
                <a:gd name="T4" fmla="*/ 496904 w 380"/>
                <a:gd name="T5" fmla="*/ 0 h 253"/>
                <a:gd name="T6" fmla="*/ 0 w 380"/>
                <a:gd name="T7" fmla="*/ 502039 h 253"/>
                <a:gd name="T8" fmla="*/ 0 w 380"/>
                <a:gd name="T9" fmla="*/ 502039 h 253"/>
                <a:gd name="T10" fmla="*/ 496904 w 380"/>
                <a:gd name="T11" fmla="*/ 1000125 h 253"/>
                <a:gd name="T12" fmla="*/ 1498600 w 380"/>
                <a:gd name="T13" fmla="*/ 1000125 h 253"/>
                <a:gd name="T14" fmla="*/ 997752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3" y="127"/>
                  </a:moveTo>
                  <a:cubicBezTo>
                    <a:pt x="253" y="57"/>
                    <a:pt x="196" y="0"/>
                    <a:pt x="126" y="0"/>
                  </a:cubicBezTo>
                  <a:cubicBezTo>
                    <a:pt x="126" y="0"/>
                    <a:pt x="126" y="0"/>
                    <a:pt x="126" y="0"/>
                  </a:cubicBezTo>
                  <a:cubicBezTo>
                    <a:pt x="56" y="0"/>
                    <a:pt x="0" y="57"/>
                    <a:pt x="0" y="127"/>
                  </a:cubicBezTo>
                  <a:cubicBezTo>
                    <a:pt x="0" y="127"/>
                    <a:pt x="0" y="127"/>
                    <a:pt x="0" y="127"/>
                  </a:cubicBezTo>
                  <a:cubicBezTo>
                    <a:pt x="0" y="197"/>
                    <a:pt x="56" y="253"/>
                    <a:pt x="126" y="253"/>
                  </a:cubicBezTo>
                  <a:cubicBezTo>
                    <a:pt x="380" y="253"/>
                    <a:pt x="380" y="253"/>
                    <a:pt x="380" y="253"/>
                  </a:cubicBezTo>
                  <a:cubicBezTo>
                    <a:pt x="310" y="253"/>
                    <a:pt x="253" y="197"/>
                    <a:pt x="253" y="127"/>
                  </a:cubicBezTo>
                  <a:close/>
                </a:path>
              </a:pathLst>
            </a:custGeom>
            <a:solidFill>
              <a:srgbClr val="FFCA59"/>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6" name="Google Shape;434;p21">
              <a:extLst>
                <a:ext uri="{FF2B5EF4-FFF2-40B4-BE49-F238E27FC236}">
                  <a16:creationId xmlns:a16="http://schemas.microsoft.com/office/drawing/2014/main" id="{DED9243D-51E9-4CB9-AD86-7FCAE4B06F8A}"/>
                </a:ext>
              </a:extLst>
            </p:cNvPr>
            <p:cNvSpPr>
              <a:spLocks/>
            </p:cNvSpPr>
            <p:nvPr/>
          </p:nvSpPr>
          <p:spPr bwMode="auto">
            <a:xfrm>
              <a:off x="1126511" y="2432707"/>
              <a:ext cx="2760060" cy="807219"/>
            </a:xfrm>
            <a:custGeom>
              <a:avLst/>
              <a:gdLst>
                <a:gd name="T0" fmla="*/ 2340394 w 720"/>
                <a:gd name="T1" fmla="*/ 0 h 253"/>
                <a:gd name="T2" fmla="*/ 0 w 720"/>
                <a:gd name="T3" fmla="*/ 0 h 253"/>
                <a:gd name="T4" fmla="*/ 501231 w 720"/>
                <a:gd name="T5" fmla="*/ 497296 h 253"/>
                <a:gd name="T6" fmla="*/ 998515 w 720"/>
                <a:gd name="T7" fmla="*/ 998538 h 253"/>
                <a:gd name="T8" fmla="*/ 2340394 w 720"/>
                <a:gd name="T9" fmla="*/ 998538 h 253"/>
                <a:gd name="T10" fmla="*/ 2841625 w 720"/>
                <a:gd name="T11" fmla="*/ 497296 h 253"/>
                <a:gd name="T12" fmla="*/ 2841625 w 720"/>
                <a:gd name="T13" fmla="*/ 49729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FA790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7" name="Google Shape;435;p21">
              <a:extLst>
                <a:ext uri="{FF2B5EF4-FFF2-40B4-BE49-F238E27FC236}">
                  <a16:creationId xmlns:a16="http://schemas.microsoft.com/office/drawing/2014/main" id="{7A7C84CD-B979-48BD-A239-E50E7B2FAE2E}"/>
                </a:ext>
              </a:extLst>
            </p:cNvPr>
            <p:cNvSpPr>
              <a:spLocks/>
            </p:cNvSpPr>
            <p:nvPr/>
          </p:nvSpPr>
          <p:spPr bwMode="auto">
            <a:xfrm>
              <a:off x="646970" y="2432707"/>
              <a:ext cx="1455585" cy="807219"/>
            </a:xfrm>
            <a:custGeom>
              <a:avLst/>
              <a:gdLst>
                <a:gd name="T0" fmla="*/ 1001696 w 380"/>
                <a:gd name="T1" fmla="*/ 497296 h 253"/>
                <a:gd name="T2" fmla="*/ 500848 w 380"/>
                <a:gd name="T3" fmla="*/ 0 h 253"/>
                <a:gd name="T4" fmla="*/ 500848 w 380"/>
                <a:gd name="T5" fmla="*/ 0 h 253"/>
                <a:gd name="T6" fmla="*/ 0 w 380"/>
                <a:gd name="T7" fmla="*/ 497296 h 253"/>
                <a:gd name="T8" fmla="*/ 0 w 380"/>
                <a:gd name="T9" fmla="*/ 497296 h 253"/>
                <a:gd name="T10" fmla="*/ 500848 w 380"/>
                <a:gd name="T11" fmla="*/ 998538 h 253"/>
                <a:gd name="T12" fmla="*/ 1498600 w 380"/>
                <a:gd name="T13" fmla="*/ 998538 h 253"/>
                <a:gd name="T14" fmla="*/ 1001696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FF912B"/>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8" name="Google Shape;436;p21">
              <a:extLst>
                <a:ext uri="{FF2B5EF4-FFF2-40B4-BE49-F238E27FC236}">
                  <a16:creationId xmlns:a16="http://schemas.microsoft.com/office/drawing/2014/main" id="{AFA207AF-C117-4543-8B9A-A3BF5C22F327}"/>
                </a:ext>
              </a:extLst>
            </p:cNvPr>
            <p:cNvSpPr>
              <a:spLocks/>
            </p:cNvSpPr>
            <p:nvPr/>
          </p:nvSpPr>
          <p:spPr bwMode="auto">
            <a:xfrm>
              <a:off x="1126511" y="3655301"/>
              <a:ext cx="2760060" cy="808504"/>
            </a:xfrm>
            <a:custGeom>
              <a:avLst/>
              <a:gdLst>
                <a:gd name="T0" fmla="*/ 2340394 w 720"/>
                <a:gd name="T1" fmla="*/ 0 h 253"/>
                <a:gd name="T2" fmla="*/ 0 w 720"/>
                <a:gd name="T3" fmla="*/ 0 h 253"/>
                <a:gd name="T4" fmla="*/ 501231 w 720"/>
                <a:gd name="T5" fmla="*/ 498086 h 253"/>
                <a:gd name="T6" fmla="*/ 998515 w 720"/>
                <a:gd name="T7" fmla="*/ 1000125 h 253"/>
                <a:gd name="T8" fmla="*/ 2340394 w 720"/>
                <a:gd name="T9" fmla="*/ 1000125 h 253"/>
                <a:gd name="T10" fmla="*/ 2841625 w 720"/>
                <a:gd name="T11" fmla="*/ 498086 h 253"/>
                <a:gd name="T12" fmla="*/ 2841625 w 720"/>
                <a:gd name="T13" fmla="*/ 49808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C9303D"/>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9" name="Google Shape;437;p21">
              <a:extLst>
                <a:ext uri="{FF2B5EF4-FFF2-40B4-BE49-F238E27FC236}">
                  <a16:creationId xmlns:a16="http://schemas.microsoft.com/office/drawing/2014/main" id="{76AAD37E-257C-42CF-8ADF-69B27C3FEC11}"/>
                </a:ext>
              </a:extLst>
            </p:cNvPr>
            <p:cNvSpPr>
              <a:spLocks/>
            </p:cNvSpPr>
            <p:nvPr/>
          </p:nvSpPr>
          <p:spPr bwMode="auto">
            <a:xfrm>
              <a:off x="646970" y="3655301"/>
              <a:ext cx="1455585" cy="808504"/>
            </a:xfrm>
            <a:custGeom>
              <a:avLst/>
              <a:gdLst>
                <a:gd name="T0" fmla="*/ 1001696 w 380"/>
                <a:gd name="T1" fmla="*/ 498086 h 253"/>
                <a:gd name="T2" fmla="*/ 500848 w 380"/>
                <a:gd name="T3" fmla="*/ 0 h 253"/>
                <a:gd name="T4" fmla="*/ 500848 w 380"/>
                <a:gd name="T5" fmla="*/ 0 h 253"/>
                <a:gd name="T6" fmla="*/ 0 w 380"/>
                <a:gd name="T7" fmla="*/ 498086 h 253"/>
                <a:gd name="T8" fmla="*/ 0 w 380"/>
                <a:gd name="T9" fmla="*/ 498086 h 253"/>
                <a:gd name="T10" fmla="*/ 500848 w 380"/>
                <a:gd name="T11" fmla="*/ 1000125 h 253"/>
                <a:gd name="T12" fmla="*/ 1498600 w 380"/>
                <a:gd name="T13" fmla="*/ 1000125 h 253"/>
                <a:gd name="T14" fmla="*/ 1001696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E24855"/>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0" name="Google Shape;438;p21">
              <a:extLst>
                <a:ext uri="{FF2B5EF4-FFF2-40B4-BE49-F238E27FC236}">
                  <a16:creationId xmlns:a16="http://schemas.microsoft.com/office/drawing/2014/main" id="{444B8ACA-0265-46B2-A338-FE15F97A8F66}"/>
                </a:ext>
              </a:extLst>
            </p:cNvPr>
            <p:cNvSpPr>
              <a:spLocks/>
            </p:cNvSpPr>
            <p:nvPr/>
          </p:nvSpPr>
          <p:spPr bwMode="auto">
            <a:xfrm>
              <a:off x="2173484" y="4921850"/>
              <a:ext cx="2758517" cy="811071"/>
            </a:xfrm>
            <a:custGeom>
              <a:avLst/>
              <a:gdLst>
                <a:gd name="T0" fmla="*/ 2339086 w 720"/>
                <a:gd name="T1" fmla="*/ 0 h 254"/>
                <a:gd name="T2" fmla="*/ 0 w 720"/>
                <a:gd name="T3" fmla="*/ 0 h 254"/>
                <a:gd name="T4" fmla="*/ 500951 w 720"/>
                <a:gd name="T5" fmla="*/ 501650 h 254"/>
                <a:gd name="T6" fmla="*/ 1001902 w 720"/>
                <a:gd name="T7" fmla="*/ 1003300 h 254"/>
                <a:gd name="T8" fmla="*/ 2339086 w 720"/>
                <a:gd name="T9" fmla="*/ 1003300 h 254"/>
                <a:gd name="T10" fmla="*/ 2840037 w 720"/>
                <a:gd name="T11" fmla="*/ 501650 h 254"/>
                <a:gd name="T12" fmla="*/ 2840037 w 720"/>
                <a:gd name="T13" fmla="*/ 501650 h 254"/>
                <a:gd name="T14" fmla="*/ 2339086 w 720"/>
                <a:gd name="T15" fmla="*/ 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4" extrusionOk="0">
                  <a:moveTo>
                    <a:pt x="593" y="0"/>
                  </a:moveTo>
                  <a:cubicBezTo>
                    <a:pt x="0" y="0"/>
                    <a:pt x="0" y="0"/>
                    <a:pt x="0" y="0"/>
                  </a:cubicBezTo>
                  <a:cubicBezTo>
                    <a:pt x="70" y="0"/>
                    <a:pt x="127" y="57"/>
                    <a:pt x="127" y="127"/>
                  </a:cubicBezTo>
                  <a:cubicBezTo>
                    <a:pt x="127" y="197"/>
                    <a:pt x="184" y="254"/>
                    <a:pt x="254" y="254"/>
                  </a:cubicBezTo>
                  <a:cubicBezTo>
                    <a:pt x="593" y="254"/>
                    <a:pt x="593" y="254"/>
                    <a:pt x="593" y="254"/>
                  </a:cubicBezTo>
                  <a:cubicBezTo>
                    <a:pt x="663" y="254"/>
                    <a:pt x="720" y="197"/>
                    <a:pt x="720" y="127"/>
                  </a:cubicBezTo>
                  <a:cubicBezTo>
                    <a:pt x="720" y="127"/>
                    <a:pt x="720" y="127"/>
                    <a:pt x="720" y="127"/>
                  </a:cubicBezTo>
                  <a:cubicBezTo>
                    <a:pt x="720" y="57"/>
                    <a:pt x="663" y="0"/>
                    <a:pt x="593" y="0"/>
                  </a:cubicBezTo>
                  <a:close/>
                </a:path>
              </a:pathLst>
            </a:custGeom>
            <a:solidFill>
              <a:srgbClr val="9D0139"/>
            </a:solidFill>
            <a:ln>
              <a:noFill/>
            </a:ln>
          </p:spPr>
          <p:txBody>
            <a:bodyPr lIns="88801" tIns="44388" rIns="88801" bIns="44388"/>
            <a:lstStyle/>
            <a:p>
              <a:endParaRPr lang="en-US" sz="1600"/>
            </a:p>
          </p:txBody>
        </p:sp>
        <p:sp>
          <p:nvSpPr>
            <p:cNvPr id="38921" name="Google Shape;439;p21">
              <a:extLst>
                <a:ext uri="{FF2B5EF4-FFF2-40B4-BE49-F238E27FC236}">
                  <a16:creationId xmlns:a16="http://schemas.microsoft.com/office/drawing/2014/main" id="{1A03D61D-4881-4FF2-AAD7-0BC96C60D3D8}"/>
                </a:ext>
              </a:extLst>
            </p:cNvPr>
            <p:cNvSpPr>
              <a:spLocks/>
            </p:cNvSpPr>
            <p:nvPr/>
          </p:nvSpPr>
          <p:spPr bwMode="auto">
            <a:xfrm>
              <a:off x="1697025" y="4921850"/>
              <a:ext cx="1455585" cy="811071"/>
            </a:xfrm>
            <a:custGeom>
              <a:avLst/>
              <a:gdLst>
                <a:gd name="T0" fmla="*/ 997752 w 380"/>
                <a:gd name="T1" fmla="*/ 501650 h 254"/>
                <a:gd name="T2" fmla="*/ 496904 w 380"/>
                <a:gd name="T3" fmla="*/ 0 h 254"/>
                <a:gd name="T4" fmla="*/ 496904 w 380"/>
                <a:gd name="T5" fmla="*/ 0 h 254"/>
                <a:gd name="T6" fmla="*/ 0 w 380"/>
                <a:gd name="T7" fmla="*/ 501650 h 254"/>
                <a:gd name="T8" fmla="*/ 0 w 380"/>
                <a:gd name="T9" fmla="*/ 501650 h 254"/>
                <a:gd name="T10" fmla="*/ 496904 w 380"/>
                <a:gd name="T11" fmla="*/ 1003300 h 254"/>
                <a:gd name="T12" fmla="*/ 1498600 w 380"/>
                <a:gd name="T13" fmla="*/ 1003300 h 254"/>
                <a:gd name="T14" fmla="*/ 997752 w 380"/>
                <a:gd name="T15" fmla="*/ 50165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4" extrusionOk="0">
                  <a:moveTo>
                    <a:pt x="253" y="127"/>
                  </a:moveTo>
                  <a:cubicBezTo>
                    <a:pt x="253" y="57"/>
                    <a:pt x="196" y="0"/>
                    <a:pt x="126" y="0"/>
                  </a:cubicBezTo>
                  <a:cubicBezTo>
                    <a:pt x="126" y="0"/>
                    <a:pt x="126" y="0"/>
                    <a:pt x="126" y="0"/>
                  </a:cubicBezTo>
                  <a:cubicBezTo>
                    <a:pt x="56" y="0"/>
                    <a:pt x="0" y="57"/>
                    <a:pt x="0" y="127"/>
                  </a:cubicBezTo>
                  <a:cubicBezTo>
                    <a:pt x="0" y="127"/>
                    <a:pt x="0" y="127"/>
                    <a:pt x="0" y="127"/>
                  </a:cubicBezTo>
                  <a:cubicBezTo>
                    <a:pt x="0" y="197"/>
                    <a:pt x="56" y="254"/>
                    <a:pt x="126" y="254"/>
                  </a:cubicBezTo>
                  <a:cubicBezTo>
                    <a:pt x="380" y="254"/>
                    <a:pt x="380" y="254"/>
                    <a:pt x="380" y="254"/>
                  </a:cubicBezTo>
                  <a:cubicBezTo>
                    <a:pt x="310" y="254"/>
                    <a:pt x="253" y="197"/>
                    <a:pt x="253" y="127"/>
                  </a:cubicBezTo>
                  <a:close/>
                </a:path>
              </a:pathLst>
            </a:custGeom>
            <a:solidFill>
              <a:srgbClr val="9E3058"/>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2" name="Google Shape;440;p21">
              <a:extLst>
                <a:ext uri="{FF2B5EF4-FFF2-40B4-BE49-F238E27FC236}">
                  <a16:creationId xmlns:a16="http://schemas.microsoft.com/office/drawing/2014/main" id="{E9AB950F-207F-452D-82F5-012260D86747}"/>
                </a:ext>
              </a:extLst>
            </p:cNvPr>
            <p:cNvSpPr>
              <a:spLocks/>
            </p:cNvSpPr>
            <p:nvPr/>
          </p:nvSpPr>
          <p:spPr bwMode="auto">
            <a:xfrm>
              <a:off x="6941140" y="1207029"/>
              <a:ext cx="2758517" cy="808504"/>
            </a:xfrm>
            <a:custGeom>
              <a:avLst/>
              <a:gdLst>
                <a:gd name="T0" fmla="*/ 497006 w 720"/>
                <a:gd name="T1" fmla="*/ 0 h 253"/>
                <a:gd name="T2" fmla="*/ 2840037 w 720"/>
                <a:gd name="T3" fmla="*/ 0 h 253"/>
                <a:gd name="T4" fmla="*/ 2339086 w 720"/>
                <a:gd name="T5" fmla="*/ 502039 h 253"/>
                <a:gd name="T6" fmla="*/ 1838135 w 720"/>
                <a:gd name="T7" fmla="*/ 1000125 h 253"/>
                <a:gd name="T8" fmla="*/ 497006 w 720"/>
                <a:gd name="T9" fmla="*/ 1000125 h 253"/>
                <a:gd name="T10" fmla="*/ 0 w 720"/>
                <a:gd name="T11" fmla="*/ 502039 h 253"/>
                <a:gd name="T12" fmla="*/ 0 w 720"/>
                <a:gd name="T13" fmla="*/ 502039 h 253"/>
                <a:gd name="T14" fmla="*/ 49700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6" y="0"/>
                  </a:moveTo>
                  <a:cubicBezTo>
                    <a:pt x="720" y="0"/>
                    <a:pt x="720" y="0"/>
                    <a:pt x="720" y="0"/>
                  </a:cubicBezTo>
                  <a:cubicBezTo>
                    <a:pt x="650" y="0"/>
                    <a:pt x="593" y="57"/>
                    <a:pt x="593" y="127"/>
                  </a:cubicBezTo>
                  <a:cubicBezTo>
                    <a:pt x="593" y="197"/>
                    <a:pt x="536" y="253"/>
                    <a:pt x="466" y="253"/>
                  </a:cubicBezTo>
                  <a:cubicBezTo>
                    <a:pt x="126" y="253"/>
                    <a:pt x="126" y="253"/>
                    <a:pt x="126" y="253"/>
                  </a:cubicBezTo>
                  <a:cubicBezTo>
                    <a:pt x="57" y="253"/>
                    <a:pt x="0" y="197"/>
                    <a:pt x="0" y="127"/>
                  </a:cubicBezTo>
                  <a:cubicBezTo>
                    <a:pt x="0" y="127"/>
                    <a:pt x="0" y="127"/>
                    <a:pt x="0" y="127"/>
                  </a:cubicBezTo>
                  <a:cubicBezTo>
                    <a:pt x="0" y="57"/>
                    <a:pt x="57" y="0"/>
                    <a:pt x="126" y="0"/>
                  </a:cubicBezTo>
                  <a:close/>
                </a:path>
              </a:pathLst>
            </a:custGeom>
            <a:solidFill>
              <a:srgbClr val="3ACF91"/>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3" name="Google Shape;441;p21">
              <a:extLst>
                <a:ext uri="{FF2B5EF4-FFF2-40B4-BE49-F238E27FC236}">
                  <a16:creationId xmlns:a16="http://schemas.microsoft.com/office/drawing/2014/main" id="{F03EE155-F7C2-48A4-B5D2-8F661BD505DC}"/>
                </a:ext>
              </a:extLst>
            </p:cNvPr>
            <p:cNvSpPr>
              <a:spLocks/>
            </p:cNvSpPr>
            <p:nvPr/>
          </p:nvSpPr>
          <p:spPr bwMode="auto">
            <a:xfrm>
              <a:off x="8720530" y="1207029"/>
              <a:ext cx="1455585" cy="808504"/>
            </a:xfrm>
            <a:custGeom>
              <a:avLst/>
              <a:gdLst>
                <a:gd name="T0" fmla="*/ 500848 w 380"/>
                <a:gd name="T1" fmla="*/ 502039 h 253"/>
                <a:gd name="T2" fmla="*/ 1001696 w 380"/>
                <a:gd name="T3" fmla="*/ 0 h 253"/>
                <a:gd name="T4" fmla="*/ 1001696 w 380"/>
                <a:gd name="T5" fmla="*/ 0 h 253"/>
                <a:gd name="T6" fmla="*/ 1498600 w 380"/>
                <a:gd name="T7" fmla="*/ 502039 h 253"/>
                <a:gd name="T8" fmla="*/ 1498600 w 380"/>
                <a:gd name="T9" fmla="*/ 502039 h 253"/>
                <a:gd name="T10" fmla="*/ 1001696 w 380"/>
                <a:gd name="T11" fmla="*/ 1000125 h 253"/>
                <a:gd name="T12" fmla="*/ 0 w 380"/>
                <a:gd name="T13" fmla="*/ 1000125 h 253"/>
                <a:gd name="T14" fmla="*/ 500848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7" y="127"/>
                  </a:moveTo>
                  <a:cubicBezTo>
                    <a:pt x="127" y="57"/>
                    <a:pt x="184" y="0"/>
                    <a:pt x="254" y="0"/>
                  </a:cubicBezTo>
                  <a:cubicBezTo>
                    <a:pt x="254" y="0"/>
                    <a:pt x="254" y="0"/>
                    <a:pt x="254" y="0"/>
                  </a:cubicBezTo>
                  <a:cubicBezTo>
                    <a:pt x="324" y="0"/>
                    <a:pt x="380" y="57"/>
                    <a:pt x="380" y="127"/>
                  </a:cubicBezTo>
                  <a:cubicBezTo>
                    <a:pt x="380" y="127"/>
                    <a:pt x="380" y="127"/>
                    <a:pt x="380" y="127"/>
                  </a:cubicBezTo>
                  <a:cubicBezTo>
                    <a:pt x="380" y="197"/>
                    <a:pt x="324" y="253"/>
                    <a:pt x="254" y="253"/>
                  </a:cubicBezTo>
                  <a:cubicBezTo>
                    <a:pt x="0" y="253"/>
                    <a:pt x="0" y="253"/>
                    <a:pt x="0" y="253"/>
                  </a:cubicBezTo>
                  <a:cubicBezTo>
                    <a:pt x="70" y="253"/>
                    <a:pt x="127" y="197"/>
                    <a:pt x="127" y="127"/>
                  </a:cubicBezTo>
                  <a:close/>
                </a:path>
              </a:pathLst>
            </a:custGeom>
            <a:solidFill>
              <a:srgbClr val="67E0A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4" name="Google Shape;442;p21">
              <a:extLst>
                <a:ext uri="{FF2B5EF4-FFF2-40B4-BE49-F238E27FC236}">
                  <a16:creationId xmlns:a16="http://schemas.microsoft.com/office/drawing/2014/main" id="{A8CF8FE1-1ADA-4992-B7CF-1A241FE3E288}"/>
                </a:ext>
              </a:extLst>
            </p:cNvPr>
            <p:cNvSpPr>
              <a:spLocks/>
            </p:cNvSpPr>
            <p:nvPr/>
          </p:nvSpPr>
          <p:spPr bwMode="auto">
            <a:xfrm>
              <a:off x="7986571" y="2432707"/>
              <a:ext cx="2760060" cy="807219"/>
            </a:xfrm>
            <a:custGeom>
              <a:avLst/>
              <a:gdLst>
                <a:gd name="T0" fmla="*/ 501231 w 720"/>
                <a:gd name="T1" fmla="*/ 0 h 253"/>
                <a:gd name="T2" fmla="*/ 2841625 w 720"/>
                <a:gd name="T3" fmla="*/ 0 h 253"/>
                <a:gd name="T4" fmla="*/ 2340394 w 720"/>
                <a:gd name="T5" fmla="*/ 497296 h 253"/>
                <a:gd name="T6" fmla="*/ 1843110 w 720"/>
                <a:gd name="T7" fmla="*/ 998538 h 253"/>
                <a:gd name="T8" fmla="*/ 501231 w 720"/>
                <a:gd name="T9" fmla="*/ 998538 h 253"/>
                <a:gd name="T10" fmla="*/ 0 w 720"/>
                <a:gd name="T11" fmla="*/ 497296 h 253"/>
                <a:gd name="T12" fmla="*/ 0 w 720"/>
                <a:gd name="T13" fmla="*/ 49729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2CC6D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5" name="Google Shape;443;p21">
              <a:extLst>
                <a:ext uri="{FF2B5EF4-FFF2-40B4-BE49-F238E27FC236}">
                  <a16:creationId xmlns:a16="http://schemas.microsoft.com/office/drawing/2014/main" id="{5945F974-123D-4D8B-86A1-3BDF05961359}"/>
                </a:ext>
              </a:extLst>
            </p:cNvPr>
            <p:cNvSpPr>
              <a:spLocks/>
            </p:cNvSpPr>
            <p:nvPr/>
          </p:nvSpPr>
          <p:spPr bwMode="auto">
            <a:xfrm>
              <a:off x="9770586" y="2432707"/>
              <a:ext cx="1455585" cy="807219"/>
            </a:xfrm>
            <a:custGeom>
              <a:avLst/>
              <a:gdLst>
                <a:gd name="T0" fmla="*/ 496904 w 380"/>
                <a:gd name="T1" fmla="*/ 497296 h 253"/>
                <a:gd name="T2" fmla="*/ 997752 w 380"/>
                <a:gd name="T3" fmla="*/ 0 h 253"/>
                <a:gd name="T4" fmla="*/ 997752 w 380"/>
                <a:gd name="T5" fmla="*/ 0 h 253"/>
                <a:gd name="T6" fmla="*/ 1498600 w 380"/>
                <a:gd name="T7" fmla="*/ 497296 h 253"/>
                <a:gd name="T8" fmla="*/ 1498600 w 380"/>
                <a:gd name="T9" fmla="*/ 497296 h 253"/>
                <a:gd name="T10" fmla="*/ 997752 w 380"/>
                <a:gd name="T11" fmla="*/ 998538 h 253"/>
                <a:gd name="T12" fmla="*/ 0 w 380"/>
                <a:gd name="T13" fmla="*/ 998538 h 253"/>
                <a:gd name="T14" fmla="*/ 496904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67D7E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6" name="Google Shape;444;p21">
              <a:extLst>
                <a:ext uri="{FF2B5EF4-FFF2-40B4-BE49-F238E27FC236}">
                  <a16:creationId xmlns:a16="http://schemas.microsoft.com/office/drawing/2014/main" id="{BA81F696-605F-4DAB-8BFE-8414E511FEFC}"/>
                </a:ext>
              </a:extLst>
            </p:cNvPr>
            <p:cNvSpPr>
              <a:spLocks/>
            </p:cNvSpPr>
            <p:nvPr/>
          </p:nvSpPr>
          <p:spPr bwMode="auto">
            <a:xfrm>
              <a:off x="7986571" y="3655301"/>
              <a:ext cx="2760060" cy="808504"/>
            </a:xfrm>
            <a:custGeom>
              <a:avLst/>
              <a:gdLst>
                <a:gd name="T0" fmla="*/ 501231 w 720"/>
                <a:gd name="T1" fmla="*/ 0 h 253"/>
                <a:gd name="T2" fmla="*/ 2841625 w 720"/>
                <a:gd name="T3" fmla="*/ 0 h 253"/>
                <a:gd name="T4" fmla="*/ 2340394 w 720"/>
                <a:gd name="T5" fmla="*/ 498086 h 253"/>
                <a:gd name="T6" fmla="*/ 1843110 w 720"/>
                <a:gd name="T7" fmla="*/ 1000125 h 253"/>
                <a:gd name="T8" fmla="*/ 501231 w 720"/>
                <a:gd name="T9" fmla="*/ 1000125 h 253"/>
                <a:gd name="T10" fmla="*/ 0 w 720"/>
                <a:gd name="T11" fmla="*/ 498086 h 253"/>
                <a:gd name="T12" fmla="*/ 0 w 720"/>
                <a:gd name="T13" fmla="*/ 49808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0A98C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dirty="0"/>
            </a:p>
          </p:txBody>
        </p:sp>
        <p:sp>
          <p:nvSpPr>
            <p:cNvPr id="38927" name="Google Shape;445;p21">
              <a:extLst>
                <a:ext uri="{FF2B5EF4-FFF2-40B4-BE49-F238E27FC236}">
                  <a16:creationId xmlns:a16="http://schemas.microsoft.com/office/drawing/2014/main" id="{B090F09A-3BEE-4BE4-B7C4-CA96D723B2D8}"/>
                </a:ext>
              </a:extLst>
            </p:cNvPr>
            <p:cNvSpPr>
              <a:spLocks/>
            </p:cNvSpPr>
            <p:nvPr/>
          </p:nvSpPr>
          <p:spPr bwMode="auto">
            <a:xfrm>
              <a:off x="9770586" y="3655301"/>
              <a:ext cx="1455585" cy="808504"/>
            </a:xfrm>
            <a:custGeom>
              <a:avLst/>
              <a:gdLst>
                <a:gd name="T0" fmla="*/ 496904 w 380"/>
                <a:gd name="T1" fmla="*/ 498086 h 253"/>
                <a:gd name="T2" fmla="*/ 997752 w 380"/>
                <a:gd name="T3" fmla="*/ 0 h 253"/>
                <a:gd name="T4" fmla="*/ 997752 w 380"/>
                <a:gd name="T5" fmla="*/ 0 h 253"/>
                <a:gd name="T6" fmla="*/ 1498600 w 380"/>
                <a:gd name="T7" fmla="*/ 498086 h 253"/>
                <a:gd name="T8" fmla="*/ 1498600 w 380"/>
                <a:gd name="T9" fmla="*/ 498086 h 253"/>
                <a:gd name="T10" fmla="*/ 997752 w 380"/>
                <a:gd name="T11" fmla="*/ 1000125 h 253"/>
                <a:gd name="T12" fmla="*/ 0 w 380"/>
                <a:gd name="T13" fmla="*/ 1000125 h 253"/>
                <a:gd name="T14" fmla="*/ 496904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35B6E8"/>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8" name="Google Shape;446;p21">
              <a:extLst>
                <a:ext uri="{FF2B5EF4-FFF2-40B4-BE49-F238E27FC236}">
                  <a16:creationId xmlns:a16="http://schemas.microsoft.com/office/drawing/2014/main" id="{E8FDDB1E-71DB-4DBE-B739-1DD367CBB876}"/>
                </a:ext>
              </a:extLst>
            </p:cNvPr>
            <p:cNvSpPr>
              <a:spLocks/>
            </p:cNvSpPr>
            <p:nvPr/>
          </p:nvSpPr>
          <p:spPr bwMode="auto">
            <a:xfrm>
              <a:off x="6941140" y="4921850"/>
              <a:ext cx="2758517" cy="811071"/>
            </a:xfrm>
            <a:custGeom>
              <a:avLst/>
              <a:gdLst>
                <a:gd name="T0" fmla="*/ 497006 w 720"/>
                <a:gd name="T1" fmla="*/ 0 h 254"/>
                <a:gd name="T2" fmla="*/ 2840037 w 720"/>
                <a:gd name="T3" fmla="*/ 0 h 254"/>
                <a:gd name="T4" fmla="*/ 2339086 w 720"/>
                <a:gd name="T5" fmla="*/ 501650 h 254"/>
                <a:gd name="T6" fmla="*/ 1838135 w 720"/>
                <a:gd name="T7" fmla="*/ 1003300 h 254"/>
                <a:gd name="T8" fmla="*/ 497006 w 720"/>
                <a:gd name="T9" fmla="*/ 1003300 h 254"/>
                <a:gd name="T10" fmla="*/ 0 w 720"/>
                <a:gd name="T11" fmla="*/ 501650 h 254"/>
                <a:gd name="T12" fmla="*/ 0 w 720"/>
                <a:gd name="T13" fmla="*/ 501650 h 254"/>
                <a:gd name="T14" fmla="*/ 497006 w 720"/>
                <a:gd name="T15" fmla="*/ 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4" extrusionOk="0">
                  <a:moveTo>
                    <a:pt x="126" y="0"/>
                  </a:moveTo>
                  <a:cubicBezTo>
                    <a:pt x="720" y="0"/>
                    <a:pt x="720" y="0"/>
                    <a:pt x="720" y="0"/>
                  </a:cubicBezTo>
                  <a:cubicBezTo>
                    <a:pt x="650" y="0"/>
                    <a:pt x="593" y="57"/>
                    <a:pt x="593" y="127"/>
                  </a:cubicBezTo>
                  <a:cubicBezTo>
                    <a:pt x="593" y="197"/>
                    <a:pt x="536" y="254"/>
                    <a:pt x="466" y="254"/>
                  </a:cubicBezTo>
                  <a:cubicBezTo>
                    <a:pt x="126" y="254"/>
                    <a:pt x="126" y="254"/>
                    <a:pt x="126" y="254"/>
                  </a:cubicBezTo>
                  <a:cubicBezTo>
                    <a:pt x="57" y="254"/>
                    <a:pt x="0" y="197"/>
                    <a:pt x="0" y="127"/>
                  </a:cubicBezTo>
                  <a:cubicBezTo>
                    <a:pt x="0" y="127"/>
                    <a:pt x="0" y="127"/>
                    <a:pt x="0" y="127"/>
                  </a:cubicBezTo>
                  <a:cubicBezTo>
                    <a:pt x="0" y="57"/>
                    <a:pt x="57" y="0"/>
                    <a:pt x="126" y="0"/>
                  </a:cubicBezTo>
                  <a:close/>
                </a:path>
              </a:pathLst>
            </a:custGeom>
            <a:solidFill>
              <a:srgbClr val="0C507A"/>
            </a:solidFill>
            <a:ln>
              <a:noFill/>
            </a:ln>
          </p:spPr>
          <p:txBody>
            <a:bodyPr lIns="88801" tIns="44388" rIns="88801" bIns="44388"/>
            <a:lstStyle/>
            <a:p>
              <a:endParaRPr lang="en-US" sz="1600"/>
            </a:p>
          </p:txBody>
        </p:sp>
        <p:sp>
          <p:nvSpPr>
            <p:cNvPr id="38929" name="Google Shape;447;p21">
              <a:extLst>
                <a:ext uri="{FF2B5EF4-FFF2-40B4-BE49-F238E27FC236}">
                  <a16:creationId xmlns:a16="http://schemas.microsoft.com/office/drawing/2014/main" id="{E6E7710D-527F-4B11-B81A-4D3AAEC40FEA}"/>
                </a:ext>
              </a:extLst>
            </p:cNvPr>
            <p:cNvSpPr>
              <a:spLocks/>
            </p:cNvSpPr>
            <p:nvPr/>
          </p:nvSpPr>
          <p:spPr bwMode="auto">
            <a:xfrm>
              <a:off x="8720530" y="4921850"/>
              <a:ext cx="1455585" cy="811071"/>
            </a:xfrm>
            <a:custGeom>
              <a:avLst/>
              <a:gdLst>
                <a:gd name="T0" fmla="*/ 500848 w 380"/>
                <a:gd name="T1" fmla="*/ 501650 h 254"/>
                <a:gd name="T2" fmla="*/ 1001696 w 380"/>
                <a:gd name="T3" fmla="*/ 0 h 254"/>
                <a:gd name="T4" fmla="*/ 1001696 w 380"/>
                <a:gd name="T5" fmla="*/ 0 h 254"/>
                <a:gd name="T6" fmla="*/ 1498600 w 380"/>
                <a:gd name="T7" fmla="*/ 501650 h 254"/>
                <a:gd name="T8" fmla="*/ 1498600 w 380"/>
                <a:gd name="T9" fmla="*/ 501650 h 254"/>
                <a:gd name="T10" fmla="*/ 1001696 w 380"/>
                <a:gd name="T11" fmla="*/ 1003300 h 254"/>
                <a:gd name="T12" fmla="*/ 0 w 380"/>
                <a:gd name="T13" fmla="*/ 1003300 h 254"/>
                <a:gd name="T14" fmla="*/ 500848 w 380"/>
                <a:gd name="T15" fmla="*/ 501650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4" extrusionOk="0">
                  <a:moveTo>
                    <a:pt x="127" y="127"/>
                  </a:moveTo>
                  <a:cubicBezTo>
                    <a:pt x="127" y="57"/>
                    <a:pt x="184" y="0"/>
                    <a:pt x="254" y="0"/>
                  </a:cubicBezTo>
                  <a:cubicBezTo>
                    <a:pt x="254" y="0"/>
                    <a:pt x="254" y="0"/>
                    <a:pt x="254" y="0"/>
                  </a:cubicBezTo>
                  <a:cubicBezTo>
                    <a:pt x="324" y="0"/>
                    <a:pt x="380" y="57"/>
                    <a:pt x="380" y="127"/>
                  </a:cubicBezTo>
                  <a:cubicBezTo>
                    <a:pt x="380" y="127"/>
                    <a:pt x="380" y="127"/>
                    <a:pt x="380" y="127"/>
                  </a:cubicBezTo>
                  <a:cubicBezTo>
                    <a:pt x="380" y="197"/>
                    <a:pt x="324" y="254"/>
                    <a:pt x="254" y="254"/>
                  </a:cubicBezTo>
                  <a:cubicBezTo>
                    <a:pt x="0" y="254"/>
                    <a:pt x="0" y="254"/>
                    <a:pt x="0" y="254"/>
                  </a:cubicBezTo>
                  <a:cubicBezTo>
                    <a:pt x="70" y="254"/>
                    <a:pt x="127" y="197"/>
                    <a:pt x="127" y="127"/>
                  </a:cubicBezTo>
                  <a:close/>
                </a:path>
              </a:pathLst>
            </a:custGeom>
            <a:solidFill>
              <a:srgbClr val="1F6C9C"/>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32" name="Google Shape;450;p21">
              <a:extLst>
                <a:ext uri="{FF2B5EF4-FFF2-40B4-BE49-F238E27FC236}">
                  <a16:creationId xmlns:a16="http://schemas.microsoft.com/office/drawing/2014/main" id="{8B014754-1BB5-40F1-80E3-AA68B4D98627}"/>
                </a:ext>
              </a:extLst>
            </p:cNvPr>
            <p:cNvSpPr txBox="1">
              <a:spLocks noChangeArrowheads="1"/>
            </p:cNvSpPr>
            <p:nvPr/>
          </p:nvSpPr>
          <p:spPr bwMode="auto">
            <a:xfrm>
              <a:off x="1912896" y="1379572"/>
              <a:ext cx="59364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dirty="0">
                  <a:solidFill>
                    <a:srgbClr val="FFFFFF"/>
                  </a:solidFill>
                  <a:latin typeface="+mn-lt"/>
                  <a:sym typeface="Montserrat" panose="00000500000000000000" pitchFamily="50" charset="0"/>
                </a:rPr>
                <a:t>01</a:t>
              </a:r>
              <a:endParaRPr lang="es-EC" altLang="es-EC" sz="1050" dirty="0">
                <a:latin typeface="+mn-lt"/>
              </a:endParaRPr>
            </a:p>
          </p:txBody>
        </p:sp>
        <p:sp>
          <p:nvSpPr>
            <p:cNvPr id="38933" name="Google Shape;451;p21">
              <a:extLst>
                <a:ext uri="{FF2B5EF4-FFF2-40B4-BE49-F238E27FC236}">
                  <a16:creationId xmlns:a16="http://schemas.microsoft.com/office/drawing/2014/main" id="{4DA1E088-0F31-4A6E-BBB0-0E08C29E4228}"/>
                </a:ext>
              </a:extLst>
            </p:cNvPr>
            <p:cNvSpPr txBox="1">
              <a:spLocks noChangeArrowheads="1"/>
            </p:cNvSpPr>
            <p:nvPr/>
          </p:nvSpPr>
          <p:spPr bwMode="auto">
            <a:xfrm>
              <a:off x="821208" y="2603708"/>
              <a:ext cx="66611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dirty="0">
                  <a:solidFill>
                    <a:srgbClr val="FFFFFF"/>
                  </a:solidFill>
                  <a:latin typeface="+mn-lt"/>
                  <a:sym typeface="Montserrat" panose="00000500000000000000" pitchFamily="50" charset="0"/>
                </a:rPr>
                <a:t>02</a:t>
              </a:r>
              <a:endParaRPr lang="es-EC" altLang="es-EC" sz="1050" dirty="0">
                <a:latin typeface="+mn-lt"/>
              </a:endParaRPr>
            </a:p>
          </p:txBody>
        </p:sp>
        <p:sp>
          <p:nvSpPr>
            <p:cNvPr id="38934" name="Google Shape;452;p21">
              <a:extLst>
                <a:ext uri="{FF2B5EF4-FFF2-40B4-BE49-F238E27FC236}">
                  <a16:creationId xmlns:a16="http://schemas.microsoft.com/office/drawing/2014/main" id="{215F330C-14B8-4406-8CAF-4C523551F695}"/>
                </a:ext>
              </a:extLst>
            </p:cNvPr>
            <p:cNvSpPr txBox="1">
              <a:spLocks noChangeArrowheads="1"/>
            </p:cNvSpPr>
            <p:nvPr/>
          </p:nvSpPr>
          <p:spPr bwMode="auto">
            <a:xfrm>
              <a:off x="828918" y="3827844"/>
              <a:ext cx="65994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dirty="0">
                  <a:solidFill>
                    <a:srgbClr val="FFFFFF"/>
                  </a:solidFill>
                  <a:latin typeface="+mn-lt"/>
                  <a:sym typeface="Montserrat" panose="00000500000000000000" pitchFamily="50" charset="0"/>
                </a:rPr>
                <a:t>03</a:t>
              </a:r>
              <a:endParaRPr lang="es-EC" altLang="es-EC" sz="1050" dirty="0">
                <a:latin typeface="+mn-lt"/>
              </a:endParaRPr>
            </a:p>
          </p:txBody>
        </p:sp>
        <p:sp>
          <p:nvSpPr>
            <p:cNvPr id="38935" name="Google Shape;453;p21">
              <a:extLst>
                <a:ext uri="{FF2B5EF4-FFF2-40B4-BE49-F238E27FC236}">
                  <a16:creationId xmlns:a16="http://schemas.microsoft.com/office/drawing/2014/main" id="{4B9F68C7-7ED4-4772-A8D9-B0E2BC6284EC}"/>
                </a:ext>
              </a:extLst>
            </p:cNvPr>
            <p:cNvSpPr txBox="1">
              <a:spLocks noChangeArrowheads="1"/>
            </p:cNvSpPr>
            <p:nvPr/>
          </p:nvSpPr>
          <p:spPr bwMode="auto">
            <a:xfrm>
              <a:off x="10416657" y="2603708"/>
              <a:ext cx="67536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dirty="0">
                  <a:solidFill>
                    <a:srgbClr val="FFFFFF"/>
                  </a:solidFill>
                  <a:latin typeface="+mn-lt"/>
                  <a:sym typeface="Montserrat" panose="00000500000000000000" pitchFamily="50" charset="0"/>
                </a:rPr>
                <a:t>06</a:t>
              </a:r>
              <a:endParaRPr lang="es-EC" altLang="es-EC" sz="1050" dirty="0">
                <a:latin typeface="+mn-lt"/>
              </a:endParaRPr>
            </a:p>
          </p:txBody>
        </p:sp>
        <p:sp>
          <p:nvSpPr>
            <p:cNvPr id="38936" name="Google Shape;454;p21">
              <a:extLst>
                <a:ext uri="{FF2B5EF4-FFF2-40B4-BE49-F238E27FC236}">
                  <a16:creationId xmlns:a16="http://schemas.microsoft.com/office/drawing/2014/main" id="{4867E89C-E7AC-439E-9CBF-FCA7F5A6A390}"/>
                </a:ext>
              </a:extLst>
            </p:cNvPr>
            <p:cNvSpPr txBox="1">
              <a:spLocks noChangeArrowheads="1"/>
            </p:cNvSpPr>
            <p:nvPr/>
          </p:nvSpPr>
          <p:spPr bwMode="auto">
            <a:xfrm>
              <a:off x="9382019" y="1379572"/>
              <a:ext cx="664574"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dirty="0">
                  <a:solidFill>
                    <a:srgbClr val="FFFFFF"/>
                  </a:solidFill>
                  <a:latin typeface="+mn-lt"/>
                  <a:sym typeface="Montserrat" panose="00000500000000000000" pitchFamily="50" charset="0"/>
                </a:rPr>
                <a:t>05</a:t>
              </a:r>
              <a:endParaRPr lang="es-EC" altLang="es-EC" sz="1050" dirty="0">
                <a:latin typeface="+mn-lt"/>
              </a:endParaRPr>
            </a:p>
          </p:txBody>
        </p:sp>
        <p:sp>
          <p:nvSpPr>
            <p:cNvPr id="38937" name="Google Shape;455;p21">
              <a:extLst>
                <a:ext uri="{FF2B5EF4-FFF2-40B4-BE49-F238E27FC236}">
                  <a16:creationId xmlns:a16="http://schemas.microsoft.com/office/drawing/2014/main" id="{C27A1969-F3E6-4305-A8F8-5DCAFDD96D2D}"/>
                </a:ext>
              </a:extLst>
            </p:cNvPr>
            <p:cNvSpPr txBox="1">
              <a:spLocks noChangeArrowheads="1"/>
            </p:cNvSpPr>
            <p:nvPr/>
          </p:nvSpPr>
          <p:spPr bwMode="auto">
            <a:xfrm>
              <a:off x="9363516" y="5122301"/>
              <a:ext cx="678450"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a:solidFill>
                    <a:srgbClr val="FFFFFF"/>
                  </a:solidFill>
                  <a:latin typeface="+mn-lt"/>
                  <a:sym typeface="Montserrat" panose="00000500000000000000" pitchFamily="50" charset="0"/>
                </a:rPr>
                <a:t>08</a:t>
              </a:r>
              <a:endParaRPr lang="es-EC" altLang="es-EC" sz="1050">
                <a:latin typeface="+mn-lt"/>
              </a:endParaRPr>
            </a:p>
          </p:txBody>
        </p:sp>
        <p:sp>
          <p:nvSpPr>
            <p:cNvPr id="38938" name="Google Shape;456;p21">
              <a:extLst>
                <a:ext uri="{FF2B5EF4-FFF2-40B4-BE49-F238E27FC236}">
                  <a16:creationId xmlns:a16="http://schemas.microsoft.com/office/drawing/2014/main" id="{18A21C23-5243-4B43-91CF-09EF65C23338}"/>
                </a:ext>
              </a:extLst>
            </p:cNvPr>
            <p:cNvSpPr txBox="1">
              <a:spLocks noChangeArrowheads="1"/>
            </p:cNvSpPr>
            <p:nvPr/>
          </p:nvSpPr>
          <p:spPr bwMode="auto">
            <a:xfrm>
              <a:off x="10439786" y="3827844"/>
              <a:ext cx="658406"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a:solidFill>
                    <a:srgbClr val="FFFFFF"/>
                  </a:solidFill>
                  <a:latin typeface="+mn-lt"/>
                  <a:sym typeface="Montserrat" panose="00000500000000000000" pitchFamily="50" charset="0"/>
                </a:rPr>
                <a:t>07</a:t>
              </a:r>
              <a:endParaRPr lang="es-EC" altLang="es-EC" sz="1050">
                <a:latin typeface="+mn-lt"/>
              </a:endParaRPr>
            </a:p>
          </p:txBody>
        </p:sp>
        <p:sp>
          <p:nvSpPr>
            <p:cNvPr id="38939" name="Google Shape;457;p21">
              <a:extLst>
                <a:ext uri="{FF2B5EF4-FFF2-40B4-BE49-F238E27FC236}">
                  <a16:creationId xmlns:a16="http://schemas.microsoft.com/office/drawing/2014/main" id="{908B77F1-883C-45BC-A705-D041097CF4F9}"/>
                </a:ext>
              </a:extLst>
            </p:cNvPr>
            <p:cNvSpPr txBox="1">
              <a:spLocks noChangeArrowheads="1"/>
            </p:cNvSpPr>
            <p:nvPr/>
          </p:nvSpPr>
          <p:spPr bwMode="auto">
            <a:xfrm>
              <a:off x="1900561" y="5126928"/>
              <a:ext cx="65994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2800" b="1">
                  <a:solidFill>
                    <a:srgbClr val="FFFFFF"/>
                  </a:solidFill>
                  <a:latin typeface="+mn-lt"/>
                  <a:sym typeface="Montserrat" panose="00000500000000000000" pitchFamily="50" charset="0"/>
                </a:rPr>
                <a:t>04</a:t>
              </a:r>
              <a:endParaRPr lang="es-EC" altLang="es-EC" sz="1050">
                <a:latin typeface="+mn-lt"/>
              </a:endParaRPr>
            </a:p>
          </p:txBody>
        </p:sp>
        <p:sp>
          <p:nvSpPr>
            <p:cNvPr id="38940" name="Google Shape;458;p21">
              <a:extLst>
                <a:ext uri="{FF2B5EF4-FFF2-40B4-BE49-F238E27FC236}">
                  <a16:creationId xmlns:a16="http://schemas.microsoft.com/office/drawing/2014/main" id="{1042ACA0-3D4F-49DC-887C-2BC744D421B7}"/>
                </a:ext>
              </a:extLst>
            </p:cNvPr>
            <p:cNvSpPr>
              <a:spLocks noChangeArrowheads="1"/>
            </p:cNvSpPr>
            <p:nvPr/>
          </p:nvSpPr>
          <p:spPr bwMode="auto">
            <a:xfrm>
              <a:off x="4177366" y="1771894"/>
              <a:ext cx="3511604" cy="3502897"/>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s-EC" altLang="es-EC" sz="1600">
                <a:latin typeface="+mn-lt"/>
                <a:cs typeface="Calibri" panose="020F0502020204030204" pitchFamily="34" charset="0"/>
                <a:sym typeface="Calibri" panose="020F0502020204030204" pitchFamily="34" charset="0"/>
              </a:endParaRPr>
            </a:p>
          </p:txBody>
        </p:sp>
        <p:sp>
          <p:nvSpPr>
            <p:cNvPr id="38941" name="Google Shape;462;p21">
              <a:extLst>
                <a:ext uri="{FF2B5EF4-FFF2-40B4-BE49-F238E27FC236}">
                  <a16:creationId xmlns:a16="http://schemas.microsoft.com/office/drawing/2014/main" id="{54D89F7B-E15A-48C8-8AEB-2D51A0F6738E}"/>
                </a:ext>
              </a:extLst>
            </p:cNvPr>
            <p:cNvSpPr txBox="1">
              <a:spLocks noChangeArrowheads="1"/>
            </p:cNvSpPr>
            <p:nvPr/>
          </p:nvSpPr>
          <p:spPr bwMode="auto">
            <a:xfrm>
              <a:off x="1750188" y="2597718"/>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BIEN JURÍDICO ESPECÍFICO</a:t>
              </a:r>
              <a:endParaRPr lang="es-EC" altLang="es-EC" sz="2400" b="1" dirty="0">
                <a:latin typeface="+mn-lt"/>
                <a:cs typeface="Open Sans" panose="020B0606030504020204" pitchFamily="34" charset="0"/>
              </a:endParaRPr>
            </a:p>
          </p:txBody>
        </p:sp>
        <p:sp>
          <p:nvSpPr>
            <p:cNvPr id="38955" name="Google Shape;392;p19">
              <a:extLst>
                <a:ext uri="{FF2B5EF4-FFF2-40B4-BE49-F238E27FC236}">
                  <a16:creationId xmlns:a16="http://schemas.microsoft.com/office/drawing/2014/main" id="{AE80642E-E98F-4069-9AFC-C8281249EF96}"/>
                </a:ext>
              </a:extLst>
            </p:cNvPr>
            <p:cNvSpPr txBox="1">
              <a:spLocks noChangeArrowheads="1"/>
            </p:cNvSpPr>
            <p:nvPr/>
          </p:nvSpPr>
          <p:spPr bwMode="auto">
            <a:xfrm>
              <a:off x="4366113" y="2898527"/>
              <a:ext cx="3140918"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4000"/>
                <a:buFont typeface="Montserrat" panose="00000500000000000000" pitchFamily="50" charset="0"/>
                <a:buNone/>
              </a:pPr>
              <a:r>
                <a:rPr lang="en-US" altLang="es-EC" sz="2000" dirty="0">
                  <a:latin typeface="+mn-lt"/>
                  <a:sym typeface="Montserrat" panose="00000500000000000000" pitchFamily="50" charset="0"/>
                </a:rPr>
                <a:t>Art. 384 C.P.</a:t>
              </a:r>
            </a:p>
            <a:p>
              <a:pPr algn="ctr" eaLnBrk="1" hangingPunct="1">
                <a:buSzPts val="4000"/>
                <a:buFont typeface="Montserrat" panose="00000500000000000000" pitchFamily="50" charset="0"/>
                <a:buNone/>
              </a:pPr>
              <a:r>
                <a:rPr lang="en-US" altLang="es-EC" sz="3200" b="1" dirty="0">
                  <a:latin typeface="+mn-lt"/>
                  <a:sym typeface="Montserrat" panose="00000500000000000000" pitchFamily="50" charset="0"/>
                </a:rPr>
                <a:t>COLUSIÓN</a:t>
              </a:r>
            </a:p>
          </p:txBody>
        </p:sp>
        <p:sp>
          <p:nvSpPr>
            <p:cNvPr id="2" name="Google Shape;462;p21">
              <a:extLst>
                <a:ext uri="{FF2B5EF4-FFF2-40B4-BE49-F238E27FC236}">
                  <a16:creationId xmlns:a16="http://schemas.microsoft.com/office/drawing/2014/main" id="{8D512D39-9DD2-462C-8FEA-B135A66219C2}"/>
                </a:ext>
              </a:extLst>
            </p:cNvPr>
            <p:cNvSpPr txBox="1">
              <a:spLocks noChangeArrowheads="1"/>
            </p:cNvSpPr>
            <p:nvPr/>
          </p:nvSpPr>
          <p:spPr bwMode="auto">
            <a:xfrm>
              <a:off x="6864951" y="1491857"/>
              <a:ext cx="2377108" cy="358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mn-lt"/>
                  <a:cs typeface="Open Sans" panose="020B0606030504020204" pitchFamily="34" charset="0"/>
                  <a:sym typeface="Open Sans" panose="020B0606030504020204" pitchFamily="34" charset="0"/>
                </a:rPr>
                <a:t>CONCERTACIÓN</a:t>
              </a:r>
              <a:endParaRPr lang="es-EC" altLang="es-EC" sz="2000" b="1" dirty="0">
                <a:latin typeface="+mn-lt"/>
                <a:cs typeface="Open Sans" panose="020B0606030504020204" pitchFamily="34" charset="0"/>
              </a:endParaRPr>
            </a:p>
          </p:txBody>
        </p:sp>
        <p:sp>
          <p:nvSpPr>
            <p:cNvPr id="3" name="Google Shape;462;p21">
              <a:extLst>
                <a:ext uri="{FF2B5EF4-FFF2-40B4-BE49-F238E27FC236}">
                  <a16:creationId xmlns:a16="http://schemas.microsoft.com/office/drawing/2014/main" id="{CFAFAD42-C805-47A3-A722-4D5EC75B0FEC}"/>
                </a:ext>
              </a:extLst>
            </p:cNvPr>
            <p:cNvSpPr txBox="1">
              <a:spLocks noChangeArrowheads="1"/>
            </p:cNvSpPr>
            <p:nvPr/>
          </p:nvSpPr>
          <p:spPr bwMode="auto">
            <a:xfrm>
              <a:off x="2637679" y="5036654"/>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mn-lt"/>
                  <a:cs typeface="Open Sans" panose="020B0606030504020204" pitchFamily="34" charset="0"/>
                  <a:sym typeface="Open Sans" panose="020B0606030504020204" pitchFamily="34" charset="0"/>
                </a:rPr>
                <a:t>CONTEXTO TÍPICO</a:t>
              </a:r>
              <a:endParaRPr lang="es-EC" altLang="es-EC" sz="2000" b="1" dirty="0">
                <a:latin typeface="+mn-lt"/>
                <a:cs typeface="Open Sans" panose="020B0606030504020204" pitchFamily="34" charset="0"/>
              </a:endParaRPr>
            </a:p>
          </p:txBody>
        </p:sp>
        <p:sp>
          <p:nvSpPr>
            <p:cNvPr id="4" name="Google Shape;462;p21">
              <a:extLst>
                <a:ext uri="{FF2B5EF4-FFF2-40B4-BE49-F238E27FC236}">
                  <a16:creationId xmlns:a16="http://schemas.microsoft.com/office/drawing/2014/main" id="{1013641A-B711-46B8-8136-79EBEA6D2D0B}"/>
                </a:ext>
              </a:extLst>
            </p:cNvPr>
            <p:cNvSpPr txBox="1">
              <a:spLocks noChangeArrowheads="1"/>
            </p:cNvSpPr>
            <p:nvPr/>
          </p:nvSpPr>
          <p:spPr bwMode="auto">
            <a:xfrm>
              <a:off x="1677612" y="3876984"/>
              <a:ext cx="2078527" cy="48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mn-lt"/>
                  <a:sym typeface="Open Sans" panose="020B0606030504020204" pitchFamily="34" charset="0"/>
                </a:rPr>
                <a:t>SUJETOS</a:t>
              </a:r>
              <a:endParaRPr lang="es-EC" altLang="es-EC" sz="2000" b="1" dirty="0">
                <a:latin typeface="+mn-lt"/>
              </a:endParaRPr>
            </a:p>
          </p:txBody>
        </p:sp>
        <p:sp>
          <p:nvSpPr>
            <p:cNvPr id="5" name="Google Shape;462;p21">
              <a:extLst>
                <a:ext uri="{FF2B5EF4-FFF2-40B4-BE49-F238E27FC236}">
                  <a16:creationId xmlns:a16="http://schemas.microsoft.com/office/drawing/2014/main" id="{97F0C221-9359-4B8E-8632-2B6CA51B496F}"/>
                </a:ext>
              </a:extLst>
            </p:cNvPr>
            <p:cNvSpPr txBox="1">
              <a:spLocks noChangeArrowheads="1"/>
            </p:cNvSpPr>
            <p:nvPr/>
          </p:nvSpPr>
          <p:spPr bwMode="auto">
            <a:xfrm>
              <a:off x="8122231" y="2682503"/>
              <a:ext cx="2078527" cy="42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mn-lt"/>
                  <a:cs typeface="Open Sans" panose="020B0606030504020204" pitchFamily="34" charset="0"/>
                  <a:sym typeface="Open Sans" panose="020B0606030504020204" pitchFamily="34" charset="0"/>
                </a:rPr>
                <a:t>INDICIOS</a:t>
              </a:r>
              <a:endParaRPr lang="es-EC" altLang="es-EC" sz="2000" b="1" dirty="0">
                <a:latin typeface="+mn-lt"/>
                <a:cs typeface="Open Sans" panose="020B0606030504020204" pitchFamily="34" charset="0"/>
              </a:endParaRPr>
            </a:p>
          </p:txBody>
        </p:sp>
        <p:sp>
          <p:nvSpPr>
            <p:cNvPr id="6" name="Google Shape;462;p21">
              <a:extLst>
                <a:ext uri="{FF2B5EF4-FFF2-40B4-BE49-F238E27FC236}">
                  <a16:creationId xmlns:a16="http://schemas.microsoft.com/office/drawing/2014/main" id="{8DB48AA5-A6A3-466D-8BD5-22453AE558E9}"/>
                </a:ext>
              </a:extLst>
            </p:cNvPr>
            <p:cNvSpPr txBox="1">
              <a:spLocks noChangeArrowheads="1"/>
            </p:cNvSpPr>
            <p:nvPr/>
          </p:nvSpPr>
          <p:spPr bwMode="auto">
            <a:xfrm>
              <a:off x="7877717" y="3907396"/>
              <a:ext cx="2434090" cy="438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mn-lt"/>
                  <a:cs typeface="Open Sans" panose="020B0606030504020204" pitchFamily="34" charset="0"/>
                  <a:sym typeface="Open Sans" panose="020B0606030504020204" pitchFamily="34" charset="0"/>
                </a:rPr>
                <a:t>DEFRAUDACIÓN</a:t>
              </a:r>
              <a:endParaRPr lang="es-EC" altLang="es-EC" sz="2000" b="1" dirty="0">
                <a:latin typeface="+mn-lt"/>
                <a:cs typeface="Open Sans" panose="020B0606030504020204" pitchFamily="34" charset="0"/>
              </a:endParaRPr>
            </a:p>
          </p:txBody>
        </p:sp>
        <p:sp>
          <p:nvSpPr>
            <p:cNvPr id="7" name="Google Shape;462;p21">
              <a:extLst>
                <a:ext uri="{FF2B5EF4-FFF2-40B4-BE49-F238E27FC236}">
                  <a16:creationId xmlns:a16="http://schemas.microsoft.com/office/drawing/2014/main" id="{9E8ACD42-BF21-4900-AE46-DE3076D12DCB}"/>
                </a:ext>
              </a:extLst>
            </p:cNvPr>
            <p:cNvSpPr txBox="1">
              <a:spLocks noChangeArrowheads="1"/>
            </p:cNvSpPr>
            <p:nvPr/>
          </p:nvSpPr>
          <p:spPr bwMode="auto">
            <a:xfrm>
              <a:off x="7018312" y="5202246"/>
              <a:ext cx="2160203"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CONSUMACIÓN</a:t>
              </a:r>
              <a:endParaRPr lang="es-EC" altLang="es-EC" sz="2400" b="1" dirty="0">
                <a:latin typeface="+mn-lt"/>
                <a:cs typeface="Open Sans" panose="020B0606030504020204" pitchFamily="34" charset="0"/>
              </a:endParaRPr>
            </a:p>
          </p:txBody>
        </p:sp>
        <p:sp>
          <p:nvSpPr>
            <p:cNvPr id="9" name="Google Shape;462;p21">
              <a:extLst>
                <a:ext uri="{FF2B5EF4-FFF2-40B4-BE49-F238E27FC236}">
                  <a16:creationId xmlns:a16="http://schemas.microsoft.com/office/drawing/2014/main" id="{DFEC994C-B8F8-4585-B79C-3FB7E9D89CAF}"/>
                </a:ext>
              </a:extLst>
            </p:cNvPr>
            <p:cNvSpPr txBox="1">
              <a:spLocks noChangeArrowheads="1"/>
            </p:cNvSpPr>
            <p:nvPr/>
          </p:nvSpPr>
          <p:spPr bwMode="auto">
            <a:xfrm>
              <a:off x="2711613" y="1340290"/>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mn-lt"/>
                  <a:cs typeface="Open Sans" panose="020B0606030504020204" pitchFamily="34" charset="0"/>
                  <a:sym typeface="Open Sans" panose="020B0606030504020204" pitchFamily="34" charset="0"/>
                </a:rPr>
                <a:t>MODALIDADES TÍPICAS</a:t>
              </a:r>
              <a:endParaRPr lang="es-EC" altLang="es-EC" sz="2400" b="1" dirty="0">
                <a:latin typeface="+mn-lt"/>
                <a:cs typeface="Open Sans" panose="020B0606030504020204" pitchFamily="34" charset="0"/>
              </a:endParaRPr>
            </a:p>
          </p:txBody>
        </p:sp>
      </p:grpSp>
      <p:sp>
        <p:nvSpPr>
          <p:cNvPr id="38" name="CuadroTexto 37">
            <a:extLst>
              <a:ext uri="{FF2B5EF4-FFF2-40B4-BE49-F238E27FC236}">
                <a16:creationId xmlns:a16="http://schemas.microsoft.com/office/drawing/2014/main" id="{B8B9228A-C820-4CC2-BFD1-D9E164DC4174}"/>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0" name="Rectángulo: esquinas redondeadas 9">
            <a:extLst>
              <a:ext uri="{FF2B5EF4-FFF2-40B4-BE49-F238E27FC236}">
                <a16:creationId xmlns:a16="http://schemas.microsoft.com/office/drawing/2014/main" id="{2723CFEC-5873-8E39-3C7A-250A03BF680F}"/>
              </a:ext>
            </a:extLst>
          </p:cNvPr>
          <p:cNvSpPr/>
          <p:nvPr/>
        </p:nvSpPr>
        <p:spPr>
          <a:xfrm>
            <a:off x="5132384" y="5026051"/>
            <a:ext cx="1342591" cy="1120766"/>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5">
              <a:tint val="50000"/>
              <a:hueOff val="-10774846"/>
              <a:satOff val="46375"/>
              <a:lumOff val="12537"/>
              <a:alphaOff val="0"/>
            </a:schemeClr>
          </a:effectRef>
          <a:fontRef idx="minor">
            <a:schemeClr val="lt1">
              <a:hueOff val="0"/>
              <a:satOff val="0"/>
              <a:lumOff val="0"/>
              <a:alphaOff val="0"/>
            </a:schemeClr>
          </a:fontRef>
        </p:style>
        <p:txBody>
          <a:bodyPr/>
          <a:lstStyle/>
          <a:p>
            <a:endParaRPr lang="es-PE"/>
          </a:p>
        </p:txBody>
      </p:sp>
    </p:spTree>
    <p:extLst>
      <p:ext uri="{BB962C8B-B14F-4D97-AF65-F5344CB8AC3E}">
        <p14:creationId xmlns:p14="http://schemas.microsoft.com/office/powerpoint/2010/main" val="288349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ángulo redondeado 19"/>
          <p:cNvSpPr/>
          <p:nvPr/>
        </p:nvSpPr>
        <p:spPr>
          <a:xfrm>
            <a:off x="683841" y="1962423"/>
            <a:ext cx="3240361" cy="3761136"/>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9008" tIns="44504" rIns="89008" bIns="44504" rtlCol="0" anchor="ctr"/>
          <a:lstStyle/>
          <a:p>
            <a:pPr marL="342900" lvl="0" indent="-342900" algn="ctr">
              <a:buClr>
                <a:srgbClr val="00B0F0"/>
              </a:buClr>
              <a:buFont typeface="Arial" panose="020B0604020202020204" pitchFamily="34" charset="0"/>
              <a:buChar char="•"/>
            </a:pPr>
            <a:r>
              <a:rPr lang="es-ES" sz="2000" dirty="0">
                <a:solidFill>
                  <a:schemeClr val="tx1"/>
                </a:solidFill>
              </a:rPr>
              <a:t>Rama jurídica que:</a:t>
            </a:r>
          </a:p>
          <a:p>
            <a:pPr marL="342900" lvl="0" indent="-342900" algn="ctr">
              <a:buClr>
                <a:srgbClr val="00B0F0"/>
              </a:buClr>
              <a:buFont typeface="Arial" panose="020B0604020202020204" pitchFamily="34" charset="0"/>
              <a:buChar char="•"/>
            </a:pPr>
            <a:endParaRPr lang="es-ES" sz="2000" dirty="0">
              <a:solidFill>
                <a:schemeClr val="tx1"/>
              </a:solidFill>
            </a:endParaRPr>
          </a:p>
          <a:p>
            <a:pPr marL="171450" lvl="0" indent="-171450" algn="ctr">
              <a:buClr>
                <a:srgbClr val="00B0F0"/>
              </a:buClr>
              <a:buFont typeface="Arial" panose="020B0604020202020204" pitchFamily="34" charset="0"/>
              <a:buChar char="•"/>
            </a:pPr>
            <a:endParaRPr lang="es-ES" sz="1050" dirty="0">
              <a:solidFill>
                <a:schemeClr val="tx1"/>
              </a:solidFill>
            </a:endParaRPr>
          </a:p>
          <a:p>
            <a:pPr marL="445038" indent="-445038" algn="ctr">
              <a:buClr>
                <a:srgbClr val="00B0F0"/>
              </a:buClr>
              <a:buFont typeface="Arial" panose="020B0604020202020204" pitchFamily="34" charset="0"/>
              <a:buChar char="•"/>
            </a:pPr>
            <a:r>
              <a:rPr lang="es-ES" sz="2000" dirty="0">
                <a:solidFill>
                  <a:schemeClr val="tx1"/>
                </a:solidFill>
              </a:rPr>
              <a:t>Define ciertas conductas como delitos.</a:t>
            </a:r>
          </a:p>
          <a:p>
            <a:pPr marL="445038" indent="-445038" algn="ctr">
              <a:buClr>
                <a:srgbClr val="00B0F0"/>
              </a:buClr>
              <a:buFont typeface="Arial" panose="020B0604020202020204" pitchFamily="34" charset="0"/>
              <a:buChar char="•"/>
            </a:pPr>
            <a:endParaRPr lang="es-ES" sz="2000" dirty="0">
              <a:solidFill>
                <a:schemeClr val="tx1"/>
              </a:solidFill>
            </a:endParaRPr>
          </a:p>
          <a:p>
            <a:pPr marL="445038" indent="-445038" algn="ctr">
              <a:buClr>
                <a:srgbClr val="00B0F0"/>
              </a:buClr>
              <a:buFont typeface="Arial" panose="020B0604020202020204" pitchFamily="34" charset="0"/>
              <a:buChar char="•"/>
            </a:pPr>
            <a:r>
              <a:rPr lang="es-ES" sz="2000" dirty="0">
                <a:solidFill>
                  <a:schemeClr val="tx1"/>
                </a:solidFill>
              </a:rPr>
              <a:t>Establece la imposición de penas o medidas de seguridad a infractores reprochables.</a:t>
            </a:r>
            <a:endParaRPr lang="es-PE" sz="2000" dirty="0">
              <a:solidFill>
                <a:schemeClr val="tx1"/>
              </a:solidFill>
            </a:endParaRPr>
          </a:p>
        </p:txBody>
      </p:sp>
      <p:pic>
        <p:nvPicPr>
          <p:cNvPr id="2050" name="Picture 2" descr="http://www.uccuyo.edu.ar/ucc3/images/archivos/derecho/fondo_derech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0299" y="2407339"/>
            <a:ext cx="3498861" cy="2766912"/>
          </a:xfrm>
          <a:prstGeom prst="rect">
            <a:avLst/>
          </a:prstGeom>
          <a:noFill/>
          <a:extLst>
            <a:ext uri="{909E8E84-426E-40DD-AFC4-6F175D3DCCD1}">
              <a14:hiddenFill xmlns:a14="http://schemas.microsoft.com/office/drawing/2010/main">
                <a:solidFill>
                  <a:srgbClr val="FFFFFF"/>
                </a:solidFill>
              </a14:hiddenFill>
            </a:ext>
          </a:extLst>
        </p:spPr>
      </p:pic>
      <p:sp>
        <p:nvSpPr>
          <p:cNvPr id="8" name="9 Rectángulo"/>
          <p:cNvSpPr/>
          <p:nvPr/>
        </p:nvSpPr>
        <p:spPr>
          <a:xfrm rot="10800000" flipV="1">
            <a:off x="5101446" y="5791924"/>
            <a:ext cx="1728192" cy="212988"/>
          </a:xfrm>
          <a:prstGeom prst="rect">
            <a:avLst/>
          </a:prstGeom>
        </p:spPr>
        <p:txBody>
          <a:bodyPr wrap="square" lIns="89008" tIns="44504" rIns="89008" bIns="44504">
            <a:spAutoFit/>
          </a:bodyPr>
          <a:lstStyle/>
          <a:p>
            <a:pPr>
              <a:defRPr/>
            </a:pPr>
            <a:r>
              <a:rPr lang="es-PE" sz="800" dirty="0">
                <a:solidFill>
                  <a:schemeClr val="bg1">
                    <a:lumMod val="50000"/>
                  </a:schemeClr>
                </a:solidFill>
                <a:cs typeface="Arial" charset="0"/>
              </a:rPr>
              <a:t>Fuente imagen: www.uccuyo.edu.ar</a:t>
            </a:r>
          </a:p>
        </p:txBody>
      </p:sp>
      <p:sp>
        <p:nvSpPr>
          <p:cNvPr id="11" name="Rectángulo redondeado 10"/>
          <p:cNvSpPr/>
          <p:nvPr/>
        </p:nvSpPr>
        <p:spPr>
          <a:xfrm>
            <a:off x="6987490" y="1622949"/>
            <a:ext cx="4209519" cy="40424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9008" tIns="44504" rIns="89008" bIns="44504" rtlCol="0" anchor="ctr"/>
          <a:lstStyle/>
          <a:p>
            <a:pPr marL="342900" lvl="0" indent="-342900" algn="ctr">
              <a:buClr>
                <a:srgbClr val="00B0F0"/>
              </a:buClr>
              <a:buFont typeface="Arial" panose="020B0604020202020204" pitchFamily="34" charset="0"/>
              <a:buChar char="•"/>
            </a:pPr>
            <a:r>
              <a:rPr lang="es-ES" sz="2000" dirty="0">
                <a:solidFill>
                  <a:schemeClr val="tx1"/>
                </a:solidFill>
              </a:rPr>
              <a:t>Es un  mecanismo de control social que orienta el comportamiento del individuo (con la amenaza de la imposición de una sanción).</a:t>
            </a:r>
          </a:p>
          <a:p>
            <a:pPr marL="342900" lvl="0" indent="-342900" algn="ctr">
              <a:buClr>
                <a:srgbClr val="00B0F0"/>
              </a:buClr>
              <a:buFont typeface="Arial" panose="020B0604020202020204" pitchFamily="34" charset="0"/>
              <a:buChar char="•"/>
            </a:pPr>
            <a:endParaRPr lang="es-ES" sz="2000" dirty="0">
              <a:solidFill>
                <a:schemeClr val="tx1"/>
              </a:solidFill>
            </a:endParaRPr>
          </a:p>
          <a:p>
            <a:pPr marL="342900" lvl="0" indent="-342900" algn="ctr">
              <a:buClr>
                <a:srgbClr val="00B0F0"/>
              </a:buClr>
              <a:buFont typeface="Arial" panose="020B0604020202020204" pitchFamily="34" charset="0"/>
              <a:buChar char="•"/>
            </a:pPr>
            <a:r>
              <a:rPr lang="es-ES" sz="2000" dirty="0">
                <a:solidFill>
                  <a:schemeClr val="tx1"/>
                </a:solidFill>
              </a:rPr>
              <a:t>Tiene como finalidad conservar o establecer las condiciones necesarias para el normal y buen desenvolvimiento de la vida en sociedad.</a:t>
            </a:r>
          </a:p>
        </p:txBody>
      </p:sp>
      <p:sp>
        <p:nvSpPr>
          <p:cNvPr id="14" name="CuadroTexto 13">
            <a:extLst>
              <a:ext uri="{FF2B5EF4-FFF2-40B4-BE49-F238E27FC236}">
                <a16:creationId xmlns:a16="http://schemas.microsoft.com/office/drawing/2014/main" id="{27F8E869-4B42-465C-BDD9-868CC16B49CB}"/>
              </a:ext>
            </a:extLst>
          </p:cNvPr>
          <p:cNvSpPr txBox="1"/>
          <p:nvPr/>
        </p:nvSpPr>
        <p:spPr>
          <a:xfrm>
            <a:off x="0" y="1242343"/>
            <a:ext cx="11880850" cy="480131"/>
          </a:xfrm>
          <a:prstGeom prst="rect">
            <a:avLst/>
          </a:prstGeom>
          <a:noFill/>
        </p:spPr>
        <p:txBody>
          <a:bodyPr wrap="square">
            <a:spAutoFit/>
          </a:bodyPr>
          <a:lstStyle/>
          <a:p>
            <a:pPr algn="ctr" defTabSz="1384564">
              <a:lnSpc>
                <a:spcPct val="90000"/>
              </a:lnSpc>
              <a:spcBef>
                <a:spcPct val="0"/>
              </a:spcBef>
              <a:spcAft>
                <a:spcPct val="35000"/>
              </a:spcAft>
            </a:pPr>
            <a:r>
              <a:rPr lang="es-PE" sz="2800" b="1" dirty="0">
                <a:solidFill>
                  <a:schemeClr val="accent1">
                    <a:lumMod val="75000"/>
                  </a:schemeClr>
                </a:solidFill>
                <a:latin typeface="Calibri" panose="020F0502020204030204" pitchFamily="34" charset="0"/>
              </a:rPr>
              <a:t>Funciones del Derecho Penal</a:t>
            </a:r>
            <a:endParaRPr lang="es-ES" sz="2800" b="1" dirty="0">
              <a:solidFill>
                <a:schemeClr val="accent1">
                  <a:lumMod val="75000"/>
                </a:schemeClr>
              </a:solidFill>
              <a:latin typeface="Calibri" panose="020F0502020204030204" pitchFamily="34" charset="0"/>
            </a:endParaRPr>
          </a:p>
        </p:txBody>
      </p:sp>
      <p:sp>
        <p:nvSpPr>
          <p:cNvPr id="16" name="CuadroTexto 15">
            <a:extLst>
              <a:ext uri="{FF2B5EF4-FFF2-40B4-BE49-F238E27FC236}">
                <a16:creationId xmlns:a16="http://schemas.microsoft.com/office/drawing/2014/main" id="{385B4756-1A2F-4ED8-A685-DF64BDE1793B}"/>
              </a:ext>
            </a:extLst>
          </p:cNvPr>
          <p:cNvSpPr txBox="1"/>
          <p:nvPr/>
        </p:nvSpPr>
        <p:spPr>
          <a:xfrm>
            <a:off x="0" y="450255"/>
            <a:ext cx="11880850" cy="535531"/>
          </a:xfrm>
          <a:prstGeom prst="rect">
            <a:avLst/>
          </a:prstGeom>
          <a:noFill/>
        </p:spPr>
        <p:txBody>
          <a:bodyPr wrap="square">
            <a:spAutoFit/>
          </a:bodyPr>
          <a:lstStyle/>
          <a:p>
            <a:pPr algn="ctr" defTabSz="1384564">
              <a:lnSpc>
                <a:spcPct val="90000"/>
              </a:lnSpc>
              <a:spcBef>
                <a:spcPct val="0"/>
              </a:spcBef>
              <a:spcAft>
                <a:spcPct val="35000"/>
              </a:spcAft>
            </a:pPr>
            <a:r>
              <a:rPr lang="es-PE" sz="3200" b="1" dirty="0">
                <a:solidFill>
                  <a:schemeClr val="accent1">
                    <a:lumMod val="75000"/>
                  </a:schemeClr>
                </a:solidFill>
                <a:latin typeface="Calibri" panose="020F0502020204030204" pitchFamily="34" charset="0"/>
              </a:rPr>
              <a:t>Derecho Penal</a:t>
            </a:r>
            <a:endParaRPr lang="es-ES" sz="3200" b="1" dirty="0">
              <a:solidFill>
                <a:schemeClr val="accent1">
                  <a:lumMod val="75000"/>
                </a:schemeClr>
              </a:solidFill>
              <a:latin typeface="Calibri" panose="020F0502020204030204" pitchFamily="34" charset="0"/>
            </a:endParaRPr>
          </a:p>
        </p:txBody>
      </p:sp>
    </p:spTree>
    <p:extLst>
      <p:ext uri="{BB962C8B-B14F-4D97-AF65-F5344CB8AC3E}">
        <p14:creationId xmlns:p14="http://schemas.microsoft.com/office/powerpoint/2010/main" val="2543630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4CF3BFE-0729-45F5-876E-F388145AB6FE}"/>
              </a:ext>
            </a:extLst>
          </p:cNvPr>
          <p:cNvSpPr txBox="1"/>
          <p:nvPr/>
        </p:nvSpPr>
        <p:spPr>
          <a:xfrm>
            <a:off x="1043881" y="1530375"/>
            <a:ext cx="9757084" cy="2554545"/>
          </a:xfrm>
          <a:prstGeom prst="rect">
            <a:avLst/>
          </a:prstGeom>
          <a:noFill/>
        </p:spPr>
        <p:txBody>
          <a:bodyPr wrap="square" rtlCol="0">
            <a:spAutoFit/>
          </a:bodyPr>
          <a:lstStyle/>
          <a:p>
            <a:pPr algn="just"/>
            <a:r>
              <a:rPr lang="es-PE" sz="2000" b="1" dirty="0">
                <a:solidFill>
                  <a:schemeClr val="accent1">
                    <a:lumMod val="75000"/>
                  </a:schemeClr>
                </a:solidFill>
                <a:latin typeface="Calibri" charset="0"/>
              </a:rPr>
              <a:t>Ley Nº 26713 del 27 de diciembre de 1996: </a:t>
            </a:r>
          </a:p>
          <a:p>
            <a:pPr algn="just"/>
            <a:r>
              <a:rPr lang="es-PE" sz="2000" b="1" i="1" dirty="0">
                <a:latin typeface="Calibri" charset="0"/>
              </a:rPr>
              <a:t>Artículo 384.- </a:t>
            </a:r>
            <a:r>
              <a:rPr lang="es-PE" sz="2000" i="1" dirty="0">
                <a:latin typeface="Calibri" charset="0"/>
              </a:rPr>
              <a:t>El funcionario o servidor público que, en los contratos, suministros, licitaciones, concurso de precios, subastas o cualquier otra operación semejante en la que intervenga por razón de su cargo o comisión especial </a:t>
            </a:r>
            <a:r>
              <a:rPr lang="es-PE" sz="2000" b="1" i="1" dirty="0">
                <a:latin typeface="Calibri" charset="0"/>
              </a:rPr>
              <a:t>defrauda</a:t>
            </a:r>
            <a:r>
              <a:rPr lang="es-PE" sz="2000" i="1" dirty="0">
                <a:latin typeface="Calibri" charset="0"/>
              </a:rPr>
              <a:t> al Estado o entidad u organismo del Estado, según ley, concertándose con los interesados en los convenios, ajustes, liquidaciones o suministros será reprimido con pena privativa de libertad no menor de tres ni mayor de quince años.</a:t>
            </a:r>
          </a:p>
          <a:p>
            <a:pPr algn="just"/>
            <a:endParaRPr lang="es-ES" sz="2000" i="1" dirty="0">
              <a:latin typeface="Calibri" charset="0"/>
            </a:endParaRPr>
          </a:p>
        </p:txBody>
      </p:sp>
      <p:sp>
        <p:nvSpPr>
          <p:cNvPr id="3" name="CuadroTexto 2">
            <a:extLst>
              <a:ext uri="{FF2B5EF4-FFF2-40B4-BE49-F238E27FC236}">
                <a16:creationId xmlns:a16="http://schemas.microsoft.com/office/drawing/2014/main" id="{005FEDBC-C4F5-429C-8263-A18D807D8995}"/>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Antecedentes</a:t>
            </a:r>
          </a:p>
        </p:txBody>
      </p:sp>
      <p:sp>
        <p:nvSpPr>
          <p:cNvPr id="5" name="CuadroTexto 4">
            <a:extLst>
              <a:ext uri="{FF2B5EF4-FFF2-40B4-BE49-F238E27FC236}">
                <a16:creationId xmlns:a16="http://schemas.microsoft.com/office/drawing/2014/main" id="{582E0A43-EE8F-F5DE-EA4F-EF14543E892B}"/>
              </a:ext>
            </a:extLst>
          </p:cNvPr>
          <p:cNvSpPr txBox="1"/>
          <p:nvPr/>
        </p:nvSpPr>
        <p:spPr>
          <a:xfrm>
            <a:off x="1079885" y="4194671"/>
            <a:ext cx="9721080" cy="1323439"/>
          </a:xfrm>
          <a:prstGeom prst="rect">
            <a:avLst/>
          </a:prstGeom>
          <a:noFill/>
        </p:spPr>
        <p:txBody>
          <a:bodyPr wrap="square">
            <a:spAutoFit/>
          </a:bodyPr>
          <a:lstStyle/>
          <a:p>
            <a:r>
              <a:rPr lang="es-PE" sz="2000" b="1" dirty="0">
                <a:solidFill>
                  <a:schemeClr val="accent1">
                    <a:lumMod val="75000"/>
                  </a:schemeClr>
                </a:solidFill>
                <a:latin typeface="Calibri" charset="0"/>
              </a:rPr>
              <a:t>Ley N° 29703 de 10 de junio del 2011: </a:t>
            </a:r>
            <a:r>
              <a:rPr lang="es-PE" sz="2000" b="1" i="1" dirty="0">
                <a:solidFill>
                  <a:schemeClr val="accent1">
                    <a:lumMod val="75000"/>
                  </a:schemeClr>
                </a:solidFill>
                <a:latin typeface="Calibri" charset="0"/>
              </a:rPr>
              <a:t> </a:t>
            </a:r>
          </a:p>
          <a:p>
            <a:pPr algn="just"/>
            <a:r>
              <a:rPr lang="es-PE" sz="2000" b="1" i="1" dirty="0">
                <a:latin typeface="Calibri" charset="0"/>
              </a:rPr>
              <a:t>Artículo 384.- </a:t>
            </a:r>
            <a:r>
              <a:rPr lang="es-PE" sz="2000" i="1" dirty="0">
                <a:latin typeface="Calibri" charset="0"/>
              </a:rPr>
              <a:t>“El funcionario o servidor público que interviniendo por razón de su cargo o comisión especial en cualquiera de las contrataciones o negocios públicos mediante concertación ilegal con los interesados, </a:t>
            </a:r>
            <a:r>
              <a:rPr lang="es-PE" sz="2000" b="1" i="1" dirty="0">
                <a:latin typeface="Calibri" charset="0"/>
              </a:rPr>
              <a:t>defrauda patrimonialmente</a:t>
            </a:r>
            <a:r>
              <a:rPr lang="es-PE" sz="2000" i="1" dirty="0">
                <a:latin typeface="Calibri" charset="0"/>
              </a:rPr>
              <a:t> al  Estado…”</a:t>
            </a:r>
          </a:p>
        </p:txBody>
      </p:sp>
      <p:cxnSp>
        <p:nvCxnSpPr>
          <p:cNvPr id="6" name="Conector recto 5">
            <a:extLst>
              <a:ext uri="{FF2B5EF4-FFF2-40B4-BE49-F238E27FC236}">
                <a16:creationId xmlns:a16="http://schemas.microsoft.com/office/drawing/2014/main" id="{1F69DA76-CF74-AFD1-33DC-76E7FF6CAB54}"/>
              </a:ext>
            </a:extLst>
          </p:cNvPr>
          <p:cNvCxnSpPr/>
          <p:nvPr/>
        </p:nvCxnSpPr>
        <p:spPr>
          <a:xfrm>
            <a:off x="1151893" y="3978647"/>
            <a:ext cx="9577064"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2554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a:extLst>
              <a:ext uri="{FF2B5EF4-FFF2-40B4-BE49-F238E27FC236}">
                <a16:creationId xmlns:a16="http://schemas.microsoft.com/office/drawing/2014/main" id="{04A5B873-65DD-4E65-A961-BB32AC476370}"/>
              </a:ext>
            </a:extLst>
          </p:cNvPr>
          <p:cNvGrpSpPr/>
          <p:nvPr/>
        </p:nvGrpSpPr>
        <p:grpSpPr>
          <a:xfrm>
            <a:off x="1016820" y="1271717"/>
            <a:ext cx="9821131" cy="883545"/>
            <a:chOff x="1632264" y="207507"/>
            <a:chExt cx="9821131" cy="848291"/>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632264" y="207507"/>
              <a:ext cx="2812485"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4513798" y="207508"/>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5503290" y="207508"/>
              <a:ext cx="92257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6492782"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7449978" y="207508"/>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4557877" y="215009"/>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88076" name="Google Shape;1124;p45">
              <a:extLst>
                <a:ext uri="{FF2B5EF4-FFF2-40B4-BE49-F238E27FC236}">
                  <a16:creationId xmlns:a16="http://schemas.microsoft.com/office/drawing/2014/main" id="{B1DCAF2C-5A78-4663-9A84-9A50486B2876}"/>
                </a:ext>
              </a:extLst>
            </p:cNvPr>
            <p:cNvSpPr txBox="1">
              <a:spLocks noChangeArrowheads="1"/>
            </p:cNvSpPr>
            <p:nvPr/>
          </p:nvSpPr>
          <p:spPr bwMode="auto">
            <a:xfrm>
              <a:off x="6560078" y="215009"/>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04</a:t>
              </a:r>
              <a:endParaRPr lang="es-EC" altLang="es-EC" sz="120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06</a:t>
              </a:r>
              <a:endParaRPr lang="es-EC" altLang="es-EC" sz="120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5571903" y="24165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03</a:t>
              </a:r>
              <a:endParaRPr lang="es-EC" altLang="es-EC" sz="120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7482086"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2" name="Google Shape;462;p21">
              <a:extLst>
                <a:ext uri="{FF2B5EF4-FFF2-40B4-BE49-F238E27FC236}">
                  <a16:creationId xmlns:a16="http://schemas.microsoft.com/office/drawing/2014/main" id="{D2BEECE7-63CF-4706-95C1-751C4B945734}"/>
                </a:ext>
              </a:extLst>
            </p:cNvPr>
            <p:cNvSpPr txBox="1">
              <a:spLocks noChangeArrowheads="1"/>
            </p:cNvSpPr>
            <p:nvPr/>
          </p:nvSpPr>
          <p:spPr bwMode="auto">
            <a:xfrm>
              <a:off x="1718964" y="372574"/>
              <a:ext cx="2078527" cy="35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MODALIDADES</a:t>
              </a:r>
              <a:endParaRPr lang="es-EC" altLang="es-EC" sz="2400" b="1" dirty="0">
                <a:solidFill>
                  <a:schemeClr val="tx1"/>
                </a:solidFill>
                <a:latin typeface="+mn-lt"/>
                <a:cs typeface="Open Sans" panose="020B0606030504020204" pitchFamily="34" charset="0"/>
              </a:endParaRPr>
            </a:p>
          </p:txBody>
        </p:sp>
      </p:grpSp>
      <p:grpSp>
        <p:nvGrpSpPr>
          <p:cNvPr id="4" name="Grupo 3">
            <a:extLst>
              <a:ext uri="{FF2B5EF4-FFF2-40B4-BE49-F238E27FC236}">
                <a16:creationId xmlns:a16="http://schemas.microsoft.com/office/drawing/2014/main" id="{C1DAC35F-D663-4F50-B7B6-86FE4226A15D}"/>
              </a:ext>
            </a:extLst>
          </p:cNvPr>
          <p:cNvGrpSpPr/>
          <p:nvPr/>
        </p:nvGrpSpPr>
        <p:grpSpPr>
          <a:xfrm>
            <a:off x="969991" y="2423675"/>
            <a:ext cx="9680851" cy="3526126"/>
            <a:chOff x="463476" y="1314351"/>
            <a:chExt cx="10902912" cy="4339731"/>
          </a:xfrm>
        </p:grpSpPr>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810415" y="1492591"/>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400" b="1" dirty="0">
                  <a:solidFill>
                    <a:srgbClr val="FFFFFF"/>
                  </a:solidFill>
                  <a:latin typeface="+mn-lt"/>
                  <a:sym typeface="Montserrat" panose="00000500000000000000" pitchFamily="50" charset="0"/>
                </a:rPr>
                <a:t>b</a:t>
              </a:r>
              <a:endParaRPr lang="es-EC" altLang="es-EC" dirty="0">
                <a:latin typeface="+mn-lt"/>
              </a:endParaRPr>
            </a:p>
          </p:txBody>
        </p:sp>
        <p:sp>
          <p:nvSpPr>
            <p:cNvPr id="6" name="Elipse 5">
              <a:extLst>
                <a:ext uri="{FF2B5EF4-FFF2-40B4-BE49-F238E27FC236}">
                  <a16:creationId xmlns:a16="http://schemas.microsoft.com/office/drawing/2014/main" id="{0614E8A8-D003-4226-9002-A4CA8458B438}"/>
                </a:ext>
              </a:extLst>
            </p:cNvPr>
            <p:cNvSpPr/>
            <p:nvPr/>
          </p:nvSpPr>
          <p:spPr>
            <a:xfrm>
              <a:off x="463477" y="1333602"/>
              <a:ext cx="5125916" cy="4320480"/>
            </a:xfrm>
            <a:prstGeom prst="ellipse">
              <a:avLst/>
            </a:prstGeom>
            <a:solidFill>
              <a:srgbClr val="FFF3CD"/>
            </a:solidFill>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88815" tIns="44408" rIns="88815" bIns="44408" numCol="1" spcCol="0" rtlCol="0" fromWordArt="0" anchor="ctr" anchorCtr="0" forceAA="0" compatLnSpc="1">
              <a:prstTxWarp prst="textNoShape">
                <a:avLst/>
              </a:prstTxWarp>
              <a:noAutofit/>
            </a:bodyPr>
            <a:lstStyle/>
            <a:p>
              <a:pPr algn="ctr"/>
              <a:endParaRPr lang="es-PE" b="1" i="1" dirty="0">
                <a:solidFill>
                  <a:schemeClr val="tx1"/>
                </a:solidFill>
              </a:endParaRPr>
            </a:p>
          </p:txBody>
        </p:sp>
        <p:sp>
          <p:nvSpPr>
            <p:cNvPr id="7" name="Rectángulo 6">
              <a:extLst>
                <a:ext uri="{FF2B5EF4-FFF2-40B4-BE49-F238E27FC236}">
                  <a16:creationId xmlns:a16="http://schemas.microsoft.com/office/drawing/2014/main" id="{64546D2B-124B-492F-B8B5-2210969C4D40}"/>
                </a:ext>
              </a:extLst>
            </p:cNvPr>
            <p:cNvSpPr/>
            <p:nvPr/>
          </p:nvSpPr>
          <p:spPr>
            <a:xfrm>
              <a:off x="463476" y="1709228"/>
              <a:ext cx="5125916" cy="369535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1522" tIns="121522" rIns="121522" bIns="121522" numCol="1" spcCol="1270" anchor="ctr" anchorCtr="0">
              <a:noAutofit/>
            </a:bodyPr>
            <a:lstStyle/>
            <a:p>
              <a:pPr algn="ctr"/>
              <a:r>
                <a:rPr lang="es-PE" sz="2000" b="1" i="1" dirty="0">
                  <a:solidFill>
                    <a:schemeClr val="tx1"/>
                  </a:solidFill>
                </a:rPr>
                <a:t>Colusión Simple</a:t>
              </a:r>
            </a:p>
            <a:p>
              <a:pPr algn="ctr"/>
              <a:r>
                <a:rPr lang="es-PE" sz="1400" i="1" dirty="0">
                  <a:solidFill>
                    <a:schemeClr val="tx1"/>
                  </a:solidFill>
                </a:rPr>
                <a:t>"El funcionario o servidor público</a:t>
              </a:r>
            </a:p>
            <a:p>
              <a:pPr algn="ctr"/>
              <a:r>
                <a:rPr lang="es-PE" sz="1400" i="1" dirty="0">
                  <a:solidFill>
                    <a:schemeClr val="tx1"/>
                  </a:solidFill>
                </a:rPr>
                <a:t>que, interviniendo directa o indirectamente, por razón de su cargo, en cualquier etapa de las modalidades de </a:t>
              </a:r>
              <a:r>
                <a:rPr lang="es-PE" sz="1400" i="1" dirty="0">
                  <a:solidFill>
                    <a:srgbClr val="0070C0"/>
                  </a:solidFill>
                </a:rPr>
                <a:t>adquisición o contratación pública de bienes, obras o servicios, concesiones o cualquier operación a cargo </a:t>
              </a:r>
            </a:p>
            <a:p>
              <a:pPr algn="ctr"/>
              <a:r>
                <a:rPr lang="es-PE" sz="1400" i="1" dirty="0">
                  <a:solidFill>
                    <a:srgbClr val="0070C0"/>
                  </a:solidFill>
                </a:rPr>
                <a:t>del Estado</a:t>
              </a:r>
              <a:r>
                <a:rPr lang="es-PE" sz="1400" i="1" dirty="0">
                  <a:solidFill>
                    <a:schemeClr val="tx1"/>
                  </a:solidFill>
                </a:rPr>
                <a:t> </a:t>
              </a:r>
              <a:r>
                <a:rPr lang="es-PE" sz="1400" b="1" i="1" dirty="0">
                  <a:solidFill>
                    <a:schemeClr val="tx1"/>
                  </a:solidFill>
                </a:rPr>
                <a:t>CONCIERTA</a:t>
              </a:r>
              <a:r>
                <a:rPr lang="es-PE" sz="1400" i="1" dirty="0">
                  <a:solidFill>
                    <a:schemeClr val="tx1"/>
                  </a:solidFill>
                </a:rPr>
                <a:t> con los interesados </a:t>
              </a:r>
            </a:p>
            <a:p>
              <a:pPr algn="ctr"/>
              <a:r>
                <a:rPr lang="es-PE" sz="1400" b="1" i="1" dirty="0">
                  <a:solidFill>
                    <a:srgbClr val="FF0000"/>
                  </a:solidFill>
                </a:rPr>
                <a:t>para defraudar</a:t>
              </a:r>
              <a:r>
                <a:rPr lang="es-PE" sz="1400" i="1" dirty="0">
                  <a:solidFill>
                    <a:schemeClr val="tx1"/>
                  </a:solidFill>
                </a:rPr>
                <a:t> al Estado o entidad u organismo del Estado (...)”</a:t>
              </a:r>
              <a:r>
                <a:rPr lang="es-ES" sz="1400" dirty="0">
                  <a:solidFill>
                    <a:schemeClr val="tx1"/>
                  </a:solidFill>
                </a:rPr>
                <a:t>.</a:t>
              </a:r>
              <a:endParaRPr lang="es-PE" sz="1400" dirty="0">
                <a:solidFill>
                  <a:schemeClr val="tx1"/>
                </a:solidFill>
              </a:endParaRPr>
            </a:p>
          </p:txBody>
        </p:sp>
        <p:sp>
          <p:nvSpPr>
            <p:cNvPr id="11" name="Elipse 10">
              <a:extLst>
                <a:ext uri="{FF2B5EF4-FFF2-40B4-BE49-F238E27FC236}">
                  <a16:creationId xmlns:a16="http://schemas.microsoft.com/office/drawing/2014/main" id="{297E1F34-EC59-4B74-A719-22255E73B898}"/>
                </a:ext>
              </a:extLst>
            </p:cNvPr>
            <p:cNvSpPr/>
            <p:nvPr/>
          </p:nvSpPr>
          <p:spPr>
            <a:xfrm>
              <a:off x="6039926" y="1314351"/>
              <a:ext cx="5326462" cy="4320480"/>
            </a:xfrm>
            <a:prstGeom prst="ellipse">
              <a:avLst/>
            </a:prstGeom>
            <a:solidFill>
              <a:srgbClr val="FFF3CD"/>
            </a:solidFill>
          </p:spPr>
          <p:style>
            <a:lnRef idx="3">
              <a:schemeClr val="lt1"/>
            </a:lnRef>
            <a:fillRef idx="1">
              <a:schemeClr val="accent5"/>
            </a:fillRef>
            <a:effectRef idx="1">
              <a:schemeClr val="accent5"/>
            </a:effectRef>
            <a:fontRef idx="minor">
              <a:schemeClr val="lt1"/>
            </a:fontRef>
          </p:style>
          <p:txBody>
            <a:bodyPr rot="0" spcFirstLastPara="0" vertOverflow="overflow" horzOverflow="overflow" vert="horz" wrap="square" lIns="88815" tIns="44408" rIns="88815" bIns="44408" numCol="1" spcCol="0" rtlCol="0" fromWordArt="0" anchor="ctr" anchorCtr="0" forceAA="0" compatLnSpc="1">
              <a:prstTxWarp prst="textNoShape">
                <a:avLst/>
              </a:prstTxWarp>
              <a:noAutofit/>
            </a:bodyPr>
            <a:lstStyle/>
            <a:p>
              <a:pPr algn="ctr"/>
              <a:endParaRPr lang="es-PE" b="1" i="1" dirty="0">
                <a:solidFill>
                  <a:schemeClr val="tx1"/>
                </a:solidFill>
              </a:endParaRPr>
            </a:p>
          </p:txBody>
        </p:sp>
        <p:sp>
          <p:nvSpPr>
            <p:cNvPr id="12" name="7 CuadroTexto">
              <a:extLst>
                <a:ext uri="{FF2B5EF4-FFF2-40B4-BE49-F238E27FC236}">
                  <a16:creationId xmlns:a16="http://schemas.microsoft.com/office/drawing/2014/main" id="{DC20B039-CF09-4A68-9ECF-05841619FD49}"/>
                </a:ext>
              </a:extLst>
            </p:cNvPr>
            <p:cNvSpPr txBox="1"/>
            <p:nvPr/>
          </p:nvSpPr>
          <p:spPr>
            <a:xfrm>
              <a:off x="6227648" y="2173601"/>
              <a:ext cx="4951018" cy="2528091"/>
            </a:xfrm>
            <a:prstGeom prst="rect">
              <a:avLst/>
            </a:prstGeom>
            <a:noFill/>
          </p:spPr>
          <p:txBody>
            <a:bodyPr wrap="square" lIns="86453" tIns="43227" rIns="86453" bIns="43227">
              <a:spAutoFit/>
            </a:bodyPr>
            <a:lstStyle/>
            <a:p>
              <a:pPr algn="ctr"/>
              <a:r>
                <a:rPr lang="es-PE" sz="2000" b="1" i="1" dirty="0"/>
                <a:t>Colusión agravada</a:t>
              </a:r>
            </a:p>
            <a:p>
              <a:pPr algn="ctr"/>
              <a:r>
                <a:rPr lang="es-PE" sz="1400" i="1" dirty="0"/>
                <a:t>"El funcionario o servidor público</a:t>
              </a:r>
            </a:p>
            <a:p>
              <a:pPr algn="ctr"/>
              <a:r>
                <a:rPr lang="es-PE" sz="1400" i="1" dirty="0"/>
                <a:t>que, interviniendo directa o indirectamente, por razón de su cargo, en las </a:t>
              </a:r>
              <a:r>
                <a:rPr lang="es-PE" sz="1400" i="1" dirty="0">
                  <a:solidFill>
                    <a:srgbClr val="0070C0"/>
                  </a:solidFill>
                </a:rPr>
                <a:t>contrataciones y adquisiciones de bienes, obras o servicios, concesiones o cualquier operación a cargo del Estado</a:t>
              </a:r>
              <a:r>
                <a:rPr lang="es-PE" sz="1400" i="1" dirty="0"/>
                <a:t> mediante </a:t>
              </a:r>
              <a:r>
                <a:rPr lang="es-PE" sz="1400" b="1" i="1" dirty="0"/>
                <a:t>CONCERTACIÓN</a:t>
              </a:r>
              <a:r>
                <a:rPr lang="es-PE" sz="1400" i="1" dirty="0"/>
                <a:t> con los interesados, </a:t>
              </a:r>
              <a:r>
                <a:rPr lang="es-PE" sz="1400" b="1" i="1" dirty="0">
                  <a:solidFill>
                    <a:srgbClr val="FF0000"/>
                  </a:solidFill>
                </a:rPr>
                <a:t>defraudare patrimonialmente </a:t>
              </a:r>
            </a:p>
            <a:p>
              <a:pPr algn="ctr"/>
              <a:r>
                <a:rPr lang="es-PE" sz="1400" i="1" dirty="0"/>
                <a:t>al Estado o entidad u organismo del </a:t>
              </a:r>
            </a:p>
            <a:p>
              <a:pPr algn="ctr"/>
              <a:r>
                <a:rPr lang="es-PE" sz="1400" i="1" dirty="0"/>
                <a:t>Estado, según ley (...)”</a:t>
              </a:r>
              <a:r>
                <a:rPr lang="es-PE" sz="1400" dirty="0"/>
                <a:t>.</a:t>
              </a:r>
            </a:p>
          </p:txBody>
        </p:sp>
      </p:grpSp>
      <p:sp>
        <p:nvSpPr>
          <p:cNvPr id="5" name="Rectángulo 4">
            <a:extLst>
              <a:ext uri="{FF2B5EF4-FFF2-40B4-BE49-F238E27FC236}">
                <a16:creationId xmlns:a16="http://schemas.microsoft.com/office/drawing/2014/main" id="{3F4D35A5-7CD1-4B1A-B43C-D53752C9FB3E}"/>
              </a:ext>
            </a:extLst>
          </p:cNvPr>
          <p:cNvSpPr/>
          <p:nvPr/>
        </p:nvSpPr>
        <p:spPr>
          <a:xfrm>
            <a:off x="3570461" y="2309024"/>
            <a:ext cx="4320480" cy="400110"/>
          </a:xfrm>
          <a:prstGeom prst="rect">
            <a:avLst/>
          </a:prstGeom>
        </p:spPr>
        <p:txBody>
          <a:bodyPr wrap="square">
            <a:spAutoFit/>
          </a:bodyPr>
          <a:lstStyle/>
          <a:p>
            <a:pPr algn="ctr"/>
            <a:r>
              <a:rPr lang="es-PE" sz="2000" b="1" dirty="0">
                <a:solidFill>
                  <a:schemeClr val="accent1">
                    <a:lumMod val="75000"/>
                  </a:schemeClr>
                </a:solidFill>
              </a:rPr>
              <a:t>Ley N° 29758 de 21.Jun.2011</a:t>
            </a:r>
            <a:endParaRPr lang="es-PE" sz="2000" dirty="0">
              <a:solidFill>
                <a:schemeClr val="accent1">
                  <a:lumMod val="75000"/>
                </a:schemeClr>
              </a:solidFill>
            </a:endParaRPr>
          </a:p>
        </p:txBody>
      </p:sp>
      <p:sp>
        <p:nvSpPr>
          <p:cNvPr id="13" name="CuadroTexto 12">
            <a:extLst>
              <a:ext uri="{FF2B5EF4-FFF2-40B4-BE49-F238E27FC236}">
                <a16:creationId xmlns:a16="http://schemas.microsoft.com/office/drawing/2014/main" id="{0EEB8E9D-EA8C-1081-6111-BBAB04FE6C6E}"/>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14" name="CuadroTexto 13">
            <a:extLst>
              <a:ext uri="{FF2B5EF4-FFF2-40B4-BE49-F238E27FC236}">
                <a16:creationId xmlns:a16="http://schemas.microsoft.com/office/drawing/2014/main" id="{F61EEF7F-3AAB-3D18-4129-8E98CB66F405}"/>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27140172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grpSp>
        <p:nvGrpSpPr>
          <p:cNvPr id="21" name="Grupo 20">
            <a:extLst>
              <a:ext uri="{FF2B5EF4-FFF2-40B4-BE49-F238E27FC236}">
                <a16:creationId xmlns:a16="http://schemas.microsoft.com/office/drawing/2014/main" id="{6236FC0F-534F-4EC2-9EB0-3D36C715B9C7}"/>
              </a:ext>
            </a:extLst>
          </p:cNvPr>
          <p:cNvGrpSpPr/>
          <p:nvPr/>
        </p:nvGrpSpPr>
        <p:grpSpPr>
          <a:xfrm>
            <a:off x="4639724" y="2938096"/>
            <a:ext cx="2270016" cy="1872208"/>
            <a:chOff x="4489195" y="1658586"/>
            <a:chExt cx="2834072" cy="4409928"/>
          </a:xfrm>
        </p:grpSpPr>
        <p:cxnSp>
          <p:nvCxnSpPr>
            <p:cNvPr id="234" name="Google Shape;234;p18"/>
            <p:cNvCxnSpPr/>
            <p:nvPr/>
          </p:nvCxnSpPr>
          <p:spPr>
            <a:xfrm rot="10800000">
              <a:off x="4789872" y="547795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5" name="Google Shape;235;p18"/>
            <p:cNvCxnSpPr/>
            <p:nvPr/>
          </p:nvCxnSpPr>
          <p:spPr>
            <a:xfrm rot="10800000">
              <a:off x="4789872" y="550416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6" name="Google Shape;236;p18"/>
            <p:cNvCxnSpPr/>
            <p:nvPr/>
          </p:nvCxnSpPr>
          <p:spPr>
            <a:xfrm rot="10800000">
              <a:off x="4789872" y="553037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7" name="Google Shape;237;p18"/>
            <p:cNvCxnSpPr/>
            <p:nvPr/>
          </p:nvCxnSpPr>
          <p:spPr>
            <a:xfrm rot="10800000">
              <a:off x="4789872" y="555350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8" name="Google Shape;238;p18"/>
            <p:cNvCxnSpPr/>
            <p:nvPr/>
          </p:nvCxnSpPr>
          <p:spPr>
            <a:xfrm rot="10800000">
              <a:off x="4789872" y="557972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9" name="Google Shape;239;p18"/>
            <p:cNvCxnSpPr/>
            <p:nvPr/>
          </p:nvCxnSpPr>
          <p:spPr>
            <a:xfrm rot="10800000">
              <a:off x="4789872" y="560747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0" name="Google Shape;240;p18"/>
            <p:cNvCxnSpPr/>
            <p:nvPr/>
          </p:nvCxnSpPr>
          <p:spPr>
            <a:xfrm rot="10800000">
              <a:off x="4789872" y="563368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1" name="Google Shape;241;p18"/>
            <p:cNvCxnSpPr/>
            <p:nvPr/>
          </p:nvCxnSpPr>
          <p:spPr>
            <a:xfrm rot="10800000">
              <a:off x="4789872" y="565990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2" name="Google Shape;242;p18"/>
            <p:cNvCxnSpPr/>
            <p:nvPr/>
          </p:nvCxnSpPr>
          <p:spPr>
            <a:xfrm rot="10800000">
              <a:off x="4789872" y="568765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3" name="Google Shape;243;p18"/>
            <p:cNvCxnSpPr/>
            <p:nvPr/>
          </p:nvCxnSpPr>
          <p:spPr>
            <a:xfrm rot="10800000">
              <a:off x="4789872" y="571387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4" name="Google Shape;244;p18"/>
            <p:cNvCxnSpPr/>
            <p:nvPr/>
          </p:nvCxnSpPr>
          <p:spPr>
            <a:xfrm rot="10800000">
              <a:off x="4789872" y="574008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5" name="Google Shape;245;p18"/>
            <p:cNvCxnSpPr/>
            <p:nvPr/>
          </p:nvCxnSpPr>
          <p:spPr>
            <a:xfrm rot="10800000">
              <a:off x="4789872" y="576783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6" name="Google Shape;246;p18"/>
            <p:cNvCxnSpPr/>
            <p:nvPr/>
          </p:nvCxnSpPr>
          <p:spPr>
            <a:xfrm rot="10800000">
              <a:off x="4789872" y="579405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7" name="Google Shape;247;p18"/>
            <p:cNvCxnSpPr/>
            <p:nvPr/>
          </p:nvCxnSpPr>
          <p:spPr>
            <a:xfrm rot="10800000">
              <a:off x="4789872" y="582026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8" name="Google Shape;248;p18"/>
            <p:cNvCxnSpPr/>
            <p:nvPr/>
          </p:nvCxnSpPr>
          <p:spPr>
            <a:xfrm rot="10800000">
              <a:off x="4789872" y="584647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9" name="Google Shape;249;p18"/>
            <p:cNvCxnSpPr/>
            <p:nvPr/>
          </p:nvCxnSpPr>
          <p:spPr>
            <a:xfrm rot="10800000">
              <a:off x="4789872" y="587423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0" name="Google Shape;250;p18"/>
            <p:cNvCxnSpPr/>
            <p:nvPr/>
          </p:nvCxnSpPr>
          <p:spPr>
            <a:xfrm rot="10800000">
              <a:off x="4789872" y="590044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1" name="Google Shape;251;p18"/>
            <p:cNvCxnSpPr/>
            <p:nvPr/>
          </p:nvCxnSpPr>
          <p:spPr>
            <a:xfrm rot="10800000">
              <a:off x="4789872" y="592665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2" name="Google Shape;252;p18"/>
            <p:cNvCxnSpPr/>
            <p:nvPr/>
          </p:nvCxnSpPr>
          <p:spPr>
            <a:xfrm rot="10800000">
              <a:off x="4789872" y="595441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3" name="Google Shape;253;p18"/>
            <p:cNvCxnSpPr/>
            <p:nvPr/>
          </p:nvCxnSpPr>
          <p:spPr>
            <a:xfrm rot="10800000">
              <a:off x="4789872" y="598062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4" name="Google Shape;254;p18"/>
            <p:cNvCxnSpPr/>
            <p:nvPr/>
          </p:nvCxnSpPr>
          <p:spPr>
            <a:xfrm rot="10800000">
              <a:off x="4789872" y="6006837"/>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55" name="Google Shape;255;p18"/>
            <p:cNvSpPr/>
            <p:nvPr/>
          </p:nvSpPr>
          <p:spPr>
            <a:xfrm>
              <a:off x="4763659" y="5413193"/>
              <a:ext cx="2383828" cy="655321"/>
            </a:xfrm>
            <a:custGeom>
              <a:avLst/>
              <a:gdLst/>
              <a:ahLst/>
              <a:cxnLst/>
              <a:rect l="l" t="t" r="r" b="b"/>
              <a:pathLst>
                <a:path w="626" h="172" extrusionOk="0">
                  <a:moveTo>
                    <a:pt x="626" y="172"/>
                  </a:moveTo>
                  <a:cubicBezTo>
                    <a:pt x="43" y="172"/>
                    <a:pt x="43" y="172"/>
                    <a:pt x="43" y="172"/>
                  </a:cubicBezTo>
                  <a:cubicBezTo>
                    <a:pt x="19" y="172"/>
                    <a:pt x="0" y="153"/>
                    <a:pt x="0" y="130"/>
                  </a:cubicBezTo>
                  <a:cubicBezTo>
                    <a:pt x="0" y="42"/>
                    <a:pt x="0" y="42"/>
                    <a:pt x="0" y="42"/>
                  </a:cubicBezTo>
                  <a:cubicBezTo>
                    <a:pt x="0" y="19"/>
                    <a:pt x="19" y="0"/>
                    <a:pt x="43" y="0"/>
                  </a:cubicBezTo>
                  <a:cubicBezTo>
                    <a:pt x="626" y="0"/>
                    <a:pt x="626" y="0"/>
                    <a:pt x="626" y="0"/>
                  </a:cubicBezTo>
                </a:path>
              </a:pathLst>
            </a:custGeom>
            <a:noFill/>
            <a:ln w="85725" cap="rnd" cmpd="sng">
              <a:solidFill>
                <a:srgbClr val="065280"/>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cxnSp>
          <p:nvCxnSpPr>
            <p:cNvPr id="256" name="Google Shape;256;p18"/>
            <p:cNvCxnSpPr/>
            <p:nvPr/>
          </p:nvCxnSpPr>
          <p:spPr>
            <a:xfrm rot="10800000">
              <a:off x="4515408" y="472703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7" name="Google Shape;257;p18"/>
            <p:cNvCxnSpPr/>
            <p:nvPr/>
          </p:nvCxnSpPr>
          <p:spPr>
            <a:xfrm rot="10800000">
              <a:off x="4515408" y="475324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8" name="Google Shape;258;p18"/>
            <p:cNvCxnSpPr/>
            <p:nvPr/>
          </p:nvCxnSpPr>
          <p:spPr>
            <a:xfrm rot="10800000">
              <a:off x="4515408" y="477945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9" name="Google Shape;259;p18"/>
            <p:cNvCxnSpPr/>
            <p:nvPr/>
          </p:nvCxnSpPr>
          <p:spPr>
            <a:xfrm rot="10800000">
              <a:off x="4515408" y="480721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0" name="Google Shape;260;p18"/>
            <p:cNvCxnSpPr/>
            <p:nvPr/>
          </p:nvCxnSpPr>
          <p:spPr>
            <a:xfrm rot="10800000">
              <a:off x="4515408" y="483342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1" name="Google Shape;261;p18"/>
            <p:cNvCxnSpPr/>
            <p:nvPr/>
          </p:nvCxnSpPr>
          <p:spPr>
            <a:xfrm rot="10800000">
              <a:off x="4515408" y="485963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2" name="Google Shape;262;p18"/>
            <p:cNvCxnSpPr/>
            <p:nvPr/>
          </p:nvCxnSpPr>
          <p:spPr>
            <a:xfrm rot="10800000">
              <a:off x="4515408" y="488739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3" name="Google Shape;263;p18"/>
            <p:cNvCxnSpPr/>
            <p:nvPr/>
          </p:nvCxnSpPr>
          <p:spPr>
            <a:xfrm rot="10800000">
              <a:off x="4515408" y="491360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4" name="Google Shape;264;p18"/>
            <p:cNvCxnSpPr/>
            <p:nvPr/>
          </p:nvCxnSpPr>
          <p:spPr>
            <a:xfrm rot="10800000">
              <a:off x="4515408" y="493673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5" name="Google Shape;265;p18"/>
            <p:cNvCxnSpPr/>
            <p:nvPr/>
          </p:nvCxnSpPr>
          <p:spPr>
            <a:xfrm rot="10800000">
              <a:off x="4515408" y="496294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6" name="Google Shape;266;p18"/>
            <p:cNvCxnSpPr/>
            <p:nvPr/>
          </p:nvCxnSpPr>
          <p:spPr>
            <a:xfrm rot="10800000">
              <a:off x="4515408" y="498916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7" name="Google Shape;267;p18"/>
            <p:cNvCxnSpPr/>
            <p:nvPr/>
          </p:nvCxnSpPr>
          <p:spPr>
            <a:xfrm rot="10800000">
              <a:off x="4515408" y="501691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8" name="Google Shape;268;p18"/>
            <p:cNvCxnSpPr/>
            <p:nvPr/>
          </p:nvCxnSpPr>
          <p:spPr>
            <a:xfrm rot="10800000">
              <a:off x="4515408" y="504312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9" name="Google Shape;269;p18"/>
            <p:cNvCxnSpPr/>
            <p:nvPr/>
          </p:nvCxnSpPr>
          <p:spPr>
            <a:xfrm rot="10800000">
              <a:off x="4515408" y="506934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0" name="Google Shape;270;p18"/>
            <p:cNvCxnSpPr/>
            <p:nvPr/>
          </p:nvCxnSpPr>
          <p:spPr>
            <a:xfrm rot="10800000">
              <a:off x="4515408" y="509709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1" name="Google Shape;271;p18"/>
            <p:cNvCxnSpPr/>
            <p:nvPr/>
          </p:nvCxnSpPr>
          <p:spPr>
            <a:xfrm rot="10800000">
              <a:off x="4515408" y="512330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2" name="Google Shape;272;p18"/>
            <p:cNvCxnSpPr/>
            <p:nvPr/>
          </p:nvCxnSpPr>
          <p:spPr>
            <a:xfrm rot="10800000">
              <a:off x="4515408" y="514952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3" name="Google Shape;273;p18"/>
            <p:cNvCxnSpPr/>
            <p:nvPr/>
          </p:nvCxnSpPr>
          <p:spPr>
            <a:xfrm rot="10800000">
              <a:off x="4515408" y="517573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4" name="Google Shape;274;p18"/>
            <p:cNvCxnSpPr/>
            <p:nvPr/>
          </p:nvCxnSpPr>
          <p:spPr>
            <a:xfrm rot="10800000">
              <a:off x="4515408" y="520348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5" name="Google Shape;275;p18"/>
            <p:cNvCxnSpPr/>
            <p:nvPr/>
          </p:nvCxnSpPr>
          <p:spPr>
            <a:xfrm rot="10800000">
              <a:off x="4515408" y="522970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6" name="Google Shape;276;p18"/>
            <p:cNvCxnSpPr/>
            <p:nvPr/>
          </p:nvCxnSpPr>
          <p:spPr>
            <a:xfrm rot="10800000">
              <a:off x="4515408" y="5255915"/>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77" name="Google Shape;277;p18"/>
            <p:cNvSpPr/>
            <p:nvPr/>
          </p:nvSpPr>
          <p:spPr>
            <a:xfrm>
              <a:off x="4489195" y="4662272"/>
              <a:ext cx="2383828" cy="655321"/>
            </a:xfrm>
            <a:custGeom>
              <a:avLst/>
              <a:gdLst/>
              <a:ahLst/>
              <a:cxnLst/>
              <a:rect l="l" t="t" r="r" b="b"/>
              <a:pathLst>
                <a:path w="626" h="172" extrusionOk="0">
                  <a:moveTo>
                    <a:pt x="626" y="172"/>
                  </a:moveTo>
                  <a:cubicBezTo>
                    <a:pt x="43" y="172"/>
                    <a:pt x="43" y="172"/>
                    <a:pt x="43" y="172"/>
                  </a:cubicBezTo>
                  <a:cubicBezTo>
                    <a:pt x="19" y="172"/>
                    <a:pt x="0" y="153"/>
                    <a:pt x="0" y="130"/>
                  </a:cubicBezTo>
                  <a:cubicBezTo>
                    <a:pt x="0" y="42"/>
                    <a:pt x="0" y="42"/>
                    <a:pt x="0" y="42"/>
                  </a:cubicBezTo>
                  <a:cubicBezTo>
                    <a:pt x="0" y="19"/>
                    <a:pt x="19" y="0"/>
                    <a:pt x="43" y="0"/>
                  </a:cubicBezTo>
                  <a:cubicBezTo>
                    <a:pt x="626" y="0"/>
                    <a:pt x="626" y="0"/>
                    <a:pt x="626" y="0"/>
                  </a:cubicBezTo>
                </a:path>
              </a:pathLst>
            </a:custGeom>
            <a:noFill/>
            <a:ln w="85725" cap="rnd" cmpd="sng">
              <a:solidFill>
                <a:srgbClr val="34B2E3"/>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cxnSp>
          <p:nvCxnSpPr>
            <p:cNvPr id="278" name="Google Shape;278;p18"/>
            <p:cNvCxnSpPr/>
            <p:nvPr/>
          </p:nvCxnSpPr>
          <p:spPr>
            <a:xfrm rot="10800000">
              <a:off x="4957942" y="397611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9" name="Google Shape;279;p18"/>
            <p:cNvCxnSpPr/>
            <p:nvPr/>
          </p:nvCxnSpPr>
          <p:spPr>
            <a:xfrm rot="10800000">
              <a:off x="4957942" y="400232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0" name="Google Shape;280;p18"/>
            <p:cNvCxnSpPr/>
            <p:nvPr/>
          </p:nvCxnSpPr>
          <p:spPr>
            <a:xfrm rot="10800000">
              <a:off x="4957942" y="402853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1" name="Google Shape;281;p18"/>
            <p:cNvCxnSpPr/>
            <p:nvPr/>
          </p:nvCxnSpPr>
          <p:spPr>
            <a:xfrm rot="10800000">
              <a:off x="4957942" y="405629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2" name="Google Shape;282;p18"/>
            <p:cNvCxnSpPr/>
            <p:nvPr/>
          </p:nvCxnSpPr>
          <p:spPr>
            <a:xfrm rot="10800000">
              <a:off x="4957942" y="408250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3" name="Google Shape;283;p18"/>
            <p:cNvCxnSpPr/>
            <p:nvPr/>
          </p:nvCxnSpPr>
          <p:spPr>
            <a:xfrm rot="10800000">
              <a:off x="4957942" y="410871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4" name="Google Shape;284;p18"/>
            <p:cNvCxnSpPr/>
            <p:nvPr/>
          </p:nvCxnSpPr>
          <p:spPr>
            <a:xfrm rot="10800000">
              <a:off x="4957942" y="413647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5" name="Google Shape;285;p18"/>
            <p:cNvCxnSpPr/>
            <p:nvPr/>
          </p:nvCxnSpPr>
          <p:spPr>
            <a:xfrm rot="10800000">
              <a:off x="4957942" y="416268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6" name="Google Shape;286;p18"/>
            <p:cNvCxnSpPr/>
            <p:nvPr/>
          </p:nvCxnSpPr>
          <p:spPr>
            <a:xfrm rot="10800000">
              <a:off x="4957942" y="418889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7" name="Google Shape;287;p18"/>
            <p:cNvCxnSpPr/>
            <p:nvPr/>
          </p:nvCxnSpPr>
          <p:spPr>
            <a:xfrm rot="10800000">
              <a:off x="4957942" y="421665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8" name="Google Shape;288;p18"/>
            <p:cNvCxnSpPr/>
            <p:nvPr/>
          </p:nvCxnSpPr>
          <p:spPr>
            <a:xfrm rot="10800000">
              <a:off x="4957942" y="424286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9" name="Google Shape;289;p18"/>
            <p:cNvCxnSpPr/>
            <p:nvPr/>
          </p:nvCxnSpPr>
          <p:spPr>
            <a:xfrm rot="10800000">
              <a:off x="4957942" y="426907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0" name="Google Shape;290;p18"/>
            <p:cNvCxnSpPr/>
            <p:nvPr/>
          </p:nvCxnSpPr>
          <p:spPr>
            <a:xfrm rot="10800000">
              <a:off x="4957942" y="429683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1" name="Google Shape;291;p18"/>
            <p:cNvCxnSpPr/>
            <p:nvPr/>
          </p:nvCxnSpPr>
          <p:spPr>
            <a:xfrm rot="10800000">
              <a:off x="4957942" y="431842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2" name="Google Shape;292;p18"/>
            <p:cNvCxnSpPr/>
            <p:nvPr/>
          </p:nvCxnSpPr>
          <p:spPr>
            <a:xfrm rot="10800000">
              <a:off x="4957942" y="434617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3" name="Google Shape;293;p18"/>
            <p:cNvCxnSpPr/>
            <p:nvPr/>
          </p:nvCxnSpPr>
          <p:spPr>
            <a:xfrm rot="10800000">
              <a:off x="4957942" y="437238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4" name="Google Shape;294;p18"/>
            <p:cNvCxnSpPr/>
            <p:nvPr/>
          </p:nvCxnSpPr>
          <p:spPr>
            <a:xfrm rot="10800000">
              <a:off x="4957942" y="439860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5" name="Google Shape;295;p18"/>
            <p:cNvCxnSpPr/>
            <p:nvPr/>
          </p:nvCxnSpPr>
          <p:spPr>
            <a:xfrm rot="10800000">
              <a:off x="4957942" y="442635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6" name="Google Shape;296;p18"/>
            <p:cNvCxnSpPr/>
            <p:nvPr/>
          </p:nvCxnSpPr>
          <p:spPr>
            <a:xfrm rot="10800000">
              <a:off x="4957942" y="445256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7" name="Google Shape;297;p18"/>
            <p:cNvCxnSpPr/>
            <p:nvPr/>
          </p:nvCxnSpPr>
          <p:spPr>
            <a:xfrm rot="10800000">
              <a:off x="4957942" y="447878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8" name="Google Shape;298;p18"/>
            <p:cNvCxnSpPr/>
            <p:nvPr/>
          </p:nvCxnSpPr>
          <p:spPr>
            <a:xfrm rot="10800000">
              <a:off x="4957942" y="4504994"/>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99" name="Google Shape;299;p18"/>
            <p:cNvSpPr/>
            <p:nvPr/>
          </p:nvSpPr>
          <p:spPr>
            <a:xfrm>
              <a:off x="4931729" y="3911349"/>
              <a:ext cx="2379202" cy="658405"/>
            </a:xfrm>
            <a:custGeom>
              <a:avLst/>
              <a:gdLst/>
              <a:ahLst/>
              <a:cxnLst/>
              <a:rect l="l" t="t" r="r" b="b"/>
              <a:pathLst>
                <a:path w="625" h="173" extrusionOk="0">
                  <a:moveTo>
                    <a:pt x="625" y="173"/>
                  </a:moveTo>
                  <a:cubicBezTo>
                    <a:pt x="42" y="173"/>
                    <a:pt x="42" y="173"/>
                    <a:pt x="42" y="173"/>
                  </a:cubicBezTo>
                  <a:cubicBezTo>
                    <a:pt x="19" y="173"/>
                    <a:pt x="0" y="154"/>
                    <a:pt x="0" y="130"/>
                  </a:cubicBezTo>
                  <a:cubicBezTo>
                    <a:pt x="0" y="43"/>
                    <a:pt x="0" y="43"/>
                    <a:pt x="0" y="43"/>
                  </a:cubicBezTo>
                  <a:cubicBezTo>
                    <a:pt x="0" y="19"/>
                    <a:pt x="19" y="0"/>
                    <a:pt x="42" y="0"/>
                  </a:cubicBezTo>
                  <a:cubicBezTo>
                    <a:pt x="625" y="0"/>
                    <a:pt x="625" y="0"/>
                    <a:pt x="625" y="0"/>
                  </a:cubicBezTo>
                </a:path>
              </a:pathLst>
            </a:custGeom>
            <a:noFill/>
            <a:ln w="85725" cap="rnd" cmpd="sng">
              <a:solidFill>
                <a:srgbClr val="64D1DA"/>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cxnSp>
          <p:nvCxnSpPr>
            <p:cNvPr id="300" name="Google Shape;300;p18"/>
            <p:cNvCxnSpPr/>
            <p:nvPr/>
          </p:nvCxnSpPr>
          <p:spPr>
            <a:xfrm rot="10800000">
              <a:off x="4649555" y="322519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1" name="Google Shape;301;p18"/>
            <p:cNvCxnSpPr/>
            <p:nvPr/>
          </p:nvCxnSpPr>
          <p:spPr>
            <a:xfrm rot="10800000">
              <a:off x="4649555" y="325140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2" name="Google Shape;302;p18"/>
            <p:cNvCxnSpPr/>
            <p:nvPr/>
          </p:nvCxnSpPr>
          <p:spPr>
            <a:xfrm rot="10800000">
              <a:off x="4649555" y="327915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3" name="Google Shape;303;p18"/>
            <p:cNvCxnSpPr/>
            <p:nvPr/>
          </p:nvCxnSpPr>
          <p:spPr>
            <a:xfrm rot="10800000">
              <a:off x="4649555" y="330537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4" name="Google Shape;304;p18"/>
            <p:cNvCxnSpPr/>
            <p:nvPr/>
          </p:nvCxnSpPr>
          <p:spPr>
            <a:xfrm rot="10800000">
              <a:off x="4649555" y="333158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5" name="Google Shape;305;p18"/>
            <p:cNvCxnSpPr/>
            <p:nvPr/>
          </p:nvCxnSpPr>
          <p:spPr>
            <a:xfrm rot="10800000">
              <a:off x="4649555" y="335779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6" name="Google Shape;306;p18"/>
            <p:cNvCxnSpPr/>
            <p:nvPr/>
          </p:nvCxnSpPr>
          <p:spPr>
            <a:xfrm rot="10800000">
              <a:off x="4649555" y="338555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7" name="Google Shape;307;p18"/>
            <p:cNvCxnSpPr/>
            <p:nvPr/>
          </p:nvCxnSpPr>
          <p:spPr>
            <a:xfrm rot="10800000">
              <a:off x="4649555" y="341176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8" name="Google Shape;308;p18"/>
            <p:cNvCxnSpPr/>
            <p:nvPr/>
          </p:nvCxnSpPr>
          <p:spPr>
            <a:xfrm rot="10800000">
              <a:off x="4649555" y="343797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9" name="Google Shape;309;p18"/>
            <p:cNvCxnSpPr/>
            <p:nvPr/>
          </p:nvCxnSpPr>
          <p:spPr>
            <a:xfrm rot="10800000">
              <a:off x="4649555" y="346573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0" name="Google Shape;310;p18"/>
            <p:cNvCxnSpPr/>
            <p:nvPr/>
          </p:nvCxnSpPr>
          <p:spPr>
            <a:xfrm rot="10800000">
              <a:off x="4649555" y="349194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1" name="Google Shape;311;p18"/>
            <p:cNvCxnSpPr/>
            <p:nvPr/>
          </p:nvCxnSpPr>
          <p:spPr>
            <a:xfrm rot="10800000">
              <a:off x="4649555" y="351815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2" name="Google Shape;312;p18"/>
            <p:cNvCxnSpPr/>
            <p:nvPr/>
          </p:nvCxnSpPr>
          <p:spPr>
            <a:xfrm rot="10800000">
              <a:off x="4649555" y="354591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3" name="Google Shape;313;p18"/>
            <p:cNvCxnSpPr/>
            <p:nvPr/>
          </p:nvCxnSpPr>
          <p:spPr>
            <a:xfrm rot="10800000">
              <a:off x="4649555" y="357212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4" name="Google Shape;314;p18"/>
            <p:cNvCxnSpPr/>
            <p:nvPr/>
          </p:nvCxnSpPr>
          <p:spPr>
            <a:xfrm rot="10800000">
              <a:off x="4649555" y="359833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5" name="Google Shape;315;p18"/>
            <p:cNvCxnSpPr/>
            <p:nvPr/>
          </p:nvCxnSpPr>
          <p:spPr>
            <a:xfrm rot="10800000">
              <a:off x="4649555" y="362609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6" name="Google Shape;316;p18"/>
            <p:cNvCxnSpPr/>
            <p:nvPr/>
          </p:nvCxnSpPr>
          <p:spPr>
            <a:xfrm rot="10800000">
              <a:off x="4649555" y="365230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7" name="Google Shape;317;p18"/>
            <p:cNvCxnSpPr/>
            <p:nvPr/>
          </p:nvCxnSpPr>
          <p:spPr>
            <a:xfrm rot="10800000">
              <a:off x="4649555" y="367851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8" name="Google Shape;318;p18"/>
            <p:cNvCxnSpPr/>
            <p:nvPr/>
          </p:nvCxnSpPr>
          <p:spPr>
            <a:xfrm rot="10800000">
              <a:off x="4649555" y="370164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9" name="Google Shape;319;p18"/>
            <p:cNvCxnSpPr/>
            <p:nvPr/>
          </p:nvCxnSpPr>
          <p:spPr>
            <a:xfrm rot="10800000">
              <a:off x="4649555" y="372786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20" name="Google Shape;320;p18"/>
            <p:cNvCxnSpPr/>
            <p:nvPr/>
          </p:nvCxnSpPr>
          <p:spPr>
            <a:xfrm rot="10800000">
              <a:off x="4649555" y="3755615"/>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321" name="Google Shape;321;p18"/>
            <p:cNvSpPr/>
            <p:nvPr/>
          </p:nvSpPr>
          <p:spPr>
            <a:xfrm>
              <a:off x="4623343" y="3160429"/>
              <a:ext cx="2383828" cy="659947"/>
            </a:xfrm>
            <a:custGeom>
              <a:avLst/>
              <a:gdLst/>
              <a:ahLst/>
              <a:cxnLst/>
              <a:rect l="l" t="t" r="r" b="b"/>
              <a:pathLst>
                <a:path w="626" h="173" extrusionOk="0">
                  <a:moveTo>
                    <a:pt x="626" y="173"/>
                  </a:moveTo>
                  <a:cubicBezTo>
                    <a:pt x="43" y="173"/>
                    <a:pt x="43" y="173"/>
                    <a:pt x="43" y="173"/>
                  </a:cubicBezTo>
                  <a:cubicBezTo>
                    <a:pt x="19" y="173"/>
                    <a:pt x="0" y="154"/>
                    <a:pt x="0" y="130"/>
                  </a:cubicBezTo>
                  <a:cubicBezTo>
                    <a:pt x="0" y="43"/>
                    <a:pt x="0" y="43"/>
                    <a:pt x="0" y="43"/>
                  </a:cubicBezTo>
                  <a:cubicBezTo>
                    <a:pt x="0" y="19"/>
                    <a:pt x="19" y="0"/>
                    <a:pt x="43" y="0"/>
                  </a:cubicBezTo>
                  <a:cubicBezTo>
                    <a:pt x="626" y="0"/>
                    <a:pt x="626" y="0"/>
                    <a:pt x="626" y="0"/>
                  </a:cubicBezTo>
                </a:path>
              </a:pathLst>
            </a:custGeom>
            <a:noFill/>
            <a:ln w="85725" cap="rnd" cmpd="sng">
              <a:solidFill>
                <a:srgbClr val="8C103D"/>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cxnSp>
          <p:nvCxnSpPr>
            <p:cNvPr id="322" name="Google Shape;322;p18"/>
            <p:cNvCxnSpPr/>
            <p:nvPr/>
          </p:nvCxnSpPr>
          <p:spPr>
            <a:xfrm rot="10800000">
              <a:off x="4939438" y="2474268"/>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3" name="Google Shape;323;p18"/>
            <p:cNvCxnSpPr/>
            <p:nvPr/>
          </p:nvCxnSpPr>
          <p:spPr>
            <a:xfrm rot="10800000">
              <a:off x="4939438" y="2500481"/>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4" name="Google Shape;324;p18"/>
            <p:cNvCxnSpPr/>
            <p:nvPr/>
          </p:nvCxnSpPr>
          <p:spPr>
            <a:xfrm rot="10800000">
              <a:off x="4939438" y="2528236"/>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5" name="Google Shape;325;p18"/>
            <p:cNvCxnSpPr/>
            <p:nvPr/>
          </p:nvCxnSpPr>
          <p:spPr>
            <a:xfrm rot="10800000">
              <a:off x="4939438" y="2554449"/>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6" name="Google Shape;326;p18"/>
            <p:cNvCxnSpPr/>
            <p:nvPr/>
          </p:nvCxnSpPr>
          <p:spPr>
            <a:xfrm rot="10800000">
              <a:off x="4939438" y="2580662"/>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7" name="Google Shape;327;p18"/>
            <p:cNvCxnSpPr/>
            <p:nvPr/>
          </p:nvCxnSpPr>
          <p:spPr>
            <a:xfrm rot="10800000">
              <a:off x="4939438" y="2608417"/>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8" name="Google Shape;328;p18"/>
            <p:cNvCxnSpPr/>
            <p:nvPr/>
          </p:nvCxnSpPr>
          <p:spPr>
            <a:xfrm rot="10800000">
              <a:off x="4939438" y="2634629"/>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9" name="Google Shape;329;p18"/>
            <p:cNvCxnSpPr/>
            <p:nvPr/>
          </p:nvCxnSpPr>
          <p:spPr>
            <a:xfrm rot="10800000">
              <a:off x="4939438" y="2660842"/>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0" name="Google Shape;330;p18"/>
            <p:cNvCxnSpPr/>
            <p:nvPr/>
          </p:nvCxnSpPr>
          <p:spPr>
            <a:xfrm rot="10800000">
              <a:off x="4939438" y="268705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1" name="Google Shape;331;p18"/>
            <p:cNvCxnSpPr/>
            <p:nvPr/>
          </p:nvCxnSpPr>
          <p:spPr>
            <a:xfrm rot="10800000">
              <a:off x="4939438" y="2714810"/>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2" name="Google Shape;332;p18"/>
            <p:cNvCxnSpPr/>
            <p:nvPr/>
          </p:nvCxnSpPr>
          <p:spPr>
            <a:xfrm rot="10800000">
              <a:off x="4939438" y="2741023"/>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3" name="Google Shape;333;p18"/>
            <p:cNvCxnSpPr/>
            <p:nvPr/>
          </p:nvCxnSpPr>
          <p:spPr>
            <a:xfrm rot="10800000">
              <a:off x="4939438" y="276723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4" name="Google Shape;334;p18"/>
            <p:cNvCxnSpPr/>
            <p:nvPr/>
          </p:nvCxnSpPr>
          <p:spPr>
            <a:xfrm rot="10800000">
              <a:off x="4939438" y="2794990"/>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5" name="Google Shape;335;p18"/>
            <p:cNvCxnSpPr/>
            <p:nvPr/>
          </p:nvCxnSpPr>
          <p:spPr>
            <a:xfrm rot="10800000">
              <a:off x="4939438" y="2821203"/>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6" name="Google Shape;336;p18"/>
            <p:cNvCxnSpPr/>
            <p:nvPr/>
          </p:nvCxnSpPr>
          <p:spPr>
            <a:xfrm rot="10800000">
              <a:off x="4939438" y="2847416"/>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7" name="Google Shape;337;p18"/>
            <p:cNvCxnSpPr/>
            <p:nvPr/>
          </p:nvCxnSpPr>
          <p:spPr>
            <a:xfrm rot="10800000">
              <a:off x="4939438" y="2875171"/>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8" name="Google Shape;338;p18"/>
            <p:cNvCxnSpPr/>
            <p:nvPr/>
          </p:nvCxnSpPr>
          <p:spPr>
            <a:xfrm rot="10800000">
              <a:off x="4939438" y="2901384"/>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9" name="Google Shape;339;p18"/>
            <p:cNvCxnSpPr/>
            <p:nvPr/>
          </p:nvCxnSpPr>
          <p:spPr>
            <a:xfrm rot="10800000">
              <a:off x="4939438" y="2927596"/>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0" name="Google Shape;340;p18"/>
            <p:cNvCxnSpPr/>
            <p:nvPr/>
          </p:nvCxnSpPr>
          <p:spPr>
            <a:xfrm rot="10800000">
              <a:off x="4939438" y="2953810"/>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1" name="Google Shape;341;p18"/>
            <p:cNvCxnSpPr/>
            <p:nvPr/>
          </p:nvCxnSpPr>
          <p:spPr>
            <a:xfrm rot="10800000">
              <a:off x="4939438" y="298156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2" name="Google Shape;342;p18"/>
            <p:cNvCxnSpPr/>
            <p:nvPr/>
          </p:nvCxnSpPr>
          <p:spPr>
            <a:xfrm rot="10800000">
              <a:off x="4939438" y="3007777"/>
              <a:ext cx="2360699" cy="0"/>
            </a:xfrm>
            <a:prstGeom prst="straightConnector1">
              <a:avLst/>
            </a:prstGeom>
            <a:noFill/>
            <a:ln w="9525" cap="flat" cmpd="sng">
              <a:solidFill>
                <a:srgbClr val="D6D9DB"/>
              </a:solidFill>
              <a:prstDash val="solid"/>
              <a:miter lim="800000"/>
              <a:headEnd type="none" w="med" len="med"/>
              <a:tailEnd type="none" w="med" len="med"/>
            </a:ln>
          </p:spPr>
        </p:cxnSp>
        <p:sp>
          <p:nvSpPr>
            <p:cNvPr id="343" name="Google Shape;343;p18"/>
            <p:cNvSpPr/>
            <p:nvPr/>
          </p:nvSpPr>
          <p:spPr>
            <a:xfrm>
              <a:off x="4908600" y="2409507"/>
              <a:ext cx="2383828" cy="659947"/>
            </a:xfrm>
            <a:custGeom>
              <a:avLst/>
              <a:gdLst/>
              <a:ahLst/>
              <a:cxnLst/>
              <a:rect l="l" t="t" r="r" b="b"/>
              <a:pathLst>
                <a:path w="626" h="173" extrusionOk="0">
                  <a:moveTo>
                    <a:pt x="626" y="173"/>
                  </a:moveTo>
                  <a:cubicBezTo>
                    <a:pt x="43" y="173"/>
                    <a:pt x="43" y="173"/>
                    <a:pt x="43" y="173"/>
                  </a:cubicBezTo>
                  <a:cubicBezTo>
                    <a:pt x="20" y="173"/>
                    <a:pt x="0" y="154"/>
                    <a:pt x="0" y="130"/>
                  </a:cubicBezTo>
                  <a:cubicBezTo>
                    <a:pt x="0" y="43"/>
                    <a:pt x="0" y="43"/>
                    <a:pt x="0" y="43"/>
                  </a:cubicBezTo>
                  <a:cubicBezTo>
                    <a:pt x="0" y="19"/>
                    <a:pt x="20" y="0"/>
                    <a:pt x="43" y="0"/>
                  </a:cubicBezTo>
                  <a:cubicBezTo>
                    <a:pt x="626" y="0"/>
                    <a:pt x="626" y="0"/>
                    <a:pt x="626" y="0"/>
                  </a:cubicBezTo>
                </a:path>
              </a:pathLst>
            </a:custGeom>
            <a:noFill/>
            <a:ln w="85725" cap="rnd" cmpd="sng">
              <a:solidFill>
                <a:srgbClr val="E24956"/>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cxnSp>
          <p:nvCxnSpPr>
            <p:cNvPr id="344" name="Google Shape;344;p18"/>
            <p:cNvCxnSpPr/>
            <p:nvPr/>
          </p:nvCxnSpPr>
          <p:spPr>
            <a:xfrm rot="10800000">
              <a:off x="4725111" y="172334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5" name="Google Shape;345;p18"/>
            <p:cNvCxnSpPr/>
            <p:nvPr/>
          </p:nvCxnSpPr>
          <p:spPr>
            <a:xfrm rot="10800000">
              <a:off x="4725111" y="174956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6" name="Google Shape;346;p18"/>
            <p:cNvCxnSpPr/>
            <p:nvPr/>
          </p:nvCxnSpPr>
          <p:spPr>
            <a:xfrm rot="10800000">
              <a:off x="4725111" y="177731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7" name="Google Shape;347;p18"/>
            <p:cNvCxnSpPr/>
            <p:nvPr/>
          </p:nvCxnSpPr>
          <p:spPr>
            <a:xfrm rot="10800000">
              <a:off x="4725111" y="180352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8" name="Google Shape;348;p18"/>
            <p:cNvCxnSpPr/>
            <p:nvPr/>
          </p:nvCxnSpPr>
          <p:spPr>
            <a:xfrm rot="10800000">
              <a:off x="4725111" y="182974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9" name="Google Shape;349;p18"/>
            <p:cNvCxnSpPr/>
            <p:nvPr/>
          </p:nvCxnSpPr>
          <p:spPr>
            <a:xfrm rot="10800000">
              <a:off x="4725111" y="185749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0" name="Google Shape;350;p18"/>
            <p:cNvCxnSpPr/>
            <p:nvPr/>
          </p:nvCxnSpPr>
          <p:spPr>
            <a:xfrm rot="10800000">
              <a:off x="4725111" y="188370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1" name="Google Shape;351;p18"/>
            <p:cNvCxnSpPr/>
            <p:nvPr/>
          </p:nvCxnSpPr>
          <p:spPr>
            <a:xfrm rot="10800000">
              <a:off x="4725111" y="190992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2" name="Google Shape;352;p18"/>
            <p:cNvCxnSpPr/>
            <p:nvPr/>
          </p:nvCxnSpPr>
          <p:spPr>
            <a:xfrm rot="10800000">
              <a:off x="4725111" y="193767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3" name="Google Shape;353;p18"/>
            <p:cNvCxnSpPr/>
            <p:nvPr/>
          </p:nvCxnSpPr>
          <p:spPr>
            <a:xfrm rot="10800000">
              <a:off x="4725111" y="196388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4" name="Google Shape;354;p18"/>
            <p:cNvCxnSpPr/>
            <p:nvPr/>
          </p:nvCxnSpPr>
          <p:spPr>
            <a:xfrm rot="10800000">
              <a:off x="4725111" y="199010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5" name="Google Shape;355;p18"/>
            <p:cNvCxnSpPr/>
            <p:nvPr/>
          </p:nvCxnSpPr>
          <p:spPr>
            <a:xfrm rot="10800000">
              <a:off x="4725111" y="201631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6" name="Google Shape;356;p18"/>
            <p:cNvCxnSpPr/>
            <p:nvPr/>
          </p:nvCxnSpPr>
          <p:spPr>
            <a:xfrm rot="10800000">
              <a:off x="4725111" y="204406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7" name="Google Shape;357;p18"/>
            <p:cNvCxnSpPr/>
            <p:nvPr/>
          </p:nvCxnSpPr>
          <p:spPr>
            <a:xfrm rot="10800000">
              <a:off x="4725111" y="207028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8" name="Google Shape;358;p18"/>
            <p:cNvCxnSpPr/>
            <p:nvPr/>
          </p:nvCxnSpPr>
          <p:spPr>
            <a:xfrm rot="10800000">
              <a:off x="4725111" y="209649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9" name="Google Shape;359;p18"/>
            <p:cNvCxnSpPr/>
            <p:nvPr/>
          </p:nvCxnSpPr>
          <p:spPr>
            <a:xfrm rot="10800000">
              <a:off x="4725111" y="212425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0" name="Google Shape;360;p18"/>
            <p:cNvCxnSpPr/>
            <p:nvPr/>
          </p:nvCxnSpPr>
          <p:spPr>
            <a:xfrm rot="10800000">
              <a:off x="4725111" y="215046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1" name="Google Shape;361;p18"/>
            <p:cNvCxnSpPr/>
            <p:nvPr/>
          </p:nvCxnSpPr>
          <p:spPr>
            <a:xfrm rot="10800000">
              <a:off x="4725111" y="217667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2" name="Google Shape;362;p18"/>
            <p:cNvCxnSpPr/>
            <p:nvPr/>
          </p:nvCxnSpPr>
          <p:spPr>
            <a:xfrm rot="10800000">
              <a:off x="4725111" y="220443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3" name="Google Shape;363;p18"/>
            <p:cNvCxnSpPr/>
            <p:nvPr/>
          </p:nvCxnSpPr>
          <p:spPr>
            <a:xfrm rot="10800000">
              <a:off x="4725111" y="223064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4" name="Google Shape;364;p18"/>
            <p:cNvCxnSpPr/>
            <p:nvPr/>
          </p:nvCxnSpPr>
          <p:spPr>
            <a:xfrm rot="10800000">
              <a:off x="4725111" y="2256856"/>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365" name="Google Shape;365;p18"/>
            <p:cNvSpPr/>
            <p:nvPr/>
          </p:nvSpPr>
          <p:spPr>
            <a:xfrm>
              <a:off x="4698897" y="1658586"/>
              <a:ext cx="2383828" cy="659947"/>
            </a:xfrm>
            <a:custGeom>
              <a:avLst/>
              <a:gdLst/>
              <a:ahLst/>
              <a:cxnLst/>
              <a:rect l="l" t="t" r="r" b="b"/>
              <a:pathLst>
                <a:path w="626" h="173" extrusionOk="0">
                  <a:moveTo>
                    <a:pt x="626" y="173"/>
                  </a:moveTo>
                  <a:cubicBezTo>
                    <a:pt x="43" y="173"/>
                    <a:pt x="43" y="173"/>
                    <a:pt x="43" y="173"/>
                  </a:cubicBezTo>
                  <a:cubicBezTo>
                    <a:pt x="19" y="173"/>
                    <a:pt x="0" y="154"/>
                    <a:pt x="0" y="130"/>
                  </a:cubicBezTo>
                  <a:cubicBezTo>
                    <a:pt x="0" y="43"/>
                    <a:pt x="0" y="43"/>
                    <a:pt x="0" y="43"/>
                  </a:cubicBezTo>
                  <a:cubicBezTo>
                    <a:pt x="0" y="20"/>
                    <a:pt x="19" y="0"/>
                    <a:pt x="43" y="0"/>
                  </a:cubicBezTo>
                  <a:cubicBezTo>
                    <a:pt x="626" y="0"/>
                    <a:pt x="626" y="0"/>
                    <a:pt x="626" y="0"/>
                  </a:cubicBezTo>
                </a:path>
              </a:pathLst>
            </a:custGeom>
            <a:noFill/>
            <a:ln w="85725" cap="rnd" cmpd="sng">
              <a:solidFill>
                <a:srgbClr val="FF912B"/>
              </a:solidFill>
              <a:prstDash val="solid"/>
              <a:miter lim="524288"/>
              <a:headEnd type="none" w="sm" len="sm"/>
              <a:tailEnd type="none" w="sm" len="sm"/>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grpSp>
      <p:sp>
        <p:nvSpPr>
          <p:cNvPr id="2" name="Rectángulo 1">
            <a:extLst>
              <a:ext uri="{FF2B5EF4-FFF2-40B4-BE49-F238E27FC236}">
                <a16:creationId xmlns:a16="http://schemas.microsoft.com/office/drawing/2014/main" id="{FBD97047-1BF5-4D60-870F-9E3B6E7CD0A7}"/>
              </a:ext>
            </a:extLst>
          </p:cNvPr>
          <p:cNvSpPr/>
          <p:nvPr/>
        </p:nvSpPr>
        <p:spPr>
          <a:xfrm>
            <a:off x="6996611" y="2436345"/>
            <a:ext cx="3590833" cy="3539430"/>
          </a:xfrm>
          <a:prstGeom prst="rect">
            <a:avLst/>
          </a:prstGeom>
        </p:spPr>
        <p:txBody>
          <a:bodyPr wrap="square">
            <a:spAutoFit/>
          </a:bodyPr>
          <a:lstStyle/>
          <a:p>
            <a:pPr algn="just"/>
            <a:r>
              <a:rPr lang="es-ES" sz="1600" i="1" dirty="0"/>
              <a:t>“La imparcialidad con la que el funcionario o servidor público representa los intereses del Estado”.</a:t>
            </a:r>
          </a:p>
          <a:p>
            <a:pPr algn="just"/>
            <a:r>
              <a:rPr lang="es-ES" sz="1600" i="0" dirty="0">
                <a:solidFill>
                  <a:schemeClr val="tx1">
                    <a:lumMod val="95000"/>
                    <a:lumOff val="5000"/>
                  </a:schemeClr>
                </a:solidFill>
                <a:effectLst/>
              </a:rPr>
              <a:t>(</a:t>
            </a:r>
            <a:r>
              <a:rPr lang="es-ES" sz="1600" dirty="0">
                <a:solidFill>
                  <a:schemeClr val="tx1">
                    <a:lumMod val="95000"/>
                    <a:lumOff val="5000"/>
                  </a:schemeClr>
                </a:solidFill>
              </a:rPr>
              <a:t>Pariona Arana)</a:t>
            </a:r>
          </a:p>
          <a:p>
            <a:pPr algn="just"/>
            <a:endParaRPr lang="es-ES" sz="1600" i="0" dirty="0">
              <a:solidFill>
                <a:schemeClr val="tx1">
                  <a:lumMod val="95000"/>
                  <a:lumOff val="5000"/>
                </a:schemeClr>
              </a:solidFill>
              <a:effectLst/>
            </a:endParaRPr>
          </a:p>
          <a:p>
            <a:pPr algn="just"/>
            <a:r>
              <a:rPr lang="es-ES" sz="1600" i="1" dirty="0"/>
              <a:t>Preservar el patrimonio público puesto en juego en las diversas negociaciones estatales.</a:t>
            </a:r>
          </a:p>
          <a:p>
            <a:pPr algn="just"/>
            <a:r>
              <a:rPr lang="es-ES" sz="1600" i="1" dirty="0"/>
              <a:t>Garantizar la intangibilidad de los roles especiales inherentes a la función pública.</a:t>
            </a:r>
          </a:p>
          <a:p>
            <a:pPr algn="just"/>
            <a:r>
              <a:rPr lang="es-ES" sz="1600" i="1" dirty="0"/>
              <a:t>Asegurar los deberes de lealtad institucional y probidad funcional.</a:t>
            </a:r>
          </a:p>
          <a:p>
            <a:pPr algn="just"/>
            <a:r>
              <a:rPr lang="es-ES" sz="1600" dirty="0"/>
              <a:t>(Rojas Vargas)</a:t>
            </a:r>
            <a:endParaRPr lang="es-ES" sz="1600" i="0" dirty="0">
              <a:solidFill>
                <a:schemeClr val="tx1">
                  <a:lumMod val="95000"/>
                  <a:lumOff val="5000"/>
                </a:schemeClr>
              </a:solidFill>
              <a:effectLst/>
            </a:endParaRPr>
          </a:p>
        </p:txBody>
      </p:sp>
      <p:sp>
        <p:nvSpPr>
          <p:cNvPr id="3" name="Rectángulo 2">
            <a:extLst>
              <a:ext uri="{FF2B5EF4-FFF2-40B4-BE49-F238E27FC236}">
                <a16:creationId xmlns:a16="http://schemas.microsoft.com/office/drawing/2014/main" id="{2C9B61CC-AFEE-434D-8974-4DE650F4DC97}"/>
              </a:ext>
            </a:extLst>
          </p:cNvPr>
          <p:cNvSpPr/>
          <p:nvPr/>
        </p:nvSpPr>
        <p:spPr>
          <a:xfrm>
            <a:off x="964987" y="2361221"/>
            <a:ext cx="3581820" cy="2800767"/>
          </a:xfrm>
          <a:prstGeom prst="rect">
            <a:avLst/>
          </a:prstGeom>
        </p:spPr>
        <p:txBody>
          <a:bodyPr wrap="square">
            <a:spAutoFit/>
          </a:bodyPr>
          <a:lstStyle/>
          <a:p>
            <a:pPr algn="just"/>
            <a:r>
              <a:rPr lang="es-ES" sz="1600" i="1" dirty="0"/>
              <a:t>“El patrimonio estatal en el marco de la contratación administrativa u otras formas de contratación de naturaleza económica”.</a:t>
            </a:r>
          </a:p>
          <a:p>
            <a:pPr algn="just"/>
            <a:r>
              <a:rPr lang="es-ES" sz="1600" dirty="0"/>
              <a:t>(Castillo Alva)</a:t>
            </a:r>
          </a:p>
          <a:p>
            <a:pPr algn="just"/>
            <a:endParaRPr lang="es-ES" sz="1600" dirty="0"/>
          </a:p>
          <a:p>
            <a:pPr algn="just"/>
            <a:r>
              <a:rPr lang="es-ES" sz="1600" i="1" dirty="0"/>
              <a:t>“La asignación eficiente de recursos públicos en las operaciones contractuales o de cualquier tipo a cargo del Estado”.</a:t>
            </a:r>
          </a:p>
          <a:p>
            <a:pPr algn="just"/>
            <a:r>
              <a:rPr lang="es-ES" sz="1600" dirty="0"/>
              <a:t>(</a:t>
            </a:r>
            <a:r>
              <a:rPr lang="es-ES" sz="1600" dirty="0" err="1"/>
              <a:t>Guimaray</a:t>
            </a:r>
            <a:r>
              <a:rPr lang="es-ES" sz="1600" dirty="0"/>
              <a:t> Mori)</a:t>
            </a:r>
          </a:p>
        </p:txBody>
      </p:sp>
      <p:grpSp>
        <p:nvGrpSpPr>
          <p:cNvPr id="20" name="Grupo 19">
            <a:extLst>
              <a:ext uri="{FF2B5EF4-FFF2-40B4-BE49-F238E27FC236}">
                <a16:creationId xmlns:a16="http://schemas.microsoft.com/office/drawing/2014/main" id="{D932DEBE-5008-45CA-9CF7-491A7C8791C3}"/>
              </a:ext>
            </a:extLst>
          </p:cNvPr>
          <p:cNvGrpSpPr/>
          <p:nvPr/>
        </p:nvGrpSpPr>
        <p:grpSpPr>
          <a:xfrm>
            <a:off x="1059919" y="1353173"/>
            <a:ext cx="9821130" cy="848291"/>
            <a:chOff x="1632265" y="207507"/>
            <a:chExt cx="9821130" cy="848291"/>
          </a:xfrm>
        </p:grpSpPr>
        <p:sp>
          <p:nvSpPr>
            <p:cNvPr id="4" name="Google Shape;1115;p45">
              <a:extLst>
                <a:ext uri="{FF2B5EF4-FFF2-40B4-BE49-F238E27FC236}">
                  <a16:creationId xmlns:a16="http://schemas.microsoft.com/office/drawing/2014/main" id="{97386CE6-F3F9-4D67-9E8B-DF046C68456C}"/>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5" name="Google Shape;1116;p45">
              <a:extLst>
                <a:ext uri="{FF2B5EF4-FFF2-40B4-BE49-F238E27FC236}">
                  <a16:creationId xmlns:a16="http://schemas.microsoft.com/office/drawing/2014/main" id="{410C1D02-4294-41FE-A966-9F87BC831D3F}"/>
                </a:ext>
              </a:extLst>
            </p:cNvPr>
            <p:cNvSpPr>
              <a:spLocks/>
            </p:cNvSpPr>
            <p:nvPr/>
          </p:nvSpPr>
          <p:spPr bwMode="auto">
            <a:xfrm>
              <a:off x="2608336" y="207508"/>
              <a:ext cx="2828034"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6" name="Google Shape;1117;p45">
              <a:extLst>
                <a:ext uri="{FF2B5EF4-FFF2-40B4-BE49-F238E27FC236}">
                  <a16:creationId xmlns:a16="http://schemas.microsoft.com/office/drawing/2014/main" id="{D6B0169E-F40A-4648-98E8-D6E404367DFF}"/>
                </a:ext>
              </a:extLst>
            </p:cNvPr>
            <p:cNvSpPr>
              <a:spLocks/>
            </p:cNvSpPr>
            <p:nvPr/>
          </p:nvSpPr>
          <p:spPr bwMode="auto">
            <a:xfrm>
              <a:off x="5503290" y="207508"/>
              <a:ext cx="92257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7" name="Google Shape;1118;p45">
              <a:extLst>
                <a:ext uri="{FF2B5EF4-FFF2-40B4-BE49-F238E27FC236}">
                  <a16:creationId xmlns:a16="http://schemas.microsoft.com/office/drawing/2014/main" id="{DE075DCE-D0B4-4467-9FE0-0C3661E9DA39}"/>
                </a:ext>
              </a:extLst>
            </p:cNvPr>
            <p:cNvSpPr>
              <a:spLocks/>
            </p:cNvSpPr>
            <p:nvPr/>
          </p:nvSpPr>
          <p:spPr bwMode="auto">
            <a:xfrm>
              <a:off x="6492782"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19;p45">
              <a:extLst>
                <a:ext uri="{FF2B5EF4-FFF2-40B4-BE49-F238E27FC236}">
                  <a16:creationId xmlns:a16="http://schemas.microsoft.com/office/drawing/2014/main" id="{486F1DEB-9AF7-4113-B229-B0FD3B15483A}"/>
                </a:ext>
              </a:extLst>
            </p:cNvPr>
            <p:cNvSpPr>
              <a:spLocks/>
            </p:cNvSpPr>
            <p:nvPr/>
          </p:nvSpPr>
          <p:spPr bwMode="auto">
            <a:xfrm>
              <a:off x="7449978" y="207508"/>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9" name="Google Shape;1120;p45">
              <a:extLst>
                <a:ext uri="{FF2B5EF4-FFF2-40B4-BE49-F238E27FC236}">
                  <a16:creationId xmlns:a16="http://schemas.microsoft.com/office/drawing/2014/main" id="{CDFB2BFC-083E-4484-9BDE-AC1DE8C1EF46}"/>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0" name="Google Shape;1121;p45">
              <a:extLst>
                <a:ext uri="{FF2B5EF4-FFF2-40B4-BE49-F238E27FC236}">
                  <a16:creationId xmlns:a16="http://schemas.microsoft.com/office/drawing/2014/main" id="{9BE5360F-DB93-4D13-8FEE-5872389E8D56}"/>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1" name="Google Shape;1122;p45">
              <a:extLst>
                <a:ext uri="{FF2B5EF4-FFF2-40B4-BE49-F238E27FC236}">
                  <a16:creationId xmlns:a16="http://schemas.microsoft.com/office/drawing/2014/main" id="{AE610E25-5A78-4221-AB03-3FDD387236DE}"/>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2" name="Google Shape;1124;p45">
              <a:extLst>
                <a:ext uri="{FF2B5EF4-FFF2-40B4-BE49-F238E27FC236}">
                  <a16:creationId xmlns:a16="http://schemas.microsoft.com/office/drawing/2014/main" id="{24FE7AC2-925C-4D4A-B7DA-F0569541BE89}"/>
                </a:ext>
              </a:extLst>
            </p:cNvPr>
            <p:cNvSpPr txBox="1">
              <a:spLocks noChangeArrowheads="1"/>
            </p:cNvSpPr>
            <p:nvPr/>
          </p:nvSpPr>
          <p:spPr bwMode="auto">
            <a:xfrm>
              <a:off x="6560078" y="215009"/>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04</a:t>
              </a:r>
              <a:endParaRPr lang="es-EC" altLang="es-EC" sz="1200">
                <a:latin typeface="+mn-lt"/>
              </a:endParaRPr>
            </a:p>
          </p:txBody>
        </p:sp>
        <p:sp>
          <p:nvSpPr>
            <p:cNvPr id="13" name="Google Shape;1125;p45">
              <a:extLst>
                <a:ext uri="{FF2B5EF4-FFF2-40B4-BE49-F238E27FC236}">
                  <a16:creationId xmlns:a16="http://schemas.microsoft.com/office/drawing/2014/main" id="{4F06E877-BA38-47B6-8432-26F10F75A03F}"/>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06</a:t>
              </a:r>
              <a:endParaRPr lang="es-EC" altLang="es-EC" sz="1200">
                <a:latin typeface="+mn-lt"/>
              </a:endParaRPr>
            </a:p>
          </p:txBody>
        </p:sp>
        <p:sp>
          <p:nvSpPr>
            <p:cNvPr id="14" name="Google Shape;1126;p45">
              <a:extLst>
                <a:ext uri="{FF2B5EF4-FFF2-40B4-BE49-F238E27FC236}">
                  <a16:creationId xmlns:a16="http://schemas.microsoft.com/office/drawing/2014/main" id="{D1293118-CFBC-4AAE-95AE-D1AF7818DAE9}"/>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15" name="Google Shape;1128;p45">
              <a:extLst>
                <a:ext uri="{FF2B5EF4-FFF2-40B4-BE49-F238E27FC236}">
                  <a16:creationId xmlns:a16="http://schemas.microsoft.com/office/drawing/2014/main" id="{FB6EB052-1875-4A47-BF2A-9527665FB206}"/>
                </a:ext>
              </a:extLst>
            </p:cNvPr>
            <p:cNvSpPr txBox="1">
              <a:spLocks noChangeArrowheads="1"/>
            </p:cNvSpPr>
            <p:nvPr/>
          </p:nvSpPr>
          <p:spPr bwMode="auto">
            <a:xfrm>
              <a:off x="5571903" y="24165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16" name="Google Shape;1129;p45">
              <a:extLst>
                <a:ext uri="{FF2B5EF4-FFF2-40B4-BE49-F238E27FC236}">
                  <a16:creationId xmlns:a16="http://schemas.microsoft.com/office/drawing/2014/main" id="{70C54C1E-60AC-4418-9BF1-C20DD7ADEFE5}"/>
                </a:ext>
              </a:extLst>
            </p:cNvPr>
            <p:cNvSpPr txBox="1">
              <a:spLocks noChangeArrowheads="1"/>
            </p:cNvSpPr>
            <p:nvPr/>
          </p:nvSpPr>
          <p:spPr bwMode="auto">
            <a:xfrm>
              <a:off x="7482086"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17" name="Google Shape;1130;p45">
              <a:extLst>
                <a:ext uri="{FF2B5EF4-FFF2-40B4-BE49-F238E27FC236}">
                  <a16:creationId xmlns:a16="http://schemas.microsoft.com/office/drawing/2014/main" id="{B0539362-AFD2-4387-BB24-8F10148F832F}"/>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18" name="Google Shape;1127;p45">
              <a:extLst>
                <a:ext uri="{FF2B5EF4-FFF2-40B4-BE49-F238E27FC236}">
                  <a16:creationId xmlns:a16="http://schemas.microsoft.com/office/drawing/2014/main" id="{E6B70DD9-4845-4E90-B30E-0235EEE4CF54}"/>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19" name="Google Shape;462;p21">
              <a:extLst>
                <a:ext uri="{FF2B5EF4-FFF2-40B4-BE49-F238E27FC236}">
                  <a16:creationId xmlns:a16="http://schemas.microsoft.com/office/drawing/2014/main" id="{C104C490-3F22-4A78-A01B-9A6EAD54AD4B}"/>
                </a:ext>
              </a:extLst>
            </p:cNvPr>
            <p:cNvSpPr txBox="1">
              <a:spLocks noChangeArrowheads="1"/>
            </p:cNvSpPr>
            <p:nvPr/>
          </p:nvSpPr>
          <p:spPr bwMode="auto">
            <a:xfrm>
              <a:off x="2585453" y="228484"/>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BIEN JURÍDICO ESPECÍFICO</a:t>
              </a:r>
              <a:endParaRPr lang="es-EC" altLang="es-EC" sz="2400" b="1" dirty="0">
                <a:solidFill>
                  <a:schemeClr val="tx1"/>
                </a:solidFill>
                <a:latin typeface="+mn-lt"/>
                <a:cs typeface="Open Sans" panose="020B0606030504020204" pitchFamily="34" charset="0"/>
              </a:endParaRPr>
            </a:p>
          </p:txBody>
        </p:sp>
      </p:grpSp>
      <p:sp>
        <p:nvSpPr>
          <p:cNvPr id="23" name="CuadroTexto 22">
            <a:extLst>
              <a:ext uri="{FF2B5EF4-FFF2-40B4-BE49-F238E27FC236}">
                <a16:creationId xmlns:a16="http://schemas.microsoft.com/office/drawing/2014/main" id="{C3376C14-72F2-5281-4EF3-7AE7D48D5B6C}"/>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24" name="CuadroTexto 23">
            <a:extLst>
              <a:ext uri="{FF2B5EF4-FFF2-40B4-BE49-F238E27FC236}">
                <a16:creationId xmlns:a16="http://schemas.microsoft.com/office/drawing/2014/main" id="{0EC2824D-041B-0E2E-3C4C-DD7A4F5D02D6}"/>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1650500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3" name="Rectángulo 2">
            <a:extLst>
              <a:ext uri="{FF2B5EF4-FFF2-40B4-BE49-F238E27FC236}">
                <a16:creationId xmlns:a16="http://schemas.microsoft.com/office/drawing/2014/main" id="{2C9B61CC-AFEE-434D-8974-4DE650F4DC97}"/>
              </a:ext>
            </a:extLst>
          </p:cNvPr>
          <p:cNvSpPr/>
          <p:nvPr/>
        </p:nvSpPr>
        <p:spPr>
          <a:xfrm>
            <a:off x="1488834" y="2348413"/>
            <a:ext cx="8977379" cy="2893100"/>
          </a:xfrm>
          <a:prstGeom prst="rect">
            <a:avLst/>
          </a:prstGeom>
        </p:spPr>
        <p:txBody>
          <a:bodyPr wrap="square">
            <a:spAutoFit/>
          </a:bodyPr>
          <a:lstStyle/>
          <a:p>
            <a:pPr algn="ctr">
              <a:buClr>
                <a:schemeClr val="dk1"/>
              </a:buClr>
              <a:buSzPts val="1600"/>
            </a:pPr>
            <a:r>
              <a:rPr lang="es-ES" sz="2800" b="1" dirty="0"/>
              <a:t>CASACIÓN </a:t>
            </a:r>
          </a:p>
          <a:p>
            <a:pPr algn="ctr">
              <a:buClr>
                <a:schemeClr val="dk1"/>
              </a:buClr>
              <a:buSzPts val="1600"/>
            </a:pPr>
            <a:r>
              <a:rPr lang="es-ES" sz="2800" b="1" dirty="0" err="1"/>
              <a:t>N°</a:t>
            </a:r>
            <a:r>
              <a:rPr lang="es-ES" sz="2800" b="1" dirty="0"/>
              <a:t> 9-2018/JUNÍN</a:t>
            </a:r>
          </a:p>
          <a:p>
            <a:pPr algn="just">
              <a:buClr>
                <a:schemeClr val="dk1"/>
              </a:buClr>
              <a:buSzPts val="1600"/>
            </a:pPr>
            <a:endParaRPr lang="es-ES" i="1" dirty="0"/>
          </a:p>
          <a:p>
            <a:pPr algn="just">
              <a:buClr>
                <a:schemeClr val="dk1"/>
              </a:buClr>
              <a:buSzPts val="1600"/>
            </a:pPr>
            <a:r>
              <a:rPr lang="es-ES" i="1" dirty="0"/>
              <a:t>“El bien jurídico protegido en el delito de colusión –tipo penal de infracción– no es únicamente el patrimonio del Estado, pues su cautela es un deber entimemático. El agente activo de la colusión tiene el deber de obrar con pulcritud y dotar de eficiencia los recursos del Estado en la adquisición de bienes, y responder a la confianza que implica administrar y disponer de dinero público. Tal deber también constituye objeto de protección sustancial, debido a que la colusión se configura en determinado contexto administrativo de compras estatales”</a:t>
            </a:r>
            <a:r>
              <a:rPr lang="es-ES" dirty="0"/>
              <a:t>.</a:t>
            </a:r>
            <a:endParaRPr lang="es-ES" b="0" i="0" dirty="0">
              <a:solidFill>
                <a:schemeClr val="tx1">
                  <a:lumMod val="95000"/>
                  <a:lumOff val="5000"/>
                </a:schemeClr>
              </a:solidFill>
              <a:effectLst/>
            </a:endParaRPr>
          </a:p>
        </p:txBody>
      </p:sp>
      <p:grpSp>
        <p:nvGrpSpPr>
          <p:cNvPr id="21" name="Grupo 20">
            <a:extLst>
              <a:ext uri="{FF2B5EF4-FFF2-40B4-BE49-F238E27FC236}">
                <a16:creationId xmlns:a16="http://schemas.microsoft.com/office/drawing/2014/main" id="{D270C4F1-7C9D-4AAD-9102-099DA46DCB43}"/>
              </a:ext>
            </a:extLst>
          </p:cNvPr>
          <p:cNvGrpSpPr/>
          <p:nvPr/>
        </p:nvGrpSpPr>
        <p:grpSpPr>
          <a:xfrm>
            <a:off x="1027405" y="1353750"/>
            <a:ext cx="9821130" cy="848291"/>
            <a:chOff x="1632265" y="207507"/>
            <a:chExt cx="9821130" cy="848291"/>
          </a:xfrm>
        </p:grpSpPr>
        <p:sp>
          <p:nvSpPr>
            <p:cNvPr id="22" name="Google Shape;1115;p45">
              <a:extLst>
                <a:ext uri="{FF2B5EF4-FFF2-40B4-BE49-F238E27FC236}">
                  <a16:creationId xmlns:a16="http://schemas.microsoft.com/office/drawing/2014/main" id="{BC488A45-7F1E-471F-BA67-AAEA57DEA7CF}"/>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3" name="Google Shape;1116;p45">
              <a:extLst>
                <a:ext uri="{FF2B5EF4-FFF2-40B4-BE49-F238E27FC236}">
                  <a16:creationId xmlns:a16="http://schemas.microsoft.com/office/drawing/2014/main" id="{FD717A98-8E2E-4DD1-A9E3-A75A2EBD8B6D}"/>
                </a:ext>
              </a:extLst>
            </p:cNvPr>
            <p:cNvSpPr>
              <a:spLocks/>
            </p:cNvSpPr>
            <p:nvPr/>
          </p:nvSpPr>
          <p:spPr bwMode="auto">
            <a:xfrm>
              <a:off x="2608336" y="207508"/>
              <a:ext cx="2828034"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4" name="Google Shape;1117;p45">
              <a:extLst>
                <a:ext uri="{FF2B5EF4-FFF2-40B4-BE49-F238E27FC236}">
                  <a16:creationId xmlns:a16="http://schemas.microsoft.com/office/drawing/2014/main" id="{59E586B9-0089-4990-A7CE-A39009AE4BDD}"/>
                </a:ext>
              </a:extLst>
            </p:cNvPr>
            <p:cNvSpPr>
              <a:spLocks/>
            </p:cNvSpPr>
            <p:nvPr/>
          </p:nvSpPr>
          <p:spPr bwMode="auto">
            <a:xfrm>
              <a:off x="5503290" y="207508"/>
              <a:ext cx="92257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5" name="Google Shape;1118;p45">
              <a:extLst>
                <a:ext uri="{FF2B5EF4-FFF2-40B4-BE49-F238E27FC236}">
                  <a16:creationId xmlns:a16="http://schemas.microsoft.com/office/drawing/2014/main" id="{1BF76554-C174-4EAC-A57B-72799F3DEE7C}"/>
                </a:ext>
              </a:extLst>
            </p:cNvPr>
            <p:cNvSpPr>
              <a:spLocks/>
            </p:cNvSpPr>
            <p:nvPr/>
          </p:nvSpPr>
          <p:spPr bwMode="auto">
            <a:xfrm>
              <a:off x="6492782"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6" name="Google Shape;1119;p45">
              <a:extLst>
                <a:ext uri="{FF2B5EF4-FFF2-40B4-BE49-F238E27FC236}">
                  <a16:creationId xmlns:a16="http://schemas.microsoft.com/office/drawing/2014/main" id="{06E6B984-CF64-4075-AFC0-38972AA1B23A}"/>
                </a:ext>
              </a:extLst>
            </p:cNvPr>
            <p:cNvSpPr>
              <a:spLocks/>
            </p:cNvSpPr>
            <p:nvPr/>
          </p:nvSpPr>
          <p:spPr bwMode="auto">
            <a:xfrm>
              <a:off x="7449978" y="207508"/>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7" name="Google Shape;1120;p45">
              <a:extLst>
                <a:ext uri="{FF2B5EF4-FFF2-40B4-BE49-F238E27FC236}">
                  <a16:creationId xmlns:a16="http://schemas.microsoft.com/office/drawing/2014/main" id="{95FBA763-3EE6-4B45-9826-D75404594D2B}"/>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8" name="Google Shape;1121;p45">
              <a:extLst>
                <a:ext uri="{FF2B5EF4-FFF2-40B4-BE49-F238E27FC236}">
                  <a16:creationId xmlns:a16="http://schemas.microsoft.com/office/drawing/2014/main" id="{DEC003F4-5726-4927-97D1-A143C3BAFC5E}"/>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9" name="Google Shape;1122;p45">
              <a:extLst>
                <a:ext uri="{FF2B5EF4-FFF2-40B4-BE49-F238E27FC236}">
                  <a16:creationId xmlns:a16="http://schemas.microsoft.com/office/drawing/2014/main" id="{957A001E-A531-40BC-A695-83D7E6546F96}"/>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0" name="Google Shape;1124;p45">
              <a:extLst>
                <a:ext uri="{FF2B5EF4-FFF2-40B4-BE49-F238E27FC236}">
                  <a16:creationId xmlns:a16="http://schemas.microsoft.com/office/drawing/2014/main" id="{ACF970FF-7033-49D3-872E-54F37C9755D2}"/>
                </a:ext>
              </a:extLst>
            </p:cNvPr>
            <p:cNvSpPr txBox="1">
              <a:spLocks noChangeArrowheads="1"/>
            </p:cNvSpPr>
            <p:nvPr/>
          </p:nvSpPr>
          <p:spPr bwMode="auto">
            <a:xfrm>
              <a:off x="6560078" y="215009"/>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04</a:t>
              </a:r>
              <a:endParaRPr lang="es-EC" altLang="es-EC" sz="1200">
                <a:latin typeface="+mn-lt"/>
              </a:endParaRPr>
            </a:p>
          </p:txBody>
        </p:sp>
        <p:sp>
          <p:nvSpPr>
            <p:cNvPr id="31" name="Google Shape;1125;p45">
              <a:extLst>
                <a:ext uri="{FF2B5EF4-FFF2-40B4-BE49-F238E27FC236}">
                  <a16:creationId xmlns:a16="http://schemas.microsoft.com/office/drawing/2014/main" id="{BEDAF7DE-32ED-4F1B-9374-5EB82ACF0432}"/>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06</a:t>
              </a:r>
              <a:endParaRPr lang="es-EC" altLang="es-EC" sz="1200">
                <a:latin typeface="+mn-lt"/>
              </a:endParaRPr>
            </a:p>
          </p:txBody>
        </p:sp>
        <p:sp>
          <p:nvSpPr>
            <p:cNvPr id="32" name="Google Shape;1126;p45">
              <a:extLst>
                <a:ext uri="{FF2B5EF4-FFF2-40B4-BE49-F238E27FC236}">
                  <a16:creationId xmlns:a16="http://schemas.microsoft.com/office/drawing/2014/main" id="{579B11D9-E4AE-403D-BF91-19EFA36FC4C6}"/>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33" name="Google Shape;1128;p45">
              <a:extLst>
                <a:ext uri="{FF2B5EF4-FFF2-40B4-BE49-F238E27FC236}">
                  <a16:creationId xmlns:a16="http://schemas.microsoft.com/office/drawing/2014/main" id="{F5CF2F73-9671-4DD2-ACA4-A2FCC38782A8}"/>
                </a:ext>
              </a:extLst>
            </p:cNvPr>
            <p:cNvSpPr txBox="1">
              <a:spLocks noChangeArrowheads="1"/>
            </p:cNvSpPr>
            <p:nvPr/>
          </p:nvSpPr>
          <p:spPr bwMode="auto">
            <a:xfrm>
              <a:off x="5571903" y="24165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34" name="Google Shape;1129;p45">
              <a:extLst>
                <a:ext uri="{FF2B5EF4-FFF2-40B4-BE49-F238E27FC236}">
                  <a16:creationId xmlns:a16="http://schemas.microsoft.com/office/drawing/2014/main" id="{155084F4-BF69-49DA-94D1-D2A0FB45CD78}"/>
                </a:ext>
              </a:extLst>
            </p:cNvPr>
            <p:cNvSpPr txBox="1">
              <a:spLocks noChangeArrowheads="1"/>
            </p:cNvSpPr>
            <p:nvPr/>
          </p:nvSpPr>
          <p:spPr bwMode="auto">
            <a:xfrm>
              <a:off x="7482086"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35" name="Google Shape;1130;p45">
              <a:extLst>
                <a:ext uri="{FF2B5EF4-FFF2-40B4-BE49-F238E27FC236}">
                  <a16:creationId xmlns:a16="http://schemas.microsoft.com/office/drawing/2014/main" id="{2174FDEC-632B-4AA9-9101-E17108550CB0}"/>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36" name="Google Shape;1127;p45">
              <a:extLst>
                <a:ext uri="{FF2B5EF4-FFF2-40B4-BE49-F238E27FC236}">
                  <a16:creationId xmlns:a16="http://schemas.microsoft.com/office/drawing/2014/main" id="{22BBF61A-3EFF-4EFB-9127-B56ED5014CFC}"/>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37" name="Google Shape;462;p21">
              <a:extLst>
                <a:ext uri="{FF2B5EF4-FFF2-40B4-BE49-F238E27FC236}">
                  <a16:creationId xmlns:a16="http://schemas.microsoft.com/office/drawing/2014/main" id="{087A6D8B-ECEC-446E-A9F0-AA3FF64A676D}"/>
                </a:ext>
              </a:extLst>
            </p:cNvPr>
            <p:cNvSpPr txBox="1">
              <a:spLocks noChangeArrowheads="1"/>
            </p:cNvSpPr>
            <p:nvPr/>
          </p:nvSpPr>
          <p:spPr bwMode="auto">
            <a:xfrm>
              <a:off x="2585453" y="228484"/>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BIEN JURÍDICO ESPECÍFICO</a:t>
              </a:r>
              <a:endParaRPr lang="es-EC" altLang="es-EC" sz="2400" b="1" dirty="0">
                <a:solidFill>
                  <a:schemeClr val="tx1"/>
                </a:solidFill>
                <a:latin typeface="+mn-lt"/>
                <a:cs typeface="Open Sans" panose="020B0606030504020204" pitchFamily="34" charset="0"/>
              </a:endParaRPr>
            </a:p>
          </p:txBody>
        </p:sp>
      </p:grpSp>
      <p:sp>
        <p:nvSpPr>
          <p:cNvPr id="4" name="CuadroTexto 3">
            <a:extLst>
              <a:ext uri="{FF2B5EF4-FFF2-40B4-BE49-F238E27FC236}">
                <a16:creationId xmlns:a16="http://schemas.microsoft.com/office/drawing/2014/main" id="{CFAA9726-8CD1-B327-CB3E-A9A70D44CC85}"/>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5" name="CuadroTexto 4">
            <a:extLst>
              <a:ext uri="{FF2B5EF4-FFF2-40B4-BE49-F238E27FC236}">
                <a16:creationId xmlns:a16="http://schemas.microsoft.com/office/drawing/2014/main" id="{EA48E1C2-13C7-C651-2374-03032D5AE05D}"/>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pic>
        <p:nvPicPr>
          <p:cNvPr id="6" name="Imagen 5">
            <a:extLst>
              <a:ext uri="{FF2B5EF4-FFF2-40B4-BE49-F238E27FC236}">
                <a16:creationId xmlns:a16="http://schemas.microsoft.com/office/drawing/2014/main" id="{15507039-50DC-4E22-80B3-FF8408928B78}"/>
              </a:ext>
            </a:extLst>
          </p:cNvPr>
          <p:cNvPicPr>
            <a:picLocks noChangeAspect="1"/>
          </p:cNvPicPr>
          <p:nvPr/>
        </p:nvPicPr>
        <p:blipFill>
          <a:blip r:embed="rId3"/>
          <a:stretch>
            <a:fillRect/>
          </a:stretch>
        </p:blipFill>
        <p:spPr>
          <a:xfrm>
            <a:off x="725201" y="3186559"/>
            <a:ext cx="784011" cy="766871"/>
          </a:xfrm>
          <a:prstGeom prst="rect">
            <a:avLst/>
          </a:prstGeom>
        </p:spPr>
      </p:pic>
    </p:spTree>
    <p:extLst>
      <p:ext uri="{BB962C8B-B14F-4D97-AF65-F5344CB8AC3E}">
        <p14:creationId xmlns:p14="http://schemas.microsoft.com/office/powerpoint/2010/main" val="32066560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ACDC5495-05F4-4C99-A3EC-389D594F9781}"/>
              </a:ext>
            </a:extLst>
          </p:cNvPr>
          <p:cNvGrpSpPr/>
          <p:nvPr/>
        </p:nvGrpSpPr>
        <p:grpSpPr>
          <a:xfrm>
            <a:off x="1029860" y="1306669"/>
            <a:ext cx="9821130" cy="814141"/>
            <a:chOff x="1632265" y="207507"/>
            <a:chExt cx="9821130" cy="848291"/>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3582264" y="207508"/>
              <a:ext cx="284359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6492782"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7449978" y="207508"/>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88076" name="Google Shape;1124;p45">
              <a:extLst>
                <a:ext uri="{FF2B5EF4-FFF2-40B4-BE49-F238E27FC236}">
                  <a16:creationId xmlns:a16="http://schemas.microsoft.com/office/drawing/2014/main" id="{B1DCAF2C-5A78-4663-9A84-9A50486B2876}"/>
                </a:ext>
              </a:extLst>
            </p:cNvPr>
            <p:cNvSpPr txBox="1">
              <a:spLocks noChangeArrowheads="1"/>
            </p:cNvSpPr>
            <p:nvPr/>
          </p:nvSpPr>
          <p:spPr bwMode="auto">
            <a:xfrm>
              <a:off x="6560078" y="215009"/>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06</a:t>
              </a:r>
              <a:endParaRPr lang="es-EC" altLang="es-EC" sz="120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7482086"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5" name="Google Shape;462;p21">
              <a:extLst>
                <a:ext uri="{FF2B5EF4-FFF2-40B4-BE49-F238E27FC236}">
                  <a16:creationId xmlns:a16="http://schemas.microsoft.com/office/drawing/2014/main" id="{2C8A5D90-7EC6-4E1C-A34B-77F75702F4FE}"/>
                </a:ext>
              </a:extLst>
            </p:cNvPr>
            <p:cNvSpPr txBox="1">
              <a:spLocks noChangeArrowheads="1"/>
            </p:cNvSpPr>
            <p:nvPr/>
          </p:nvSpPr>
          <p:spPr bwMode="auto">
            <a:xfrm>
              <a:off x="3625705" y="352176"/>
              <a:ext cx="2078527" cy="392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SUJETOS</a:t>
              </a:r>
              <a:endParaRPr lang="es-EC" altLang="es-EC" sz="2000" b="1" dirty="0">
                <a:solidFill>
                  <a:schemeClr val="tx1"/>
                </a:solidFill>
                <a:latin typeface="+mn-lt"/>
                <a:cs typeface="Open Sans" panose="020B0606030504020204" pitchFamily="34" charset="0"/>
              </a:endParaRPr>
            </a:p>
          </p:txBody>
        </p:sp>
      </p:grpSp>
      <p:sp>
        <p:nvSpPr>
          <p:cNvPr id="10" name="Google Shape;2066;p73">
            <a:extLst>
              <a:ext uri="{FF2B5EF4-FFF2-40B4-BE49-F238E27FC236}">
                <a16:creationId xmlns:a16="http://schemas.microsoft.com/office/drawing/2014/main" id="{8F2682A3-543A-4624-BDCE-2F8E8207261F}"/>
              </a:ext>
            </a:extLst>
          </p:cNvPr>
          <p:cNvSpPr txBox="1"/>
          <p:nvPr/>
        </p:nvSpPr>
        <p:spPr>
          <a:xfrm>
            <a:off x="2875610" y="2610495"/>
            <a:ext cx="8149310" cy="3346242"/>
          </a:xfrm>
          <a:prstGeom prst="rect">
            <a:avLst/>
          </a:prstGeom>
          <a:noFill/>
          <a:ln>
            <a:noFill/>
          </a:ln>
        </p:spPr>
        <p:txBody>
          <a:bodyPr spcFirstLastPara="1" wrap="square" lIns="88801" tIns="44388" rIns="88801" bIns="44388" anchor="t" anchorCtr="0">
            <a:noAutofit/>
          </a:bodyPr>
          <a:lstStyle/>
          <a:p>
            <a:pPr algn="just"/>
            <a:r>
              <a:rPr lang="es-ES" i="1" dirty="0"/>
              <a:t>“No basta que se trate de un funcionario público, sino que, como lo menciona el tipo penal, este debe poder </a:t>
            </a:r>
            <a:r>
              <a:rPr lang="es-ES" b="1" i="1" dirty="0"/>
              <a:t>intervenir de manera directa o indirecta</a:t>
            </a:r>
            <a:r>
              <a:rPr lang="es-ES" i="1" dirty="0"/>
              <a:t>, por razón de su cargo, en alguna etapa de las adquisiciones, contrataciones o cualquier operación a cargo del Estado. Esto quiere decir que el funcionario cuenta con atribuciones que el Estado u organismo estatal le ha confiado para que lo represente en cualquiera de las etapas mencionadas anteriormente, actividades que son propias de su cargo.</a:t>
            </a:r>
          </a:p>
          <a:p>
            <a:pPr algn="just"/>
            <a:r>
              <a:rPr lang="es-ES" i="1" dirty="0"/>
              <a:t>El que intervenga de manera directa implica que el funcionario actúe en alguna de las etapas de adquisición o contratación pública. Por otro lado, intervenir de manera indirecta significa que actúa por intermedio de otro u otros sujetos”.</a:t>
            </a:r>
          </a:p>
          <a:p>
            <a:r>
              <a:rPr lang="es-ES" dirty="0"/>
              <a:t>(Salinas </a:t>
            </a:r>
            <a:r>
              <a:rPr lang="es-ES" dirty="0" err="1"/>
              <a:t>Siccha</a:t>
            </a:r>
            <a:r>
              <a:rPr lang="es-ES" dirty="0"/>
              <a:t>).</a:t>
            </a:r>
          </a:p>
        </p:txBody>
      </p:sp>
      <p:pic>
        <p:nvPicPr>
          <p:cNvPr id="6" name="Imagen 5">
            <a:extLst>
              <a:ext uri="{FF2B5EF4-FFF2-40B4-BE49-F238E27FC236}">
                <a16:creationId xmlns:a16="http://schemas.microsoft.com/office/drawing/2014/main" id="{09AD7CA7-426B-46F3-802F-584F1A96E0DE}"/>
              </a:ext>
            </a:extLst>
          </p:cNvPr>
          <p:cNvPicPr>
            <a:picLocks noChangeAspect="1"/>
          </p:cNvPicPr>
          <p:nvPr/>
        </p:nvPicPr>
        <p:blipFill>
          <a:blip r:embed="rId3"/>
          <a:stretch>
            <a:fillRect/>
          </a:stretch>
        </p:blipFill>
        <p:spPr>
          <a:xfrm>
            <a:off x="964162" y="3062052"/>
            <a:ext cx="1652103" cy="1866171"/>
          </a:xfrm>
          <a:prstGeom prst="rect">
            <a:avLst/>
          </a:prstGeom>
        </p:spPr>
      </p:pic>
      <p:sp>
        <p:nvSpPr>
          <p:cNvPr id="7" name="9 Rectángulo">
            <a:extLst>
              <a:ext uri="{FF2B5EF4-FFF2-40B4-BE49-F238E27FC236}">
                <a16:creationId xmlns:a16="http://schemas.microsoft.com/office/drawing/2014/main" id="{3BD201DB-88A7-47FA-B9FF-DF238C359EBD}"/>
              </a:ext>
            </a:extLst>
          </p:cNvPr>
          <p:cNvSpPr/>
          <p:nvPr/>
        </p:nvSpPr>
        <p:spPr>
          <a:xfrm>
            <a:off x="362949" y="6210895"/>
            <a:ext cx="2452462" cy="210409"/>
          </a:xfrm>
          <a:prstGeom prst="rect">
            <a:avLst/>
          </a:prstGeom>
        </p:spPr>
        <p:txBody>
          <a:bodyPr wrap="none" lIns="86453" tIns="43227" rIns="86453" bIns="43227">
            <a:spAutoFit/>
          </a:bodyPr>
          <a:lstStyle/>
          <a:p>
            <a:pPr>
              <a:defRPr/>
            </a:pPr>
            <a:r>
              <a:rPr lang="es-PE" sz="777" dirty="0">
                <a:solidFill>
                  <a:schemeClr val="bg1">
                    <a:lumMod val="50000"/>
                  </a:schemeClr>
                </a:solidFill>
                <a:cs typeface="Arial" charset="0"/>
              </a:rPr>
              <a:t>Fuente imagen: https://es.123rf.com/photo_76889817</a:t>
            </a:r>
          </a:p>
        </p:txBody>
      </p:sp>
      <p:sp>
        <p:nvSpPr>
          <p:cNvPr id="9" name="CuadroTexto 8">
            <a:extLst>
              <a:ext uri="{FF2B5EF4-FFF2-40B4-BE49-F238E27FC236}">
                <a16:creationId xmlns:a16="http://schemas.microsoft.com/office/drawing/2014/main" id="{EC8A3FBD-8A5B-B678-D6B3-6311BE4E07E1}"/>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11" name="CuadroTexto 10">
            <a:extLst>
              <a:ext uri="{FF2B5EF4-FFF2-40B4-BE49-F238E27FC236}">
                <a16:creationId xmlns:a16="http://schemas.microsoft.com/office/drawing/2014/main" id="{60351064-D157-85FC-422D-5FB21CAA8597}"/>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6552678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32348" y="2068493"/>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b</a:t>
            </a:r>
            <a:endParaRPr lang="es-EC" altLang="es-EC" sz="1360" dirty="0">
              <a:latin typeface="+mn-lt"/>
            </a:endParaRPr>
          </a:p>
        </p:txBody>
      </p:sp>
      <p:grpSp>
        <p:nvGrpSpPr>
          <p:cNvPr id="5" name="Grupo 4">
            <a:extLst>
              <a:ext uri="{FF2B5EF4-FFF2-40B4-BE49-F238E27FC236}">
                <a16:creationId xmlns:a16="http://schemas.microsoft.com/office/drawing/2014/main" id="{7A13AFC2-ED99-4875-B621-AF575375BFE2}"/>
              </a:ext>
            </a:extLst>
          </p:cNvPr>
          <p:cNvGrpSpPr/>
          <p:nvPr/>
        </p:nvGrpSpPr>
        <p:grpSpPr>
          <a:xfrm>
            <a:off x="1036739" y="1330254"/>
            <a:ext cx="9821130" cy="814141"/>
            <a:chOff x="1632265" y="177692"/>
            <a:chExt cx="9821130" cy="878106"/>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4528300" y="207508"/>
              <a:ext cx="2850750"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7449978" y="207508"/>
              <a:ext cx="886268"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06</a:t>
              </a:r>
              <a:endParaRPr lang="es-EC" altLang="es-EC" sz="1200">
                <a:latin typeface="+mn-lt"/>
              </a:endParaRPr>
            </a:p>
          </p:txBody>
        </p:sp>
        <p:sp>
          <p:nvSpPr>
            <p:cNvPr id="88078" name="Google Shape;1126;p45">
              <a:extLst>
                <a:ext uri="{FF2B5EF4-FFF2-40B4-BE49-F238E27FC236}">
                  <a16:creationId xmlns:a16="http://schemas.microsoft.com/office/drawing/2014/main" id="{DD25047F-D5AF-4CF0-9588-AF439B52BC68}"/>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7482086"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6" name="Google Shape;462;p21">
              <a:extLst>
                <a:ext uri="{FF2B5EF4-FFF2-40B4-BE49-F238E27FC236}">
                  <a16:creationId xmlns:a16="http://schemas.microsoft.com/office/drawing/2014/main" id="{E6B6CCBC-A0C2-42B9-ABAC-F7927683DB7A}"/>
                </a:ext>
              </a:extLst>
            </p:cNvPr>
            <p:cNvSpPr txBox="1">
              <a:spLocks noChangeArrowheads="1"/>
            </p:cNvSpPr>
            <p:nvPr/>
          </p:nvSpPr>
          <p:spPr bwMode="auto">
            <a:xfrm>
              <a:off x="4504164" y="177692"/>
              <a:ext cx="2078527" cy="704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BFBFB"/>
                  </a:solidFill>
                  <a:latin typeface="+mn-lt"/>
                  <a:cs typeface="Open Sans" panose="020B0606030504020204" pitchFamily="34" charset="0"/>
                  <a:sym typeface="Open Sans" panose="020B0606030504020204" pitchFamily="34" charset="0"/>
                </a:rPr>
                <a:t>CONTEXTO TÍPICO</a:t>
              </a:r>
              <a:endParaRPr lang="es-EC" altLang="es-EC" sz="2000" b="1" dirty="0">
                <a:solidFill>
                  <a:srgbClr val="FBFBFB"/>
                </a:solidFill>
                <a:latin typeface="+mn-lt"/>
                <a:cs typeface="Open Sans" panose="020B0606030504020204" pitchFamily="34" charset="0"/>
              </a:endParaRPr>
            </a:p>
          </p:txBody>
        </p:sp>
      </p:grpSp>
      <p:sp>
        <p:nvSpPr>
          <p:cNvPr id="9" name="Google Shape;2066;p73">
            <a:extLst>
              <a:ext uri="{FF2B5EF4-FFF2-40B4-BE49-F238E27FC236}">
                <a16:creationId xmlns:a16="http://schemas.microsoft.com/office/drawing/2014/main" id="{BFBCE6AA-1715-4A46-9D0A-1D41CBB0C134}"/>
              </a:ext>
            </a:extLst>
          </p:cNvPr>
          <p:cNvSpPr txBox="1"/>
          <p:nvPr/>
        </p:nvSpPr>
        <p:spPr>
          <a:xfrm>
            <a:off x="3708177" y="2136338"/>
            <a:ext cx="6898481" cy="4176464"/>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PE" sz="2000" b="1" dirty="0"/>
              <a:t> </a:t>
            </a:r>
            <a:r>
              <a:rPr lang="es-ES" sz="2000" b="1" dirty="0"/>
              <a:t>RECURSO DE NULIDAD</a:t>
            </a:r>
          </a:p>
          <a:p>
            <a:pPr algn="ctr">
              <a:buClr>
                <a:schemeClr val="dk1"/>
              </a:buClr>
              <a:buSzPts val="1600"/>
            </a:pPr>
            <a:r>
              <a:rPr lang="es-ES" sz="2000" b="1" dirty="0" err="1"/>
              <a:t>N°</a:t>
            </a:r>
            <a:r>
              <a:rPr lang="es-ES" sz="2000" b="1" dirty="0"/>
              <a:t> 1527-2016/DEL SANTA</a:t>
            </a:r>
          </a:p>
          <a:p>
            <a:pPr algn="just">
              <a:buClr>
                <a:schemeClr val="dk1"/>
              </a:buClr>
              <a:buSzPts val="1600"/>
            </a:pPr>
            <a:endParaRPr lang="es-ES" i="1" dirty="0"/>
          </a:p>
          <a:p>
            <a:pPr marL="0" algn="just" rtl="0" eaLnBrk="1" latinLnBrk="0" hangingPunct="1">
              <a:spcBef>
                <a:spcPts val="0"/>
              </a:spcBef>
              <a:spcAft>
                <a:spcPts val="0"/>
              </a:spcAft>
            </a:pPr>
            <a:r>
              <a:rPr lang="es-PE" i="1" dirty="0">
                <a:solidFill>
                  <a:srgbClr val="000000"/>
                </a:solidFill>
                <a:effectLst/>
              </a:rPr>
              <a:t>“(…) el concierto en los marcos de una contratación pública </a:t>
            </a:r>
            <a:r>
              <a:rPr lang="es-PE" b="1" i="1" dirty="0">
                <a:solidFill>
                  <a:srgbClr val="000000"/>
                </a:solidFill>
                <a:effectLst/>
              </a:rPr>
              <a:t>se puede producir durante todo el procedimiento de adquisición</a:t>
            </a:r>
            <a:r>
              <a:rPr lang="es-PE" i="1" dirty="0">
                <a:solidFill>
                  <a:srgbClr val="000000"/>
                </a:solidFill>
                <a:effectLst/>
              </a:rPr>
              <a:t>, que implica el acto de la toma de la decisión para adquirir determinados bienes, el acto de adquisición y celebración del contrato, el acto de consolidación de la misma, el acto de entrega y de control de lo adquirido y, finalmente, el acto de validación o confirmación de lo adquirido y ulterior pago final del producto; el ámbito de actuación es extenso y en cualquiera de esas fases de la contratación pública puede producirse el concierto punible”</a:t>
            </a:r>
            <a:r>
              <a:rPr lang="es-PE" dirty="0">
                <a:solidFill>
                  <a:srgbClr val="000000"/>
                </a:solidFill>
                <a:effectLst/>
              </a:rPr>
              <a:t>.</a:t>
            </a:r>
            <a:endParaRPr lang="es-PE" dirty="0">
              <a:effectLst/>
            </a:endParaRPr>
          </a:p>
        </p:txBody>
      </p:sp>
      <p:pic>
        <p:nvPicPr>
          <p:cNvPr id="7" name="Imagen 6">
            <a:extLst>
              <a:ext uri="{FF2B5EF4-FFF2-40B4-BE49-F238E27FC236}">
                <a16:creationId xmlns:a16="http://schemas.microsoft.com/office/drawing/2014/main" id="{330F0CEF-3A1C-49AB-B9AD-3F0261C4CC39}"/>
              </a:ext>
            </a:extLst>
          </p:cNvPr>
          <p:cNvPicPr>
            <a:picLocks noChangeAspect="1"/>
          </p:cNvPicPr>
          <p:nvPr/>
        </p:nvPicPr>
        <p:blipFill>
          <a:blip r:embed="rId3"/>
          <a:stretch>
            <a:fillRect/>
          </a:stretch>
        </p:blipFill>
        <p:spPr>
          <a:xfrm>
            <a:off x="1162056" y="2882634"/>
            <a:ext cx="2431824" cy="2431824"/>
          </a:xfrm>
          <a:prstGeom prst="rect">
            <a:avLst/>
          </a:prstGeom>
        </p:spPr>
      </p:pic>
      <p:sp>
        <p:nvSpPr>
          <p:cNvPr id="24" name="CuadroTexto 23">
            <a:extLst>
              <a:ext uri="{FF2B5EF4-FFF2-40B4-BE49-F238E27FC236}">
                <a16:creationId xmlns:a16="http://schemas.microsoft.com/office/drawing/2014/main" id="{029C8EB5-542B-4D3D-A965-F78E5A5BE8B2}"/>
              </a:ext>
            </a:extLst>
          </p:cNvPr>
          <p:cNvSpPr txBox="1"/>
          <p:nvPr/>
        </p:nvSpPr>
        <p:spPr>
          <a:xfrm>
            <a:off x="1029860" y="5688834"/>
            <a:ext cx="3767033" cy="230832"/>
          </a:xfrm>
          <a:prstGeom prst="rect">
            <a:avLst/>
          </a:prstGeom>
          <a:noFill/>
        </p:spPr>
        <p:txBody>
          <a:bodyPr wrap="square">
            <a:spAutoFit/>
          </a:bodyPr>
          <a:lstStyle/>
          <a:p>
            <a:r>
              <a:rPr lang="es-PE" sz="900" dirty="0"/>
              <a:t>https://fococonsultores.es/ventajas-de-los-contratos-de-formacion-2018/</a:t>
            </a:r>
          </a:p>
        </p:txBody>
      </p:sp>
      <p:sp>
        <p:nvSpPr>
          <p:cNvPr id="11" name="CuadroTexto 10">
            <a:extLst>
              <a:ext uri="{FF2B5EF4-FFF2-40B4-BE49-F238E27FC236}">
                <a16:creationId xmlns:a16="http://schemas.microsoft.com/office/drawing/2014/main" id="{44A5F217-4647-4466-CF56-652F3CCBB5ED}"/>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12" name="CuadroTexto 11">
            <a:extLst>
              <a:ext uri="{FF2B5EF4-FFF2-40B4-BE49-F238E27FC236}">
                <a16:creationId xmlns:a16="http://schemas.microsoft.com/office/drawing/2014/main" id="{06C1F433-E4F6-AA5C-D130-495935DA509F}"/>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40411710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grpSp>
        <p:nvGrpSpPr>
          <p:cNvPr id="5" name="Grupo 4">
            <a:extLst>
              <a:ext uri="{FF2B5EF4-FFF2-40B4-BE49-F238E27FC236}">
                <a16:creationId xmlns:a16="http://schemas.microsoft.com/office/drawing/2014/main" id="{940232E7-3D6E-4D95-B770-47B812D9EEC7}"/>
              </a:ext>
            </a:extLst>
          </p:cNvPr>
          <p:cNvGrpSpPr/>
          <p:nvPr/>
        </p:nvGrpSpPr>
        <p:grpSpPr>
          <a:xfrm>
            <a:off x="3564161" y="2610495"/>
            <a:ext cx="2320262" cy="2448128"/>
            <a:chOff x="4428257" y="1530375"/>
            <a:chExt cx="2834072" cy="4409928"/>
          </a:xfrm>
        </p:grpSpPr>
        <p:cxnSp>
          <p:nvCxnSpPr>
            <p:cNvPr id="234" name="Google Shape;234;p18"/>
            <p:cNvCxnSpPr/>
            <p:nvPr/>
          </p:nvCxnSpPr>
          <p:spPr>
            <a:xfrm rot="10800000">
              <a:off x="4728934" y="534974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5" name="Google Shape;235;p18"/>
            <p:cNvCxnSpPr/>
            <p:nvPr/>
          </p:nvCxnSpPr>
          <p:spPr>
            <a:xfrm rot="10800000">
              <a:off x="4728934" y="537595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6" name="Google Shape;236;p18"/>
            <p:cNvCxnSpPr/>
            <p:nvPr/>
          </p:nvCxnSpPr>
          <p:spPr>
            <a:xfrm rot="10800000">
              <a:off x="4728934" y="540216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7" name="Google Shape;237;p18"/>
            <p:cNvCxnSpPr/>
            <p:nvPr/>
          </p:nvCxnSpPr>
          <p:spPr>
            <a:xfrm rot="10800000">
              <a:off x="4728934" y="542529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8" name="Google Shape;238;p18"/>
            <p:cNvCxnSpPr/>
            <p:nvPr/>
          </p:nvCxnSpPr>
          <p:spPr>
            <a:xfrm rot="10800000">
              <a:off x="4728934" y="545151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39" name="Google Shape;239;p18"/>
            <p:cNvCxnSpPr/>
            <p:nvPr/>
          </p:nvCxnSpPr>
          <p:spPr>
            <a:xfrm rot="10800000">
              <a:off x="4728934" y="547926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0" name="Google Shape;240;p18"/>
            <p:cNvCxnSpPr/>
            <p:nvPr/>
          </p:nvCxnSpPr>
          <p:spPr>
            <a:xfrm rot="10800000">
              <a:off x="4728934" y="550547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1" name="Google Shape;241;p18"/>
            <p:cNvCxnSpPr/>
            <p:nvPr/>
          </p:nvCxnSpPr>
          <p:spPr>
            <a:xfrm rot="10800000">
              <a:off x="4728934" y="553169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2" name="Google Shape;242;p18"/>
            <p:cNvCxnSpPr/>
            <p:nvPr/>
          </p:nvCxnSpPr>
          <p:spPr>
            <a:xfrm rot="10800000">
              <a:off x="4728934" y="555944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3" name="Google Shape;243;p18"/>
            <p:cNvCxnSpPr/>
            <p:nvPr/>
          </p:nvCxnSpPr>
          <p:spPr>
            <a:xfrm rot="10800000">
              <a:off x="4728934" y="558565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4" name="Google Shape;244;p18"/>
            <p:cNvCxnSpPr/>
            <p:nvPr/>
          </p:nvCxnSpPr>
          <p:spPr>
            <a:xfrm rot="10800000">
              <a:off x="4728934" y="561187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5" name="Google Shape;245;p18"/>
            <p:cNvCxnSpPr/>
            <p:nvPr/>
          </p:nvCxnSpPr>
          <p:spPr>
            <a:xfrm rot="10800000">
              <a:off x="4728934" y="563962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6" name="Google Shape;246;p18"/>
            <p:cNvCxnSpPr/>
            <p:nvPr/>
          </p:nvCxnSpPr>
          <p:spPr>
            <a:xfrm rot="10800000">
              <a:off x="4728934" y="566583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7" name="Google Shape;247;p18"/>
            <p:cNvCxnSpPr/>
            <p:nvPr/>
          </p:nvCxnSpPr>
          <p:spPr>
            <a:xfrm rot="10800000">
              <a:off x="4728934" y="569205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8" name="Google Shape;248;p18"/>
            <p:cNvCxnSpPr/>
            <p:nvPr/>
          </p:nvCxnSpPr>
          <p:spPr>
            <a:xfrm rot="10800000">
              <a:off x="4728934" y="571826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49" name="Google Shape;249;p18"/>
            <p:cNvCxnSpPr/>
            <p:nvPr/>
          </p:nvCxnSpPr>
          <p:spPr>
            <a:xfrm rot="10800000">
              <a:off x="4728934" y="574602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0" name="Google Shape;250;p18"/>
            <p:cNvCxnSpPr/>
            <p:nvPr/>
          </p:nvCxnSpPr>
          <p:spPr>
            <a:xfrm rot="10800000">
              <a:off x="4728934" y="577223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1" name="Google Shape;251;p18"/>
            <p:cNvCxnSpPr/>
            <p:nvPr/>
          </p:nvCxnSpPr>
          <p:spPr>
            <a:xfrm rot="10800000">
              <a:off x="4728934" y="579844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2" name="Google Shape;252;p18"/>
            <p:cNvCxnSpPr/>
            <p:nvPr/>
          </p:nvCxnSpPr>
          <p:spPr>
            <a:xfrm rot="10800000">
              <a:off x="4728934" y="582620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3" name="Google Shape;253;p18"/>
            <p:cNvCxnSpPr/>
            <p:nvPr/>
          </p:nvCxnSpPr>
          <p:spPr>
            <a:xfrm rot="10800000">
              <a:off x="4728934" y="585241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4" name="Google Shape;254;p18"/>
            <p:cNvCxnSpPr/>
            <p:nvPr/>
          </p:nvCxnSpPr>
          <p:spPr>
            <a:xfrm rot="10800000">
              <a:off x="4728934" y="5878626"/>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55" name="Google Shape;255;p18"/>
            <p:cNvSpPr/>
            <p:nvPr/>
          </p:nvSpPr>
          <p:spPr>
            <a:xfrm>
              <a:off x="4702721" y="5284982"/>
              <a:ext cx="2383828" cy="655321"/>
            </a:xfrm>
            <a:custGeom>
              <a:avLst/>
              <a:gdLst/>
              <a:ahLst/>
              <a:cxnLst/>
              <a:rect l="l" t="t" r="r" b="b"/>
              <a:pathLst>
                <a:path w="626" h="172" extrusionOk="0">
                  <a:moveTo>
                    <a:pt x="626" y="172"/>
                  </a:moveTo>
                  <a:cubicBezTo>
                    <a:pt x="43" y="172"/>
                    <a:pt x="43" y="172"/>
                    <a:pt x="43" y="172"/>
                  </a:cubicBezTo>
                  <a:cubicBezTo>
                    <a:pt x="19" y="172"/>
                    <a:pt x="0" y="153"/>
                    <a:pt x="0" y="130"/>
                  </a:cubicBezTo>
                  <a:cubicBezTo>
                    <a:pt x="0" y="42"/>
                    <a:pt x="0" y="42"/>
                    <a:pt x="0" y="42"/>
                  </a:cubicBezTo>
                  <a:cubicBezTo>
                    <a:pt x="0" y="19"/>
                    <a:pt x="19" y="0"/>
                    <a:pt x="43" y="0"/>
                  </a:cubicBezTo>
                  <a:cubicBezTo>
                    <a:pt x="626" y="0"/>
                    <a:pt x="626" y="0"/>
                    <a:pt x="626" y="0"/>
                  </a:cubicBezTo>
                </a:path>
              </a:pathLst>
            </a:custGeom>
            <a:noFill/>
            <a:ln w="85725" cap="rnd" cmpd="sng">
              <a:solidFill>
                <a:srgbClr val="065280"/>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cxnSp>
          <p:nvCxnSpPr>
            <p:cNvPr id="256" name="Google Shape;256;p18"/>
            <p:cNvCxnSpPr/>
            <p:nvPr/>
          </p:nvCxnSpPr>
          <p:spPr>
            <a:xfrm rot="10800000">
              <a:off x="4454470" y="459882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7" name="Google Shape;257;p18"/>
            <p:cNvCxnSpPr/>
            <p:nvPr/>
          </p:nvCxnSpPr>
          <p:spPr>
            <a:xfrm rot="10800000">
              <a:off x="4454470" y="462503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8" name="Google Shape;258;p18"/>
            <p:cNvCxnSpPr/>
            <p:nvPr/>
          </p:nvCxnSpPr>
          <p:spPr>
            <a:xfrm rot="10800000">
              <a:off x="4454470" y="465124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59" name="Google Shape;259;p18"/>
            <p:cNvCxnSpPr/>
            <p:nvPr/>
          </p:nvCxnSpPr>
          <p:spPr>
            <a:xfrm rot="10800000">
              <a:off x="4454470" y="467900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0" name="Google Shape;260;p18"/>
            <p:cNvCxnSpPr/>
            <p:nvPr/>
          </p:nvCxnSpPr>
          <p:spPr>
            <a:xfrm rot="10800000">
              <a:off x="4454470" y="470521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1" name="Google Shape;261;p18"/>
            <p:cNvCxnSpPr/>
            <p:nvPr/>
          </p:nvCxnSpPr>
          <p:spPr>
            <a:xfrm rot="10800000">
              <a:off x="4454470" y="473142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2" name="Google Shape;262;p18"/>
            <p:cNvCxnSpPr/>
            <p:nvPr/>
          </p:nvCxnSpPr>
          <p:spPr>
            <a:xfrm rot="10800000">
              <a:off x="4454470" y="475918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3" name="Google Shape;263;p18"/>
            <p:cNvCxnSpPr/>
            <p:nvPr/>
          </p:nvCxnSpPr>
          <p:spPr>
            <a:xfrm rot="10800000">
              <a:off x="4454470" y="478539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4" name="Google Shape;264;p18"/>
            <p:cNvCxnSpPr/>
            <p:nvPr/>
          </p:nvCxnSpPr>
          <p:spPr>
            <a:xfrm rot="10800000">
              <a:off x="4454470" y="480852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5" name="Google Shape;265;p18"/>
            <p:cNvCxnSpPr/>
            <p:nvPr/>
          </p:nvCxnSpPr>
          <p:spPr>
            <a:xfrm rot="10800000">
              <a:off x="4454470" y="483473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6" name="Google Shape;266;p18"/>
            <p:cNvCxnSpPr/>
            <p:nvPr/>
          </p:nvCxnSpPr>
          <p:spPr>
            <a:xfrm rot="10800000">
              <a:off x="4454470" y="486095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7" name="Google Shape;267;p18"/>
            <p:cNvCxnSpPr/>
            <p:nvPr/>
          </p:nvCxnSpPr>
          <p:spPr>
            <a:xfrm rot="10800000">
              <a:off x="4454470" y="488870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8" name="Google Shape;268;p18"/>
            <p:cNvCxnSpPr/>
            <p:nvPr/>
          </p:nvCxnSpPr>
          <p:spPr>
            <a:xfrm rot="10800000">
              <a:off x="4454470" y="491491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69" name="Google Shape;269;p18"/>
            <p:cNvCxnSpPr/>
            <p:nvPr/>
          </p:nvCxnSpPr>
          <p:spPr>
            <a:xfrm rot="10800000">
              <a:off x="4454470" y="494113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0" name="Google Shape;270;p18"/>
            <p:cNvCxnSpPr/>
            <p:nvPr/>
          </p:nvCxnSpPr>
          <p:spPr>
            <a:xfrm rot="10800000">
              <a:off x="4454470" y="496888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1" name="Google Shape;271;p18"/>
            <p:cNvCxnSpPr/>
            <p:nvPr/>
          </p:nvCxnSpPr>
          <p:spPr>
            <a:xfrm rot="10800000">
              <a:off x="4454470" y="499509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2" name="Google Shape;272;p18"/>
            <p:cNvCxnSpPr/>
            <p:nvPr/>
          </p:nvCxnSpPr>
          <p:spPr>
            <a:xfrm rot="10800000">
              <a:off x="4454470" y="502131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3" name="Google Shape;273;p18"/>
            <p:cNvCxnSpPr/>
            <p:nvPr/>
          </p:nvCxnSpPr>
          <p:spPr>
            <a:xfrm rot="10800000">
              <a:off x="4454470" y="504752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4" name="Google Shape;274;p18"/>
            <p:cNvCxnSpPr/>
            <p:nvPr/>
          </p:nvCxnSpPr>
          <p:spPr>
            <a:xfrm rot="10800000">
              <a:off x="4454470" y="507527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5" name="Google Shape;275;p18"/>
            <p:cNvCxnSpPr/>
            <p:nvPr/>
          </p:nvCxnSpPr>
          <p:spPr>
            <a:xfrm rot="10800000">
              <a:off x="4454470" y="510149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6" name="Google Shape;276;p18"/>
            <p:cNvCxnSpPr/>
            <p:nvPr/>
          </p:nvCxnSpPr>
          <p:spPr>
            <a:xfrm rot="10800000">
              <a:off x="4454470" y="5127704"/>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77" name="Google Shape;277;p18"/>
            <p:cNvSpPr/>
            <p:nvPr/>
          </p:nvSpPr>
          <p:spPr>
            <a:xfrm>
              <a:off x="4428257" y="4534061"/>
              <a:ext cx="2383828" cy="655321"/>
            </a:xfrm>
            <a:custGeom>
              <a:avLst/>
              <a:gdLst/>
              <a:ahLst/>
              <a:cxnLst/>
              <a:rect l="l" t="t" r="r" b="b"/>
              <a:pathLst>
                <a:path w="626" h="172" extrusionOk="0">
                  <a:moveTo>
                    <a:pt x="626" y="172"/>
                  </a:moveTo>
                  <a:cubicBezTo>
                    <a:pt x="43" y="172"/>
                    <a:pt x="43" y="172"/>
                    <a:pt x="43" y="172"/>
                  </a:cubicBezTo>
                  <a:cubicBezTo>
                    <a:pt x="19" y="172"/>
                    <a:pt x="0" y="153"/>
                    <a:pt x="0" y="130"/>
                  </a:cubicBezTo>
                  <a:cubicBezTo>
                    <a:pt x="0" y="42"/>
                    <a:pt x="0" y="42"/>
                    <a:pt x="0" y="42"/>
                  </a:cubicBezTo>
                  <a:cubicBezTo>
                    <a:pt x="0" y="19"/>
                    <a:pt x="19" y="0"/>
                    <a:pt x="43" y="0"/>
                  </a:cubicBezTo>
                  <a:cubicBezTo>
                    <a:pt x="626" y="0"/>
                    <a:pt x="626" y="0"/>
                    <a:pt x="626" y="0"/>
                  </a:cubicBezTo>
                </a:path>
              </a:pathLst>
            </a:custGeom>
            <a:noFill/>
            <a:ln w="85725" cap="rnd" cmpd="sng">
              <a:solidFill>
                <a:srgbClr val="34B2E3"/>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cxnSp>
          <p:nvCxnSpPr>
            <p:cNvPr id="278" name="Google Shape;278;p18"/>
            <p:cNvCxnSpPr/>
            <p:nvPr/>
          </p:nvCxnSpPr>
          <p:spPr>
            <a:xfrm rot="10800000">
              <a:off x="4897004" y="384790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79" name="Google Shape;279;p18"/>
            <p:cNvCxnSpPr/>
            <p:nvPr/>
          </p:nvCxnSpPr>
          <p:spPr>
            <a:xfrm rot="10800000">
              <a:off x="4897004" y="387411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0" name="Google Shape;280;p18"/>
            <p:cNvCxnSpPr/>
            <p:nvPr/>
          </p:nvCxnSpPr>
          <p:spPr>
            <a:xfrm rot="10800000">
              <a:off x="4897004" y="390032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1" name="Google Shape;281;p18"/>
            <p:cNvCxnSpPr/>
            <p:nvPr/>
          </p:nvCxnSpPr>
          <p:spPr>
            <a:xfrm rot="10800000">
              <a:off x="4897004" y="392808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2" name="Google Shape;282;p18"/>
            <p:cNvCxnSpPr/>
            <p:nvPr/>
          </p:nvCxnSpPr>
          <p:spPr>
            <a:xfrm rot="10800000">
              <a:off x="4897004" y="395429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3" name="Google Shape;283;p18"/>
            <p:cNvCxnSpPr/>
            <p:nvPr/>
          </p:nvCxnSpPr>
          <p:spPr>
            <a:xfrm rot="10800000">
              <a:off x="4897004" y="398050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4" name="Google Shape;284;p18"/>
            <p:cNvCxnSpPr/>
            <p:nvPr/>
          </p:nvCxnSpPr>
          <p:spPr>
            <a:xfrm rot="10800000">
              <a:off x="4897004" y="400826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5" name="Google Shape;285;p18"/>
            <p:cNvCxnSpPr/>
            <p:nvPr/>
          </p:nvCxnSpPr>
          <p:spPr>
            <a:xfrm rot="10800000">
              <a:off x="4897004" y="403447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6" name="Google Shape;286;p18"/>
            <p:cNvCxnSpPr/>
            <p:nvPr/>
          </p:nvCxnSpPr>
          <p:spPr>
            <a:xfrm rot="10800000">
              <a:off x="4897004" y="406068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7" name="Google Shape;287;p18"/>
            <p:cNvCxnSpPr/>
            <p:nvPr/>
          </p:nvCxnSpPr>
          <p:spPr>
            <a:xfrm rot="10800000">
              <a:off x="4897004" y="408844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8" name="Google Shape;288;p18"/>
            <p:cNvCxnSpPr/>
            <p:nvPr/>
          </p:nvCxnSpPr>
          <p:spPr>
            <a:xfrm rot="10800000">
              <a:off x="4897004" y="411465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89" name="Google Shape;289;p18"/>
            <p:cNvCxnSpPr/>
            <p:nvPr/>
          </p:nvCxnSpPr>
          <p:spPr>
            <a:xfrm rot="10800000">
              <a:off x="4897004" y="414086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0" name="Google Shape;290;p18"/>
            <p:cNvCxnSpPr/>
            <p:nvPr/>
          </p:nvCxnSpPr>
          <p:spPr>
            <a:xfrm rot="10800000">
              <a:off x="4897004" y="416862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1" name="Google Shape;291;p18"/>
            <p:cNvCxnSpPr/>
            <p:nvPr/>
          </p:nvCxnSpPr>
          <p:spPr>
            <a:xfrm rot="10800000">
              <a:off x="4897004" y="419020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2" name="Google Shape;292;p18"/>
            <p:cNvCxnSpPr/>
            <p:nvPr/>
          </p:nvCxnSpPr>
          <p:spPr>
            <a:xfrm rot="10800000">
              <a:off x="4897004" y="421796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3" name="Google Shape;293;p18"/>
            <p:cNvCxnSpPr/>
            <p:nvPr/>
          </p:nvCxnSpPr>
          <p:spPr>
            <a:xfrm rot="10800000">
              <a:off x="4897004" y="424417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4" name="Google Shape;294;p18"/>
            <p:cNvCxnSpPr/>
            <p:nvPr/>
          </p:nvCxnSpPr>
          <p:spPr>
            <a:xfrm rot="10800000">
              <a:off x="4897004" y="427038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5" name="Google Shape;295;p18"/>
            <p:cNvCxnSpPr/>
            <p:nvPr/>
          </p:nvCxnSpPr>
          <p:spPr>
            <a:xfrm rot="10800000">
              <a:off x="4897004" y="429814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6" name="Google Shape;296;p18"/>
            <p:cNvCxnSpPr/>
            <p:nvPr/>
          </p:nvCxnSpPr>
          <p:spPr>
            <a:xfrm rot="10800000">
              <a:off x="4897004" y="432435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7" name="Google Shape;297;p18"/>
            <p:cNvCxnSpPr/>
            <p:nvPr/>
          </p:nvCxnSpPr>
          <p:spPr>
            <a:xfrm rot="10800000">
              <a:off x="4897004" y="435057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298" name="Google Shape;298;p18"/>
            <p:cNvCxnSpPr/>
            <p:nvPr/>
          </p:nvCxnSpPr>
          <p:spPr>
            <a:xfrm rot="10800000">
              <a:off x="4897004" y="4376783"/>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299" name="Google Shape;299;p18"/>
            <p:cNvSpPr/>
            <p:nvPr/>
          </p:nvSpPr>
          <p:spPr>
            <a:xfrm>
              <a:off x="4870791" y="3783138"/>
              <a:ext cx="2379202" cy="658405"/>
            </a:xfrm>
            <a:custGeom>
              <a:avLst/>
              <a:gdLst/>
              <a:ahLst/>
              <a:cxnLst/>
              <a:rect l="l" t="t" r="r" b="b"/>
              <a:pathLst>
                <a:path w="625" h="173" extrusionOk="0">
                  <a:moveTo>
                    <a:pt x="625" y="173"/>
                  </a:moveTo>
                  <a:cubicBezTo>
                    <a:pt x="42" y="173"/>
                    <a:pt x="42" y="173"/>
                    <a:pt x="42" y="173"/>
                  </a:cubicBezTo>
                  <a:cubicBezTo>
                    <a:pt x="19" y="173"/>
                    <a:pt x="0" y="154"/>
                    <a:pt x="0" y="130"/>
                  </a:cubicBezTo>
                  <a:cubicBezTo>
                    <a:pt x="0" y="43"/>
                    <a:pt x="0" y="43"/>
                    <a:pt x="0" y="43"/>
                  </a:cubicBezTo>
                  <a:cubicBezTo>
                    <a:pt x="0" y="19"/>
                    <a:pt x="19" y="0"/>
                    <a:pt x="42" y="0"/>
                  </a:cubicBezTo>
                  <a:cubicBezTo>
                    <a:pt x="625" y="0"/>
                    <a:pt x="625" y="0"/>
                    <a:pt x="625" y="0"/>
                  </a:cubicBezTo>
                </a:path>
              </a:pathLst>
            </a:custGeom>
            <a:noFill/>
            <a:ln w="85725" cap="rnd" cmpd="sng">
              <a:solidFill>
                <a:srgbClr val="64D1DA"/>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cxnSp>
          <p:nvCxnSpPr>
            <p:cNvPr id="300" name="Google Shape;300;p18"/>
            <p:cNvCxnSpPr/>
            <p:nvPr/>
          </p:nvCxnSpPr>
          <p:spPr>
            <a:xfrm rot="10800000">
              <a:off x="4588617" y="309697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1" name="Google Shape;301;p18"/>
            <p:cNvCxnSpPr/>
            <p:nvPr/>
          </p:nvCxnSpPr>
          <p:spPr>
            <a:xfrm rot="10800000">
              <a:off x="4588617" y="312319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2" name="Google Shape;302;p18"/>
            <p:cNvCxnSpPr/>
            <p:nvPr/>
          </p:nvCxnSpPr>
          <p:spPr>
            <a:xfrm rot="10800000">
              <a:off x="4588617" y="315094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3" name="Google Shape;303;p18"/>
            <p:cNvCxnSpPr/>
            <p:nvPr/>
          </p:nvCxnSpPr>
          <p:spPr>
            <a:xfrm rot="10800000">
              <a:off x="4588617" y="317715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4" name="Google Shape;304;p18"/>
            <p:cNvCxnSpPr/>
            <p:nvPr/>
          </p:nvCxnSpPr>
          <p:spPr>
            <a:xfrm rot="10800000">
              <a:off x="4588617" y="320337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5" name="Google Shape;305;p18"/>
            <p:cNvCxnSpPr/>
            <p:nvPr/>
          </p:nvCxnSpPr>
          <p:spPr>
            <a:xfrm rot="10800000">
              <a:off x="4588617" y="322958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6" name="Google Shape;306;p18"/>
            <p:cNvCxnSpPr/>
            <p:nvPr/>
          </p:nvCxnSpPr>
          <p:spPr>
            <a:xfrm rot="10800000">
              <a:off x="4588617" y="325734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7" name="Google Shape;307;p18"/>
            <p:cNvCxnSpPr/>
            <p:nvPr/>
          </p:nvCxnSpPr>
          <p:spPr>
            <a:xfrm rot="10800000">
              <a:off x="4588617" y="328355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8" name="Google Shape;308;p18"/>
            <p:cNvCxnSpPr/>
            <p:nvPr/>
          </p:nvCxnSpPr>
          <p:spPr>
            <a:xfrm rot="10800000">
              <a:off x="4588617" y="330976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09" name="Google Shape;309;p18"/>
            <p:cNvCxnSpPr/>
            <p:nvPr/>
          </p:nvCxnSpPr>
          <p:spPr>
            <a:xfrm rot="10800000">
              <a:off x="4588617" y="333752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0" name="Google Shape;310;p18"/>
            <p:cNvCxnSpPr/>
            <p:nvPr/>
          </p:nvCxnSpPr>
          <p:spPr>
            <a:xfrm rot="10800000">
              <a:off x="4588617" y="336373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1" name="Google Shape;311;p18"/>
            <p:cNvCxnSpPr/>
            <p:nvPr/>
          </p:nvCxnSpPr>
          <p:spPr>
            <a:xfrm rot="10800000">
              <a:off x="4588617" y="338994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2" name="Google Shape;312;p18"/>
            <p:cNvCxnSpPr/>
            <p:nvPr/>
          </p:nvCxnSpPr>
          <p:spPr>
            <a:xfrm rot="10800000">
              <a:off x="4588617" y="341770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3" name="Google Shape;313;p18"/>
            <p:cNvCxnSpPr/>
            <p:nvPr/>
          </p:nvCxnSpPr>
          <p:spPr>
            <a:xfrm rot="10800000">
              <a:off x="4588617" y="344391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4" name="Google Shape;314;p18"/>
            <p:cNvCxnSpPr/>
            <p:nvPr/>
          </p:nvCxnSpPr>
          <p:spPr>
            <a:xfrm rot="10800000">
              <a:off x="4588617" y="347012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5" name="Google Shape;315;p18"/>
            <p:cNvCxnSpPr/>
            <p:nvPr/>
          </p:nvCxnSpPr>
          <p:spPr>
            <a:xfrm rot="10800000">
              <a:off x="4588617" y="349788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6" name="Google Shape;316;p18"/>
            <p:cNvCxnSpPr/>
            <p:nvPr/>
          </p:nvCxnSpPr>
          <p:spPr>
            <a:xfrm rot="10800000">
              <a:off x="4588617" y="352409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7" name="Google Shape;317;p18"/>
            <p:cNvCxnSpPr/>
            <p:nvPr/>
          </p:nvCxnSpPr>
          <p:spPr>
            <a:xfrm rot="10800000">
              <a:off x="4588617" y="355030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8" name="Google Shape;318;p18"/>
            <p:cNvCxnSpPr/>
            <p:nvPr/>
          </p:nvCxnSpPr>
          <p:spPr>
            <a:xfrm rot="10800000">
              <a:off x="4588617" y="357343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19" name="Google Shape;319;p18"/>
            <p:cNvCxnSpPr/>
            <p:nvPr/>
          </p:nvCxnSpPr>
          <p:spPr>
            <a:xfrm rot="10800000">
              <a:off x="4588617" y="359964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20" name="Google Shape;320;p18"/>
            <p:cNvCxnSpPr/>
            <p:nvPr/>
          </p:nvCxnSpPr>
          <p:spPr>
            <a:xfrm rot="10800000">
              <a:off x="4588617" y="3627404"/>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321" name="Google Shape;321;p18"/>
            <p:cNvSpPr/>
            <p:nvPr/>
          </p:nvSpPr>
          <p:spPr>
            <a:xfrm>
              <a:off x="4562405" y="3032218"/>
              <a:ext cx="2383828" cy="659947"/>
            </a:xfrm>
            <a:custGeom>
              <a:avLst/>
              <a:gdLst/>
              <a:ahLst/>
              <a:cxnLst/>
              <a:rect l="l" t="t" r="r" b="b"/>
              <a:pathLst>
                <a:path w="626" h="173" extrusionOk="0">
                  <a:moveTo>
                    <a:pt x="626" y="173"/>
                  </a:moveTo>
                  <a:cubicBezTo>
                    <a:pt x="43" y="173"/>
                    <a:pt x="43" y="173"/>
                    <a:pt x="43" y="173"/>
                  </a:cubicBezTo>
                  <a:cubicBezTo>
                    <a:pt x="19" y="173"/>
                    <a:pt x="0" y="154"/>
                    <a:pt x="0" y="130"/>
                  </a:cubicBezTo>
                  <a:cubicBezTo>
                    <a:pt x="0" y="43"/>
                    <a:pt x="0" y="43"/>
                    <a:pt x="0" y="43"/>
                  </a:cubicBezTo>
                  <a:cubicBezTo>
                    <a:pt x="0" y="19"/>
                    <a:pt x="19" y="0"/>
                    <a:pt x="43" y="0"/>
                  </a:cubicBezTo>
                  <a:cubicBezTo>
                    <a:pt x="626" y="0"/>
                    <a:pt x="626" y="0"/>
                    <a:pt x="626" y="0"/>
                  </a:cubicBezTo>
                </a:path>
              </a:pathLst>
            </a:custGeom>
            <a:noFill/>
            <a:ln w="85725" cap="rnd" cmpd="sng">
              <a:solidFill>
                <a:srgbClr val="8C103D"/>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cxnSp>
          <p:nvCxnSpPr>
            <p:cNvPr id="322" name="Google Shape;322;p18"/>
            <p:cNvCxnSpPr/>
            <p:nvPr/>
          </p:nvCxnSpPr>
          <p:spPr>
            <a:xfrm rot="10800000">
              <a:off x="4878500" y="2346057"/>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3" name="Google Shape;323;p18"/>
            <p:cNvCxnSpPr/>
            <p:nvPr/>
          </p:nvCxnSpPr>
          <p:spPr>
            <a:xfrm rot="10800000">
              <a:off x="4878500" y="2372270"/>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4" name="Google Shape;324;p18"/>
            <p:cNvCxnSpPr/>
            <p:nvPr/>
          </p:nvCxnSpPr>
          <p:spPr>
            <a:xfrm rot="10800000">
              <a:off x="4878500" y="240002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5" name="Google Shape;325;p18"/>
            <p:cNvCxnSpPr/>
            <p:nvPr/>
          </p:nvCxnSpPr>
          <p:spPr>
            <a:xfrm rot="10800000">
              <a:off x="4878500" y="2426238"/>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6" name="Google Shape;326;p18"/>
            <p:cNvCxnSpPr/>
            <p:nvPr/>
          </p:nvCxnSpPr>
          <p:spPr>
            <a:xfrm rot="10800000">
              <a:off x="4878500" y="2452451"/>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7" name="Google Shape;327;p18"/>
            <p:cNvCxnSpPr/>
            <p:nvPr/>
          </p:nvCxnSpPr>
          <p:spPr>
            <a:xfrm rot="10800000">
              <a:off x="4878500" y="2480206"/>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8" name="Google Shape;328;p18"/>
            <p:cNvCxnSpPr/>
            <p:nvPr/>
          </p:nvCxnSpPr>
          <p:spPr>
            <a:xfrm rot="10800000">
              <a:off x="4878500" y="2506418"/>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29" name="Google Shape;329;p18"/>
            <p:cNvCxnSpPr/>
            <p:nvPr/>
          </p:nvCxnSpPr>
          <p:spPr>
            <a:xfrm rot="10800000">
              <a:off x="4878500" y="2532631"/>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0" name="Google Shape;330;p18"/>
            <p:cNvCxnSpPr/>
            <p:nvPr/>
          </p:nvCxnSpPr>
          <p:spPr>
            <a:xfrm rot="10800000">
              <a:off x="4878500" y="2558844"/>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1" name="Google Shape;331;p18"/>
            <p:cNvCxnSpPr/>
            <p:nvPr/>
          </p:nvCxnSpPr>
          <p:spPr>
            <a:xfrm rot="10800000">
              <a:off x="4878500" y="2586599"/>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2" name="Google Shape;332;p18"/>
            <p:cNvCxnSpPr/>
            <p:nvPr/>
          </p:nvCxnSpPr>
          <p:spPr>
            <a:xfrm rot="10800000">
              <a:off x="4878500" y="2612812"/>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3" name="Google Shape;333;p18"/>
            <p:cNvCxnSpPr/>
            <p:nvPr/>
          </p:nvCxnSpPr>
          <p:spPr>
            <a:xfrm rot="10800000">
              <a:off x="4878500" y="2639024"/>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4" name="Google Shape;334;p18"/>
            <p:cNvCxnSpPr/>
            <p:nvPr/>
          </p:nvCxnSpPr>
          <p:spPr>
            <a:xfrm rot="10800000">
              <a:off x="4878500" y="2666779"/>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5" name="Google Shape;335;p18"/>
            <p:cNvCxnSpPr/>
            <p:nvPr/>
          </p:nvCxnSpPr>
          <p:spPr>
            <a:xfrm rot="10800000">
              <a:off x="4878500" y="2692992"/>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6" name="Google Shape;336;p18"/>
            <p:cNvCxnSpPr/>
            <p:nvPr/>
          </p:nvCxnSpPr>
          <p:spPr>
            <a:xfrm rot="10800000">
              <a:off x="4878500" y="271920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7" name="Google Shape;337;p18"/>
            <p:cNvCxnSpPr/>
            <p:nvPr/>
          </p:nvCxnSpPr>
          <p:spPr>
            <a:xfrm rot="10800000">
              <a:off x="4878500" y="2746960"/>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8" name="Google Shape;338;p18"/>
            <p:cNvCxnSpPr/>
            <p:nvPr/>
          </p:nvCxnSpPr>
          <p:spPr>
            <a:xfrm rot="10800000">
              <a:off x="4878500" y="2773173"/>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39" name="Google Shape;339;p18"/>
            <p:cNvCxnSpPr/>
            <p:nvPr/>
          </p:nvCxnSpPr>
          <p:spPr>
            <a:xfrm rot="10800000">
              <a:off x="4878500" y="2799385"/>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0" name="Google Shape;340;p18"/>
            <p:cNvCxnSpPr/>
            <p:nvPr/>
          </p:nvCxnSpPr>
          <p:spPr>
            <a:xfrm rot="10800000">
              <a:off x="4878500" y="2825599"/>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1" name="Google Shape;341;p18"/>
            <p:cNvCxnSpPr/>
            <p:nvPr/>
          </p:nvCxnSpPr>
          <p:spPr>
            <a:xfrm rot="10800000">
              <a:off x="4878500" y="2853354"/>
              <a:ext cx="2360699" cy="0"/>
            </a:xfrm>
            <a:prstGeom prst="straightConnector1">
              <a:avLst/>
            </a:prstGeom>
            <a:noFill/>
            <a:ln w="9525" cap="flat" cmpd="sng">
              <a:solidFill>
                <a:srgbClr val="D6D9DB"/>
              </a:solidFill>
              <a:prstDash val="solid"/>
              <a:miter lim="800000"/>
              <a:headEnd type="none" w="med" len="med"/>
              <a:tailEnd type="none" w="med" len="med"/>
            </a:ln>
          </p:spPr>
        </p:cxnSp>
        <p:cxnSp>
          <p:nvCxnSpPr>
            <p:cNvPr id="342" name="Google Shape;342;p18"/>
            <p:cNvCxnSpPr/>
            <p:nvPr/>
          </p:nvCxnSpPr>
          <p:spPr>
            <a:xfrm rot="10800000">
              <a:off x="4878500" y="2879566"/>
              <a:ext cx="2360699" cy="0"/>
            </a:xfrm>
            <a:prstGeom prst="straightConnector1">
              <a:avLst/>
            </a:prstGeom>
            <a:noFill/>
            <a:ln w="9525" cap="flat" cmpd="sng">
              <a:solidFill>
                <a:srgbClr val="D6D9DB"/>
              </a:solidFill>
              <a:prstDash val="solid"/>
              <a:miter lim="800000"/>
              <a:headEnd type="none" w="med" len="med"/>
              <a:tailEnd type="none" w="med" len="med"/>
            </a:ln>
          </p:spPr>
        </p:cxnSp>
        <p:sp>
          <p:nvSpPr>
            <p:cNvPr id="343" name="Google Shape;343;p18"/>
            <p:cNvSpPr/>
            <p:nvPr/>
          </p:nvSpPr>
          <p:spPr>
            <a:xfrm>
              <a:off x="4847662" y="2281296"/>
              <a:ext cx="2383828" cy="659947"/>
            </a:xfrm>
            <a:custGeom>
              <a:avLst/>
              <a:gdLst/>
              <a:ahLst/>
              <a:cxnLst/>
              <a:rect l="l" t="t" r="r" b="b"/>
              <a:pathLst>
                <a:path w="626" h="173" extrusionOk="0">
                  <a:moveTo>
                    <a:pt x="626" y="173"/>
                  </a:moveTo>
                  <a:cubicBezTo>
                    <a:pt x="43" y="173"/>
                    <a:pt x="43" y="173"/>
                    <a:pt x="43" y="173"/>
                  </a:cubicBezTo>
                  <a:cubicBezTo>
                    <a:pt x="20" y="173"/>
                    <a:pt x="0" y="154"/>
                    <a:pt x="0" y="130"/>
                  </a:cubicBezTo>
                  <a:cubicBezTo>
                    <a:pt x="0" y="43"/>
                    <a:pt x="0" y="43"/>
                    <a:pt x="0" y="43"/>
                  </a:cubicBezTo>
                  <a:cubicBezTo>
                    <a:pt x="0" y="19"/>
                    <a:pt x="20" y="0"/>
                    <a:pt x="43" y="0"/>
                  </a:cubicBezTo>
                  <a:cubicBezTo>
                    <a:pt x="626" y="0"/>
                    <a:pt x="626" y="0"/>
                    <a:pt x="626" y="0"/>
                  </a:cubicBezTo>
                </a:path>
              </a:pathLst>
            </a:custGeom>
            <a:noFill/>
            <a:ln w="85725" cap="rnd" cmpd="sng">
              <a:solidFill>
                <a:srgbClr val="E24956"/>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cxnSp>
          <p:nvCxnSpPr>
            <p:cNvPr id="344" name="Google Shape;344;p18"/>
            <p:cNvCxnSpPr/>
            <p:nvPr/>
          </p:nvCxnSpPr>
          <p:spPr>
            <a:xfrm rot="10800000">
              <a:off x="4664173" y="1595136"/>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5" name="Google Shape;345;p18"/>
            <p:cNvCxnSpPr/>
            <p:nvPr/>
          </p:nvCxnSpPr>
          <p:spPr>
            <a:xfrm rot="10800000">
              <a:off x="4664173" y="162134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6" name="Google Shape;346;p18"/>
            <p:cNvCxnSpPr/>
            <p:nvPr/>
          </p:nvCxnSpPr>
          <p:spPr>
            <a:xfrm rot="10800000">
              <a:off x="4664173" y="1649103"/>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7" name="Google Shape;347;p18"/>
            <p:cNvCxnSpPr/>
            <p:nvPr/>
          </p:nvCxnSpPr>
          <p:spPr>
            <a:xfrm rot="10800000">
              <a:off x="4664173" y="167531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8" name="Google Shape;348;p18"/>
            <p:cNvCxnSpPr/>
            <p:nvPr/>
          </p:nvCxnSpPr>
          <p:spPr>
            <a:xfrm rot="10800000">
              <a:off x="4664173" y="170152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49" name="Google Shape;349;p18"/>
            <p:cNvCxnSpPr/>
            <p:nvPr/>
          </p:nvCxnSpPr>
          <p:spPr>
            <a:xfrm rot="10800000">
              <a:off x="4664173" y="172928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0" name="Google Shape;350;p18"/>
            <p:cNvCxnSpPr/>
            <p:nvPr/>
          </p:nvCxnSpPr>
          <p:spPr>
            <a:xfrm rot="10800000">
              <a:off x="4664173" y="1755497"/>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1" name="Google Shape;351;p18"/>
            <p:cNvCxnSpPr/>
            <p:nvPr/>
          </p:nvCxnSpPr>
          <p:spPr>
            <a:xfrm rot="10800000">
              <a:off x="4664173" y="178171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2" name="Google Shape;352;p18"/>
            <p:cNvCxnSpPr/>
            <p:nvPr/>
          </p:nvCxnSpPr>
          <p:spPr>
            <a:xfrm rot="10800000">
              <a:off x="4664173" y="180946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3" name="Google Shape;353;p18"/>
            <p:cNvCxnSpPr/>
            <p:nvPr/>
          </p:nvCxnSpPr>
          <p:spPr>
            <a:xfrm rot="10800000">
              <a:off x="4664173" y="183567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4" name="Google Shape;354;p18"/>
            <p:cNvCxnSpPr/>
            <p:nvPr/>
          </p:nvCxnSpPr>
          <p:spPr>
            <a:xfrm rot="10800000">
              <a:off x="4664173" y="1861890"/>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5" name="Google Shape;355;p18"/>
            <p:cNvCxnSpPr/>
            <p:nvPr/>
          </p:nvCxnSpPr>
          <p:spPr>
            <a:xfrm rot="10800000">
              <a:off x="4664173" y="188810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6" name="Google Shape;356;p18"/>
            <p:cNvCxnSpPr/>
            <p:nvPr/>
          </p:nvCxnSpPr>
          <p:spPr>
            <a:xfrm rot="10800000">
              <a:off x="4664173" y="1915858"/>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7" name="Google Shape;357;p18"/>
            <p:cNvCxnSpPr/>
            <p:nvPr/>
          </p:nvCxnSpPr>
          <p:spPr>
            <a:xfrm rot="10800000">
              <a:off x="4664173" y="194207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8" name="Google Shape;358;p18"/>
            <p:cNvCxnSpPr/>
            <p:nvPr/>
          </p:nvCxnSpPr>
          <p:spPr>
            <a:xfrm rot="10800000">
              <a:off x="4664173" y="1968284"/>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59" name="Google Shape;359;p18"/>
            <p:cNvCxnSpPr/>
            <p:nvPr/>
          </p:nvCxnSpPr>
          <p:spPr>
            <a:xfrm rot="10800000">
              <a:off x="4664173" y="199603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0" name="Google Shape;360;p18"/>
            <p:cNvCxnSpPr/>
            <p:nvPr/>
          </p:nvCxnSpPr>
          <p:spPr>
            <a:xfrm rot="10800000">
              <a:off x="4664173" y="2022251"/>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1" name="Google Shape;361;p18"/>
            <p:cNvCxnSpPr/>
            <p:nvPr/>
          </p:nvCxnSpPr>
          <p:spPr>
            <a:xfrm rot="10800000">
              <a:off x="4664173" y="2048465"/>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2" name="Google Shape;362;p18"/>
            <p:cNvCxnSpPr/>
            <p:nvPr/>
          </p:nvCxnSpPr>
          <p:spPr>
            <a:xfrm rot="10800000">
              <a:off x="4664173" y="2076219"/>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3" name="Google Shape;363;p18"/>
            <p:cNvCxnSpPr/>
            <p:nvPr/>
          </p:nvCxnSpPr>
          <p:spPr>
            <a:xfrm rot="10800000">
              <a:off x="4664173" y="2102432"/>
              <a:ext cx="2365325" cy="0"/>
            </a:xfrm>
            <a:prstGeom prst="straightConnector1">
              <a:avLst/>
            </a:prstGeom>
            <a:noFill/>
            <a:ln w="9525" cap="flat" cmpd="sng">
              <a:solidFill>
                <a:srgbClr val="D6D9DB"/>
              </a:solidFill>
              <a:prstDash val="solid"/>
              <a:miter lim="800000"/>
              <a:headEnd type="none" w="med" len="med"/>
              <a:tailEnd type="none" w="med" len="med"/>
            </a:ln>
          </p:spPr>
        </p:cxnSp>
        <p:cxnSp>
          <p:nvCxnSpPr>
            <p:cNvPr id="364" name="Google Shape;364;p18"/>
            <p:cNvCxnSpPr/>
            <p:nvPr/>
          </p:nvCxnSpPr>
          <p:spPr>
            <a:xfrm rot="10800000">
              <a:off x="4664173" y="2128645"/>
              <a:ext cx="2365325" cy="0"/>
            </a:xfrm>
            <a:prstGeom prst="straightConnector1">
              <a:avLst/>
            </a:prstGeom>
            <a:noFill/>
            <a:ln w="9525" cap="flat" cmpd="sng">
              <a:solidFill>
                <a:srgbClr val="D6D9DB"/>
              </a:solidFill>
              <a:prstDash val="solid"/>
              <a:miter lim="800000"/>
              <a:headEnd type="none" w="med" len="med"/>
              <a:tailEnd type="none" w="med" len="med"/>
            </a:ln>
          </p:spPr>
        </p:cxnSp>
        <p:sp>
          <p:nvSpPr>
            <p:cNvPr id="365" name="Google Shape;365;p18"/>
            <p:cNvSpPr/>
            <p:nvPr/>
          </p:nvSpPr>
          <p:spPr>
            <a:xfrm>
              <a:off x="4637959" y="1530375"/>
              <a:ext cx="2383828" cy="659947"/>
            </a:xfrm>
            <a:custGeom>
              <a:avLst/>
              <a:gdLst/>
              <a:ahLst/>
              <a:cxnLst/>
              <a:rect l="l" t="t" r="r" b="b"/>
              <a:pathLst>
                <a:path w="626" h="173" extrusionOk="0">
                  <a:moveTo>
                    <a:pt x="626" y="173"/>
                  </a:moveTo>
                  <a:cubicBezTo>
                    <a:pt x="43" y="173"/>
                    <a:pt x="43" y="173"/>
                    <a:pt x="43" y="173"/>
                  </a:cubicBezTo>
                  <a:cubicBezTo>
                    <a:pt x="19" y="173"/>
                    <a:pt x="0" y="154"/>
                    <a:pt x="0" y="130"/>
                  </a:cubicBezTo>
                  <a:cubicBezTo>
                    <a:pt x="0" y="43"/>
                    <a:pt x="0" y="43"/>
                    <a:pt x="0" y="43"/>
                  </a:cubicBezTo>
                  <a:cubicBezTo>
                    <a:pt x="0" y="20"/>
                    <a:pt x="19" y="0"/>
                    <a:pt x="43" y="0"/>
                  </a:cubicBezTo>
                  <a:cubicBezTo>
                    <a:pt x="626" y="0"/>
                    <a:pt x="626" y="0"/>
                    <a:pt x="626" y="0"/>
                  </a:cubicBezTo>
                </a:path>
              </a:pathLst>
            </a:custGeom>
            <a:noFill/>
            <a:ln w="85725" cap="rnd" cmpd="sng">
              <a:solidFill>
                <a:srgbClr val="FF912B"/>
              </a:solidFill>
              <a:prstDash val="solid"/>
              <a:miter lim="524288"/>
              <a:headEnd type="none" w="sm" len="sm"/>
              <a:tailEnd type="none" w="sm" len="sm"/>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grpSp>
      <p:grpSp>
        <p:nvGrpSpPr>
          <p:cNvPr id="6" name="Grupo 5">
            <a:extLst>
              <a:ext uri="{FF2B5EF4-FFF2-40B4-BE49-F238E27FC236}">
                <a16:creationId xmlns:a16="http://schemas.microsoft.com/office/drawing/2014/main" id="{B84EB89A-CE94-45F5-A3E3-B015AE767966}"/>
              </a:ext>
            </a:extLst>
          </p:cNvPr>
          <p:cNvGrpSpPr/>
          <p:nvPr/>
        </p:nvGrpSpPr>
        <p:grpSpPr>
          <a:xfrm>
            <a:off x="1044760" y="1348452"/>
            <a:ext cx="9791329" cy="848291"/>
            <a:chOff x="1632265" y="207507"/>
            <a:chExt cx="9791329" cy="848291"/>
          </a:xfrm>
        </p:grpSpPr>
        <p:sp>
          <p:nvSpPr>
            <p:cNvPr id="19" name="Google Shape;1116;p45">
              <a:extLst>
                <a:ext uri="{FF2B5EF4-FFF2-40B4-BE49-F238E27FC236}">
                  <a16:creationId xmlns:a16="http://schemas.microsoft.com/office/drawing/2014/main" id="{3131B1F9-0D12-47D7-9C1E-DDC91C09FB72}"/>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0" name="Google Shape;1117;p45">
              <a:extLst>
                <a:ext uri="{FF2B5EF4-FFF2-40B4-BE49-F238E27FC236}">
                  <a16:creationId xmlns:a16="http://schemas.microsoft.com/office/drawing/2014/main" id="{85EA7C9F-CD0C-4184-87A6-FC5712524BCB}"/>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1" name="Google Shape;1118;p45">
              <a:extLst>
                <a:ext uri="{FF2B5EF4-FFF2-40B4-BE49-F238E27FC236}">
                  <a16:creationId xmlns:a16="http://schemas.microsoft.com/office/drawing/2014/main" id="{F48E8931-0CBE-415D-AE22-F333D1031A0B}"/>
                </a:ext>
              </a:extLst>
            </p:cNvPr>
            <p:cNvSpPr>
              <a:spLocks/>
            </p:cNvSpPr>
            <p:nvPr/>
          </p:nvSpPr>
          <p:spPr bwMode="auto">
            <a:xfrm>
              <a:off x="4528300"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2" name="Google Shape;1119;p45">
              <a:extLst>
                <a:ext uri="{FF2B5EF4-FFF2-40B4-BE49-F238E27FC236}">
                  <a16:creationId xmlns:a16="http://schemas.microsoft.com/office/drawing/2014/main" id="{5404ACD6-2E08-458A-9B89-EF7DEE9F6929}"/>
                </a:ext>
              </a:extLst>
            </p:cNvPr>
            <p:cNvSpPr>
              <a:spLocks/>
            </p:cNvSpPr>
            <p:nvPr/>
          </p:nvSpPr>
          <p:spPr bwMode="auto">
            <a:xfrm>
              <a:off x="5483955" y="207508"/>
              <a:ext cx="285229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3" name="Google Shape;1120;p45">
              <a:extLst>
                <a:ext uri="{FF2B5EF4-FFF2-40B4-BE49-F238E27FC236}">
                  <a16:creationId xmlns:a16="http://schemas.microsoft.com/office/drawing/2014/main" id="{E494DCC4-AE66-46A8-B7DF-1FD72665139B}"/>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4" name="Google Shape;1121;p45">
              <a:extLst>
                <a:ext uri="{FF2B5EF4-FFF2-40B4-BE49-F238E27FC236}">
                  <a16:creationId xmlns:a16="http://schemas.microsoft.com/office/drawing/2014/main" id="{39414662-4876-425C-B615-79AAB3B6F015}"/>
                </a:ext>
              </a:extLst>
            </p:cNvPr>
            <p:cNvSpPr>
              <a:spLocks/>
            </p:cNvSpPr>
            <p:nvPr/>
          </p:nvSpPr>
          <p:spPr bwMode="auto">
            <a:xfrm>
              <a:off x="8407176" y="212104"/>
              <a:ext cx="886268"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5" name="Google Shape;1122;p45">
              <a:extLst>
                <a:ext uri="{FF2B5EF4-FFF2-40B4-BE49-F238E27FC236}">
                  <a16:creationId xmlns:a16="http://schemas.microsoft.com/office/drawing/2014/main" id="{9517C7B0-82EF-4BA8-BC3C-10AE210C3BE9}"/>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6" name="Google Shape;1123;p45">
              <a:extLst>
                <a:ext uri="{FF2B5EF4-FFF2-40B4-BE49-F238E27FC236}">
                  <a16:creationId xmlns:a16="http://schemas.microsoft.com/office/drawing/2014/main" id="{B5D76C6B-220B-47A8-B32E-0C5348EBF411}"/>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27" name="Google Shape;1125;p45">
              <a:extLst>
                <a:ext uri="{FF2B5EF4-FFF2-40B4-BE49-F238E27FC236}">
                  <a16:creationId xmlns:a16="http://schemas.microsoft.com/office/drawing/2014/main" id="{3891ABF0-4F3A-48C0-8BD1-98B41E1DD990}"/>
                </a:ext>
              </a:extLst>
            </p:cNvPr>
            <p:cNvSpPr txBox="1">
              <a:spLocks noChangeArrowheads="1"/>
            </p:cNvSpPr>
            <p:nvPr/>
          </p:nvSpPr>
          <p:spPr bwMode="auto">
            <a:xfrm>
              <a:off x="8466944"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28" name="Google Shape;1130;p45">
              <a:extLst>
                <a:ext uri="{FF2B5EF4-FFF2-40B4-BE49-F238E27FC236}">
                  <a16:creationId xmlns:a16="http://schemas.microsoft.com/office/drawing/2014/main" id="{156F69BA-B983-4AE2-AB38-059BEF1DE1A7}"/>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07</a:t>
              </a:r>
              <a:endParaRPr lang="es-EC" altLang="es-EC" sz="1200">
                <a:latin typeface="+mn-lt"/>
              </a:endParaRPr>
            </a:p>
          </p:txBody>
        </p:sp>
        <p:sp>
          <p:nvSpPr>
            <p:cNvPr id="29" name="Google Shape;1115;p45">
              <a:extLst>
                <a:ext uri="{FF2B5EF4-FFF2-40B4-BE49-F238E27FC236}">
                  <a16:creationId xmlns:a16="http://schemas.microsoft.com/office/drawing/2014/main" id="{FE733E5A-A2FE-497E-BFC1-09756C62A4B0}"/>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0" name="Google Shape;1127;p45">
              <a:extLst>
                <a:ext uri="{FF2B5EF4-FFF2-40B4-BE49-F238E27FC236}">
                  <a16:creationId xmlns:a16="http://schemas.microsoft.com/office/drawing/2014/main" id="{B1626A99-2580-4D5C-89D2-2B2A1CB06E72}"/>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31" name="Google Shape;1128;p45">
              <a:extLst>
                <a:ext uri="{FF2B5EF4-FFF2-40B4-BE49-F238E27FC236}">
                  <a16:creationId xmlns:a16="http://schemas.microsoft.com/office/drawing/2014/main" id="{D87B0520-42FB-4BF8-9A2F-56DED86620C3}"/>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224" name="Google Shape;1124;p45">
              <a:extLst>
                <a:ext uri="{FF2B5EF4-FFF2-40B4-BE49-F238E27FC236}">
                  <a16:creationId xmlns:a16="http://schemas.microsoft.com/office/drawing/2014/main" id="{AFB413D7-8C3A-4056-BD9E-0563B8FDFA57}"/>
                </a:ext>
              </a:extLst>
            </p:cNvPr>
            <p:cNvSpPr txBox="1">
              <a:spLocks noChangeArrowheads="1"/>
            </p:cNvSpPr>
            <p:nvPr/>
          </p:nvSpPr>
          <p:spPr bwMode="auto">
            <a:xfrm>
              <a:off x="4588622" y="21500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225" name="Google Shape;462;p21">
              <a:extLst>
                <a:ext uri="{FF2B5EF4-FFF2-40B4-BE49-F238E27FC236}">
                  <a16:creationId xmlns:a16="http://schemas.microsoft.com/office/drawing/2014/main" id="{5CC14328-39AA-455A-9721-BBA9C23404BE}"/>
                </a:ext>
              </a:extLst>
            </p:cNvPr>
            <p:cNvSpPr txBox="1">
              <a:spLocks noChangeArrowheads="1"/>
            </p:cNvSpPr>
            <p:nvPr/>
          </p:nvSpPr>
          <p:spPr bwMode="auto">
            <a:xfrm>
              <a:off x="5464227" y="367969"/>
              <a:ext cx="2239656" cy="372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CONCERTACIÓN</a:t>
              </a:r>
              <a:endParaRPr lang="es-EC" altLang="es-EC" sz="2400" b="1" dirty="0">
                <a:solidFill>
                  <a:schemeClr val="tx1"/>
                </a:solidFill>
                <a:latin typeface="+mn-lt"/>
                <a:cs typeface="Open Sans" panose="020B0606030504020204" pitchFamily="34" charset="0"/>
              </a:endParaRPr>
            </a:p>
          </p:txBody>
        </p:sp>
        <p:sp>
          <p:nvSpPr>
            <p:cNvPr id="4" name="Google Shape;1130;p45">
              <a:extLst>
                <a:ext uri="{FF2B5EF4-FFF2-40B4-BE49-F238E27FC236}">
                  <a16:creationId xmlns:a16="http://schemas.microsoft.com/office/drawing/2014/main" id="{2FA4B082-9B4C-4B48-9AAE-EEC1175B946D}"/>
                </a:ext>
              </a:extLst>
            </p:cNvPr>
            <p:cNvSpPr txBox="1">
              <a:spLocks noChangeArrowheads="1"/>
            </p:cNvSpPr>
            <p:nvPr/>
          </p:nvSpPr>
          <p:spPr bwMode="auto">
            <a:xfrm>
              <a:off x="10384331" y="215008"/>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grpSp>
      <p:sp>
        <p:nvSpPr>
          <p:cNvPr id="8" name="CuadroTexto 7">
            <a:extLst>
              <a:ext uri="{FF2B5EF4-FFF2-40B4-BE49-F238E27FC236}">
                <a16:creationId xmlns:a16="http://schemas.microsoft.com/office/drawing/2014/main" id="{4D01699C-7F83-224E-1407-BCCC1C7D7DE4}"/>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9" name="CuadroTexto 8">
            <a:extLst>
              <a:ext uri="{FF2B5EF4-FFF2-40B4-BE49-F238E27FC236}">
                <a16:creationId xmlns:a16="http://schemas.microsoft.com/office/drawing/2014/main" id="{5BB4E349-1633-C292-3AF9-0CA87A38B37C}"/>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10" name="Rectángulo 9">
            <a:extLst>
              <a:ext uri="{FF2B5EF4-FFF2-40B4-BE49-F238E27FC236}">
                <a16:creationId xmlns:a16="http://schemas.microsoft.com/office/drawing/2014/main" id="{2C9B61CC-AFEE-434D-8974-4DE650F4DC97}"/>
              </a:ext>
            </a:extLst>
          </p:cNvPr>
          <p:cNvSpPr/>
          <p:nvPr/>
        </p:nvSpPr>
        <p:spPr>
          <a:xfrm>
            <a:off x="5996428" y="2213123"/>
            <a:ext cx="5029639" cy="3431709"/>
          </a:xfrm>
          <a:prstGeom prst="rect">
            <a:avLst/>
          </a:prstGeom>
        </p:spPr>
        <p:txBody>
          <a:bodyPr wrap="square">
            <a:spAutoFit/>
          </a:bodyPr>
          <a:lstStyle/>
          <a:p>
            <a:pPr algn="r"/>
            <a:r>
              <a:rPr lang="es-ES" sz="1400" i="1" dirty="0">
                <a:solidFill>
                  <a:schemeClr val="tx1">
                    <a:lumMod val="95000"/>
                    <a:lumOff val="5000"/>
                  </a:schemeClr>
                </a:solidFill>
              </a:rPr>
              <a:t>“Toda negociación entre las partes (el Estado y los particulares) de manera tal que las condiciones de contratación se establecen deliberadamente para beneficiar a los particulares en detrimento de los intereses del Estado”</a:t>
            </a:r>
            <a:r>
              <a:rPr lang="es-ES" sz="1400" dirty="0">
                <a:solidFill>
                  <a:schemeClr val="tx1">
                    <a:lumMod val="95000"/>
                    <a:lumOff val="5000"/>
                  </a:schemeClr>
                </a:solidFill>
              </a:rPr>
              <a:t> (García Cavero).</a:t>
            </a:r>
          </a:p>
          <a:p>
            <a:pPr algn="r">
              <a:buFont typeface="Arial" panose="020B0604020202020204" pitchFamily="34" charset="0"/>
              <a:buChar char="•"/>
            </a:pPr>
            <a:endParaRPr lang="es-ES" sz="1050" dirty="0">
              <a:solidFill>
                <a:schemeClr val="tx1">
                  <a:lumMod val="95000"/>
                  <a:lumOff val="5000"/>
                </a:schemeClr>
              </a:solidFill>
            </a:endParaRPr>
          </a:p>
          <a:p>
            <a:pPr algn="r"/>
            <a:r>
              <a:rPr lang="es-ES" sz="1400" i="1" dirty="0">
                <a:solidFill>
                  <a:schemeClr val="tx1">
                    <a:lumMod val="95000"/>
                    <a:lumOff val="5000"/>
                  </a:schemeClr>
                </a:solidFill>
              </a:rPr>
              <a:t>“Se fundamenta en el incumplimiento de deberes encomendados al funcionario, en la búsqueda de un fin distinto al público o en la vulneración de un bien jurídico que podría ser el patrimonio público, el correcto funcionamiento de la Administración pública, la fidelidad del funcionario para con la Administración u otro” </a:t>
            </a:r>
            <a:r>
              <a:rPr lang="es-ES" sz="1400" dirty="0">
                <a:solidFill>
                  <a:schemeClr val="tx1">
                    <a:lumMod val="95000"/>
                    <a:lumOff val="5000"/>
                  </a:schemeClr>
                </a:solidFill>
              </a:rPr>
              <a:t>(Díaz Castillo).</a:t>
            </a:r>
          </a:p>
          <a:p>
            <a:pPr algn="r"/>
            <a:endParaRPr lang="es-ES" sz="1050" b="0" i="0" dirty="0">
              <a:solidFill>
                <a:schemeClr val="tx1">
                  <a:lumMod val="95000"/>
                  <a:lumOff val="5000"/>
                </a:schemeClr>
              </a:solidFill>
              <a:effectLst/>
            </a:endParaRPr>
          </a:p>
          <a:p>
            <a:pPr algn="r"/>
            <a:r>
              <a:rPr lang="es-PE" sz="1400" i="1" dirty="0"/>
              <a:t>“Es la conjunción de voluntades con la finalidad de defraudar al ente público. No basta, pues, la mera solicitud o proposición dirigida a obtener un acuerdo, sino que es preciso que efectivamente se haya logrado el mismo”</a:t>
            </a:r>
            <a:r>
              <a:rPr lang="es-PE" sz="1400" dirty="0"/>
              <a:t> (Reátegui Sánchez).</a:t>
            </a:r>
            <a:endParaRPr lang="es-ES" sz="1400" b="0" i="0" dirty="0">
              <a:solidFill>
                <a:schemeClr val="tx1">
                  <a:lumMod val="95000"/>
                  <a:lumOff val="5000"/>
                </a:schemeClr>
              </a:solidFill>
              <a:effectLst/>
            </a:endParaRPr>
          </a:p>
        </p:txBody>
      </p:sp>
      <p:sp>
        <p:nvSpPr>
          <p:cNvPr id="11" name="Rectángulo 10">
            <a:extLst>
              <a:ext uri="{FF2B5EF4-FFF2-40B4-BE49-F238E27FC236}">
                <a16:creationId xmlns:a16="http://schemas.microsoft.com/office/drawing/2014/main" id="{FBD97047-1BF5-4D60-870F-9E3B6E7CD0A7}"/>
              </a:ext>
            </a:extLst>
          </p:cNvPr>
          <p:cNvSpPr/>
          <p:nvPr/>
        </p:nvSpPr>
        <p:spPr>
          <a:xfrm>
            <a:off x="683842" y="2279943"/>
            <a:ext cx="2815446" cy="3539430"/>
          </a:xfrm>
          <a:prstGeom prst="rect">
            <a:avLst/>
          </a:prstGeom>
        </p:spPr>
        <p:txBody>
          <a:bodyPr wrap="square">
            <a:spAutoFit/>
          </a:bodyPr>
          <a:lstStyle/>
          <a:p>
            <a:pPr algn="just"/>
            <a:r>
              <a:rPr lang="es-ES" sz="1400" dirty="0">
                <a:solidFill>
                  <a:schemeClr val="tx1">
                    <a:lumMod val="95000"/>
                    <a:lumOff val="5000"/>
                  </a:schemeClr>
                </a:solidFill>
              </a:rPr>
              <a:t>Acuerdo clandestino entre dos o más agentes para lograr un fin ilícito con perjuicio de un tercero.</a:t>
            </a:r>
          </a:p>
          <a:p>
            <a:pPr algn="just"/>
            <a:endParaRPr lang="es-ES" sz="1400" dirty="0">
              <a:solidFill>
                <a:schemeClr val="tx1">
                  <a:lumMod val="95000"/>
                  <a:lumOff val="5000"/>
                </a:schemeClr>
              </a:solidFill>
            </a:endParaRPr>
          </a:p>
          <a:p>
            <a:pPr algn="just"/>
            <a:r>
              <a:rPr lang="es-ES" sz="1400" dirty="0">
                <a:solidFill>
                  <a:schemeClr val="tx1">
                    <a:lumMod val="95000"/>
                    <a:lumOff val="5000"/>
                  </a:schemeClr>
                </a:solidFill>
              </a:rPr>
              <a:t>Pacto subrepticio y no permitido por la ley, que implica alejarse de la defensa de los intereses públicos que le están encomendados y de los principios que informan la actuación administrativa.</a:t>
            </a:r>
          </a:p>
          <a:p>
            <a:pPr algn="just"/>
            <a:endParaRPr lang="es-ES" sz="1400" dirty="0">
              <a:solidFill>
                <a:schemeClr val="tx1">
                  <a:lumMod val="95000"/>
                  <a:lumOff val="5000"/>
                </a:schemeClr>
              </a:solidFill>
            </a:endParaRPr>
          </a:p>
          <a:p>
            <a:pPr algn="just"/>
            <a:r>
              <a:rPr lang="es-ES" sz="1400" dirty="0">
                <a:solidFill>
                  <a:schemeClr val="tx1">
                    <a:lumMod val="95000"/>
                    <a:lumOff val="5000"/>
                  </a:schemeClr>
                </a:solidFill>
              </a:rPr>
              <a:t>Acción en la cual dos o más personas pactan realizar un acto antijurídico, dirigido a lesionar o poner en peligro un bien jurídico penalmente tutelado.</a:t>
            </a:r>
            <a:endParaRPr lang="es-ES" sz="1400" i="0" dirty="0">
              <a:solidFill>
                <a:schemeClr val="tx1">
                  <a:lumMod val="95000"/>
                  <a:lumOff val="5000"/>
                </a:schemeClr>
              </a:solidFill>
              <a:effectLs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grpSp>
        <p:nvGrpSpPr>
          <p:cNvPr id="2" name="Grupo 1">
            <a:extLst>
              <a:ext uri="{FF2B5EF4-FFF2-40B4-BE49-F238E27FC236}">
                <a16:creationId xmlns:a16="http://schemas.microsoft.com/office/drawing/2014/main" id="{0A7BC15C-C13D-45A7-B865-55AC5A414FEB}"/>
              </a:ext>
            </a:extLst>
          </p:cNvPr>
          <p:cNvGrpSpPr/>
          <p:nvPr/>
        </p:nvGrpSpPr>
        <p:grpSpPr>
          <a:xfrm>
            <a:off x="971873" y="2363204"/>
            <a:ext cx="9969513" cy="3605776"/>
            <a:chOff x="479013" y="947517"/>
            <a:chExt cx="10815689" cy="5119362"/>
          </a:xfrm>
        </p:grpSpPr>
        <p:sp>
          <p:nvSpPr>
            <p:cNvPr id="420" name="Google Shape;420;p20"/>
            <p:cNvSpPr txBox="1"/>
            <p:nvPr/>
          </p:nvSpPr>
          <p:spPr>
            <a:xfrm>
              <a:off x="7307359" y="2555754"/>
              <a:ext cx="3083318" cy="1104026"/>
            </a:xfrm>
            <a:prstGeom prst="rect">
              <a:avLst/>
            </a:prstGeom>
            <a:noFill/>
            <a:ln>
              <a:noFill/>
            </a:ln>
          </p:spPr>
          <p:txBody>
            <a:bodyPr spcFirstLastPara="1" wrap="square" lIns="88801" tIns="44388" rIns="88801" bIns="44388" anchor="t" anchorCtr="0">
              <a:noAutofit/>
            </a:bodyPr>
            <a:lstStyle/>
            <a:p>
              <a:pPr algn="r">
                <a:buClr>
                  <a:schemeClr val="dk1"/>
                </a:buClr>
                <a:buSzPts val="1200"/>
              </a:pPr>
              <a:r>
                <a:rPr lang="es-ES" sz="1400" dirty="0"/>
                <a:t>Que se haya pagado al contratista sin que se hayan emitido las conformidades previstas en el contrato.</a:t>
              </a:r>
              <a:endParaRPr sz="1400" dirty="0"/>
            </a:p>
          </p:txBody>
        </p:sp>
        <p:sp>
          <p:nvSpPr>
            <p:cNvPr id="428" name="Google Shape;428;p20"/>
            <p:cNvSpPr txBox="1"/>
            <p:nvPr/>
          </p:nvSpPr>
          <p:spPr>
            <a:xfrm>
              <a:off x="10556116" y="4187323"/>
              <a:ext cx="738586" cy="1489507"/>
            </a:xfrm>
            <a:prstGeom prst="rect">
              <a:avLst/>
            </a:prstGeom>
            <a:noFill/>
            <a:ln>
              <a:noFill/>
            </a:ln>
          </p:spPr>
          <p:txBody>
            <a:bodyPr spcFirstLastPara="1" wrap="square" lIns="0" tIns="0" rIns="0" bIns="0" anchor="t" anchorCtr="0">
              <a:noAutofit/>
            </a:bodyPr>
            <a:lstStyle/>
            <a:p>
              <a:pPr>
                <a:buClr>
                  <a:srgbClr val="E24956"/>
                </a:buClr>
                <a:buSzPts val="9700"/>
              </a:pPr>
              <a:r>
                <a:rPr lang="en-US" sz="3200" dirty="0">
                  <a:solidFill>
                    <a:srgbClr val="E24956"/>
                  </a:solidFill>
                  <a:ea typeface="Montserrat"/>
                  <a:cs typeface="Montserrat"/>
                  <a:sym typeface="Montserrat"/>
                </a:rPr>
                <a:t>6</a:t>
              </a:r>
              <a:endParaRPr sz="3200" dirty="0"/>
            </a:p>
          </p:txBody>
        </p:sp>
        <p:sp>
          <p:nvSpPr>
            <p:cNvPr id="429" name="Google Shape;429;p20"/>
            <p:cNvSpPr txBox="1"/>
            <p:nvPr/>
          </p:nvSpPr>
          <p:spPr>
            <a:xfrm>
              <a:off x="10466760" y="2494079"/>
              <a:ext cx="766342" cy="1489507"/>
            </a:xfrm>
            <a:prstGeom prst="rect">
              <a:avLst/>
            </a:prstGeom>
            <a:noFill/>
            <a:ln>
              <a:noFill/>
            </a:ln>
          </p:spPr>
          <p:txBody>
            <a:bodyPr spcFirstLastPara="1" wrap="square" lIns="0" tIns="0" rIns="0" bIns="0" anchor="t" anchorCtr="0">
              <a:noAutofit/>
            </a:bodyPr>
            <a:lstStyle/>
            <a:p>
              <a:pPr>
                <a:buClr>
                  <a:srgbClr val="FF912B"/>
                </a:buClr>
                <a:buSzPts val="9600"/>
              </a:pPr>
              <a:r>
                <a:rPr lang="en-US" sz="3200" dirty="0">
                  <a:solidFill>
                    <a:srgbClr val="FF912B"/>
                  </a:solidFill>
                  <a:ea typeface="Montserrat"/>
                  <a:cs typeface="Montserrat"/>
                  <a:sym typeface="Montserrat"/>
                </a:rPr>
                <a:t>5</a:t>
              </a:r>
              <a:endParaRPr sz="3200" dirty="0"/>
            </a:p>
          </p:txBody>
        </p:sp>
        <p:sp>
          <p:nvSpPr>
            <p:cNvPr id="430" name="Google Shape;430;p20"/>
            <p:cNvSpPr txBox="1"/>
            <p:nvPr/>
          </p:nvSpPr>
          <p:spPr>
            <a:xfrm>
              <a:off x="10466762" y="947517"/>
              <a:ext cx="766340" cy="1483339"/>
            </a:xfrm>
            <a:prstGeom prst="rect">
              <a:avLst/>
            </a:prstGeom>
            <a:noFill/>
            <a:ln>
              <a:noFill/>
            </a:ln>
          </p:spPr>
          <p:txBody>
            <a:bodyPr spcFirstLastPara="1" wrap="square" lIns="0" tIns="0" rIns="0" bIns="0" anchor="t" anchorCtr="0">
              <a:noAutofit/>
            </a:bodyPr>
            <a:lstStyle/>
            <a:p>
              <a:pPr>
                <a:buClr>
                  <a:srgbClr val="FFCA59"/>
                </a:buClr>
                <a:buSzPts val="9600"/>
              </a:pPr>
              <a:r>
                <a:rPr lang="en-US" sz="3200" dirty="0">
                  <a:solidFill>
                    <a:srgbClr val="FFCA59"/>
                  </a:solidFill>
                  <a:ea typeface="Montserrat"/>
                  <a:cs typeface="Montserrat"/>
                  <a:sym typeface="Montserrat"/>
                </a:rPr>
                <a:t>4</a:t>
              </a:r>
              <a:endParaRPr sz="3200" dirty="0"/>
            </a:p>
          </p:txBody>
        </p:sp>
        <p:sp>
          <p:nvSpPr>
            <p:cNvPr id="431" name="Google Shape;431;p20"/>
            <p:cNvSpPr txBox="1"/>
            <p:nvPr/>
          </p:nvSpPr>
          <p:spPr>
            <a:xfrm>
              <a:off x="505454" y="4402218"/>
              <a:ext cx="786386" cy="1304311"/>
            </a:xfrm>
            <a:prstGeom prst="rect">
              <a:avLst/>
            </a:prstGeom>
            <a:noFill/>
            <a:ln>
              <a:noFill/>
            </a:ln>
          </p:spPr>
          <p:txBody>
            <a:bodyPr spcFirstLastPara="1" wrap="square" lIns="0" tIns="0" rIns="0" bIns="0" anchor="t" anchorCtr="0">
              <a:noAutofit/>
            </a:bodyPr>
            <a:lstStyle/>
            <a:p>
              <a:pPr>
                <a:buClr>
                  <a:srgbClr val="0A98CF"/>
                </a:buClr>
                <a:buSzPts val="9600"/>
              </a:pPr>
              <a:r>
                <a:rPr lang="en-US" sz="3200" dirty="0">
                  <a:solidFill>
                    <a:srgbClr val="0A98CF"/>
                  </a:solidFill>
                  <a:ea typeface="Montserrat"/>
                  <a:cs typeface="Montserrat"/>
                  <a:sym typeface="Montserrat"/>
                </a:rPr>
                <a:t>3</a:t>
              </a:r>
              <a:endParaRPr sz="3200" dirty="0"/>
            </a:p>
          </p:txBody>
        </p:sp>
        <p:sp>
          <p:nvSpPr>
            <p:cNvPr id="432" name="Google Shape;432;p20"/>
            <p:cNvSpPr txBox="1"/>
            <p:nvPr/>
          </p:nvSpPr>
          <p:spPr>
            <a:xfrm>
              <a:off x="482152" y="2512413"/>
              <a:ext cx="840352" cy="1366154"/>
            </a:xfrm>
            <a:prstGeom prst="rect">
              <a:avLst/>
            </a:prstGeom>
            <a:noFill/>
            <a:ln>
              <a:noFill/>
            </a:ln>
          </p:spPr>
          <p:txBody>
            <a:bodyPr spcFirstLastPara="1" wrap="square" lIns="0" tIns="0" rIns="0" bIns="0" anchor="t" anchorCtr="0">
              <a:noAutofit/>
            </a:bodyPr>
            <a:lstStyle/>
            <a:p>
              <a:pPr>
                <a:buClr>
                  <a:srgbClr val="64D1DA"/>
                </a:buClr>
                <a:buSzPts val="9700"/>
              </a:pPr>
              <a:r>
                <a:rPr lang="en-US" sz="3200" dirty="0">
                  <a:solidFill>
                    <a:srgbClr val="64D1DA"/>
                  </a:solidFill>
                  <a:ea typeface="Montserrat"/>
                  <a:cs typeface="Montserrat"/>
                  <a:sym typeface="Montserrat"/>
                </a:rPr>
                <a:t>2</a:t>
              </a:r>
              <a:endParaRPr sz="3200" dirty="0"/>
            </a:p>
          </p:txBody>
        </p:sp>
        <p:sp>
          <p:nvSpPr>
            <p:cNvPr id="433" name="Google Shape;433;p20"/>
            <p:cNvSpPr txBox="1"/>
            <p:nvPr/>
          </p:nvSpPr>
          <p:spPr>
            <a:xfrm>
              <a:off x="479013" y="983746"/>
              <a:ext cx="663031" cy="1307572"/>
            </a:xfrm>
            <a:prstGeom prst="rect">
              <a:avLst/>
            </a:prstGeom>
            <a:noFill/>
            <a:ln>
              <a:noFill/>
            </a:ln>
          </p:spPr>
          <p:txBody>
            <a:bodyPr spcFirstLastPara="1" wrap="square" lIns="0" tIns="0" rIns="0" bIns="0" anchor="t" anchorCtr="0">
              <a:noAutofit/>
            </a:bodyPr>
            <a:lstStyle/>
            <a:p>
              <a:pPr>
                <a:buClr>
                  <a:srgbClr val="69DAAB"/>
                </a:buClr>
                <a:buSzPts val="9900"/>
              </a:pPr>
              <a:r>
                <a:rPr lang="en-US" sz="3200" dirty="0">
                  <a:solidFill>
                    <a:srgbClr val="69DAAB"/>
                  </a:solidFill>
                  <a:ea typeface="Montserrat"/>
                  <a:cs typeface="Montserrat"/>
                  <a:sym typeface="Montserrat"/>
                </a:rPr>
                <a:t>1</a:t>
              </a:r>
              <a:endParaRPr sz="3200" dirty="0"/>
            </a:p>
          </p:txBody>
        </p:sp>
        <p:sp>
          <p:nvSpPr>
            <p:cNvPr id="434" name="Google Shape;434;p20"/>
            <p:cNvSpPr/>
            <p:nvPr/>
          </p:nvSpPr>
          <p:spPr>
            <a:xfrm>
              <a:off x="5328278" y="5274791"/>
              <a:ext cx="1241255" cy="368521"/>
            </a:xfrm>
            <a:custGeom>
              <a:avLst/>
              <a:gdLst/>
              <a:ahLst/>
              <a:cxnLst/>
              <a:rect l="l" t="t" r="r" b="b"/>
              <a:pathLst>
                <a:path w="273" h="81" extrusionOk="0">
                  <a:moveTo>
                    <a:pt x="0" y="80"/>
                  </a:moveTo>
                  <a:cubicBezTo>
                    <a:pt x="1" y="80"/>
                    <a:pt x="2" y="81"/>
                    <a:pt x="3" y="81"/>
                  </a:cubicBezTo>
                  <a:cubicBezTo>
                    <a:pt x="136" y="81"/>
                    <a:pt x="136" y="81"/>
                    <a:pt x="136" y="81"/>
                  </a:cubicBezTo>
                  <a:cubicBezTo>
                    <a:pt x="269" y="81"/>
                    <a:pt x="269" y="81"/>
                    <a:pt x="269" y="81"/>
                  </a:cubicBezTo>
                  <a:cubicBezTo>
                    <a:pt x="270" y="81"/>
                    <a:pt x="272" y="80"/>
                    <a:pt x="273" y="80"/>
                  </a:cubicBezTo>
                  <a:cubicBezTo>
                    <a:pt x="136" y="0"/>
                    <a:pt x="136" y="0"/>
                    <a:pt x="136" y="0"/>
                  </a:cubicBezTo>
                  <a:lnTo>
                    <a:pt x="0" y="80"/>
                  </a:lnTo>
                  <a:close/>
                </a:path>
              </a:pathLst>
            </a:custGeom>
            <a:solidFill>
              <a:srgbClr val="065280"/>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35" name="Google Shape;435;p20"/>
            <p:cNvSpPr/>
            <p:nvPr/>
          </p:nvSpPr>
          <p:spPr>
            <a:xfrm>
              <a:off x="5946593" y="5270935"/>
              <a:ext cx="786386" cy="363896"/>
            </a:xfrm>
            <a:custGeom>
              <a:avLst/>
              <a:gdLst/>
              <a:ahLst/>
              <a:cxnLst/>
              <a:rect l="l" t="t" r="r" b="b"/>
              <a:pathLst>
                <a:path w="173" h="80" extrusionOk="0">
                  <a:moveTo>
                    <a:pt x="133" y="0"/>
                  </a:moveTo>
                  <a:cubicBezTo>
                    <a:pt x="0" y="0"/>
                    <a:pt x="0" y="0"/>
                    <a:pt x="0" y="0"/>
                  </a:cubicBezTo>
                  <a:cubicBezTo>
                    <a:pt x="137" y="80"/>
                    <a:pt x="137" y="80"/>
                    <a:pt x="137" y="80"/>
                  </a:cubicBezTo>
                  <a:cubicBezTo>
                    <a:pt x="157" y="78"/>
                    <a:pt x="173" y="61"/>
                    <a:pt x="173" y="40"/>
                  </a:cubicBezTo>
                  <a:cubicBezTo>
                    <a:pt x="173" y="18"/>
                    <a:pt x="155" y="0"/>
                    <a:pt x="133" y="0"/>
                  </a:cubicBezTo>
                  <a:close/>
                </a:path>
              </a:pathLst>
            </a:custGeom>
            <a:solidFill>
              <a:srgbClr val="0A4366"/>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36" name="Google Shape;436;p20"/>
            <p:cNvSpPr/>
            <p:nvPr/>
          </p:nvSpPr>
          <p:spPr>
            <a:xfrm>
              <a:off x="5160207" y="5270935"/>
              <a:ext cx="786386" cy="363896"/>
            </a:xfrm>
            <a:custGeom>
              <a:avLst/>
              <a:gdLst/>
              <a:ahLst/>
              <a:cxnLst/>
              <a:rect l="l" t="t" r="r" b="b"/>
              <a:pathLst>
                <a:path w="173" h="80" extrusionOk="0">
                  <a:moveTo>
                    <a:pt x="40" y="0"/>
                  </a:moveTo>
                  <a:cubicBezTo>
                    <a:pt x="18" y="0"/>
                    <a:pt x="0" y="18"/>
                    <a:pt x="0" y="40"/>
                  </a:cubicBezTo>
                  <a:cubicBezTo>
                    <a:pt x="0" y="62"/>
                    <a:pt x="17" y="79"/>
                    <a:pt x="37" y="80"/>
                  </a:cubicBezTo>
                  <a:cubicBezTo>
                    <a:pt x="173" y="0"/>
                    <a:pt x="173" y="0"/>
                    <a:pt x="173" y="0"/>
                  </a:cubicBezTo>
                  <a:lnTo>
                    <a:pt x="40" y="0"/>
                  </a:lnTo>
                  <a:close/>
                </a:path>
              </a:pathLst>
            </a:custGeom>
            <a:solidFill>
              <a:srgbClr val="2070A1"/>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37" name="Google Shape;437;p20"/>
            <p:cNvSpPr/>
            <p:nvPr/>
          </p:nvSpPr>
          <p:spPr>
            <a:xfrm>
              <a:off x="4409286" y="3186559"/>
              <a:ext cx="723166" cy="587476"/>
            </a:xfrm>
            <a:custGeom>
              <a:avLst/>
              <a:gdLst/>
              <a:ahLst/>
              <a:cxnLst/>
              <a:rect l="l" t="t" r="r" b="b"/>
              <a:pathLst>
                <a:path w="159" h="129" extrusionOk="0">
                  <a:moveTo>
                    <a:pt x="0" y="0"/>
                  </a:moveTo>
                  <a:cubicBezTo>
                    <a:pt x="7" y="21"/>
                    <a:pt x="15" y="42"/>
                    <a:pt x="26" y="63"/>
                  </a:cubicBezTo>
                  <a:cubicBezTo>
                    <a:pt x="37" y="87"/>
                    <a:pt x="48" y="108"/>
                    <a:pt x="59" y="129"/>
                  </a:cubicBezTo>
                  <a:cubicBezTo>
                    <a:pt x="159" y="129"/>
                    <a:pt x="159" y="129"/>
                    <a:pt x="159" y="129"/>
                  </a:cubicBezTo>
                  <a:lnTo>
                    <a:pt x="0" y="0"/>
                  </a:lnTo>
                  <a:close/>
                </a:path>
              </a:pathLst>
            </a:custGeom>
            <a:solidFill>
              <a:srgbClr val="2CC6D2"/>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38" name="Google Shape;438;p20"/>
            <p:cNvSpPr/>
            <p:nvPr/>
          </p:nvSpPr>
          <p:spPr>
            <a:xfrm>
              <a:off x="4409286" y="2394471"/>
              <a:ext cx="723166" cy="1366153"/>
            </a:xfrm>
            <a:custGeom>
              <a:avLst/>
              <a:gdLst/>
              <a:ahLst/>
              <a:cxnLst/>
              <a:rect l="l" t="t" r="r" b="b"/>
              <a:pathLst>
                <a:path w="159" h="300" extrusionOk="0">
                  <a:moveTo>
                    <a:pt x="140" y="265"/>
                  </a:moveTo>
                  <a:cubicBezTo>
                    <a:pt x="129" y="243"/>
                    <a:pt x="116" y="220"/>
                    <a:pt x="105" y="196"/>
                  </a:cubicBezTo>
                  <a:cubicBezTo>
                    <a:pt x="69" y="123"/>
                    <a:pt x="59" y="61"/>
                    <a:pt x="73" y="0"/>
                  </a:cubicBezTo>
                  <a:cubicBezTo>
                    <a:pt x="0" y="171"/>
                    <a:pt x="0" y="171"/>
                    <a:pt x="0" y="171"/>
                  </a:cubicBezTo>
                  <a:cubicBezTo>
                    <a:pt x="0" y="171"/>
                    <a:pt x="0" y="171"/>
                    <a:pt x="0" y="171"/>
                  </a:cubicBezTo>
                  <a:cubicBezTo>
                    <a:pt x="159" y="300"/>
                    <a:pt x="159" y="300"/>
                    <a:pt x="159" y="300"/>
                  </a:cubicBezTo>
                  <a:cubicBezTo>
                    <a:pt x="153" y="288"/>
                    <a:pt x="146" y="277"/>
                    <a:pt x="140" y="265"/>
                  </a:cubicBezTo>
                  <a:close/>
                </a:path>
              </a:pathLst>
            </a:custGeom>
            <a:solidFill>
              <a:srgbClr val="64D1DA"/>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39" name="Google Shape;439;p20"/>
            <p:cNvSpPr/>
            <p:nvPr/>
          </p:nvSpPr>
          <p:spPr>
            <a:xfrm>
              <a:off x="4292098" y="2407883"/>
              <a:ext cx="450244" cy="778676"/>
            </a:xfrm>
            <a:custGeom>
              <a:avLst/>
              <a:gdLst/>
              <a:ahLst/>
              <a:cxnLst/>
              <a:rect l="l" t="t" r="r" b="b"/>
              <a:pathLst>
                <a:path w="99" h="171" extrusionOk="0">
                  <a:moveTo>
                    <a:pt x="9" y="0"/>
                  </a:moveTo>
                  <a:cubicBezTo>
                    <a:pt x="0" y="55"/>
                    <a:pt x="6" y="112"/>
                    <a:pt x="26" y="171"/>
                  </a:cubicBezTo>
                  <a:cubicBezTo>
                    <a:pt x="99" y="0"/>
                    <a:pt x="99" y="0"/>
                    <a:pt x="99" y="0"/>
                  </a:cubicBezTo>
                  <a:lnTo>
                    <a:pt x="9" y="0"/>
                  </a:lnTo>
                  <a:close/>
                </a:path>
              </a:pathLst>
            </a:custGeom>
            <a:solidFill>
              <a:srgbClr val="91E5EB"/>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0" name="Google Shape;440;p20"/>
            <p:cNvSpPr/>
            <p:nvPr/>
          </p:nvSpPr>
          <p:spPr>
            <a:xfrm>
              <a:off x="4733091" y="3834631"/>
              <a:ext cx="450244" cy="949831"/>
            </a:xfrm>
            <a:custGeom>
              <a:avLst/>
              <a:gdLst/>
              <a:ahLst/>
              <a:cxnLst/>
              <a:rect l="l" t="t" r="r" b="b"/>
              <a:pathLst>
                <a:path w="99" h="209" extrusionOk="0">
                  <a:moveTo>
                    <a:pt x="99" y="0"/>
                  </a:moveTo>
                  <a:cubicBezTo>
                    <a:pt x="0" y="0"/>
                    <a:pt x="0" y="0"/>
                    <a:pt x="0" y="0"/>
                  </a:cubicBezTo>
                  <a:cubicBezTo>
                    <a:pt x="17" y="33"/>
                    <a:pt x="33" y="64"/>
                    <a:pt x="48" y="100"/>
                  </a:cubicBezTo>
                  <a:cubicBezTo>
                    <a:pt x="57" y="122"/>
                    <a:pt x="63" y="155"/>
                    <a:pt x="68" y="184"/>
                  </a:cubicBezTo>
                  <a:cubicBezTo>
                    <a:pt x="70" y="193"/>
                    <a:pt x="71" y="201"/>
                    <a:pt x="73" y="209"/>
                  </a:cubicBezTo>
                  <a:cubicBezTo>
                    <a:pt x="99" y="0"/>
                    <a:pt x="99" y="0"/>
                    <a:pt x="99" y="0"/>
                  </a:cubicBezTo>
                </a:path>
              </a:pathLst>
            </a:custGeom>
            <a:solidFill>
              <a:srgbClr val="0A98CF"/>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1" name="Google Shape;441;p20"/>
            <p:cNvSpPr/>
            <p:nvPr/>
          </p:nvSpPr>
          <p:spPr>
            <a:xfrm>
              <a:off x="5064607" y="4797255"/>
              <a:ext cx="832644" cy="405528"/>
            </a:xfrm>
            <a:custGeom>
              <a:avLst/>
              <a:gdLst/>
              <a:ahLst/>
              <a:cxnLst/>
              <a:rect l="l" t="t" r="r" b="b"/>
              <a:pathLst>
                <a:path w="183" h="89" extrusionOk="0">
                  <a:moveTo>
                    <a:pt x="2" y="12"/>
                  </a:moveTo>
                  <a:cubicBezTo>
                    <a:pt x="13" y="65"/>
                    <a:pt x="43" y="88"/>
                    <a:pt x="98" y="89"/>
                  </a:cubicBezTo>
                  <a:cubicBezTo>
                    <a:pt x="106" y="89"/>
                    <a:pt x="113" y="89"/>
                    <a:pt x="121" y="89"/>
                  </a:cubicBezTo>
                  <a:cubicBezTo>
                    <a:pt x="183" y="89"/>
                    <a:pt x="183" y="89"/>
                    <a:pt x="183" y="89"/>
                  </a:cubicBezTo>
                  <a:cubicBezTo>
                    <a:pt x="183" y="1"/>
                    <a:pt x="183" y="1"/>
                    <a:pt x="183" y="1"/>
                  </a:cubicBezTo>
                  <a:cubicBezTo>
                    <a:pt x="121" y="1"/>
                    <a:pt x="121" y="1"/>
                    <a:pt x="121" y="1"/>
                  </a:cubicBezTo>
                  <a:cubicBezTo>
                    <a:pt x="114" y="1"/>
                    <a:pt x="106" y="1"/>
                    <a:pt x="99" y="1"/>
                  </a:cubicBezTo>
                  <a:cubicBezTo>
                    <a:pt x="95" y="1"/>
                    <a:pt x="92" y="1"/>
                    <a:pt x="90" y="0"/>
                  </a:cubicBezTo>
                  <a:cubicBezTo>
                    <a:pt x="0" y="0"/>
                    <a:pt x="0" y="0"/>
                    <a:pt x="0" y="0"/>
                  </a:cubicBezTo>
                  <a:cubicBezTo>
                    <a:pt x="1" y="4"/>
                    <a:pt x="1" y="8"/>
                    <a:pt x="2" y="12"/>
                  </a:cubicBezTo>
                  <a:close/>
                </a:path>
              </a:pathLst>
            </a:custGeom>
            <a:solidFill>
              <a:srgbClr val="68CBF2"/>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2" name="Google Shape;442;p20"/>
            <p:cNvSpPr/>
            <p:nvPr/>
          </p:nvSpPr>
          <p:spPr>
            <a:xfrm>
              <a:off x="5064607" y="3820904"/>
              <a:ext cx="408612" cy="949831"/>
            </a:xfrm>
            <a:custGeom>
              <a:avLst/>
              <a:gdLst/>
              <a:ahLst/>
              <a:cxnLst/>
              <a:rect l="l" t="t" r="r" b="b"/>
              <a:pathLst>
                <a:path w="90" h="209" extrusionOk="0">
                  <a:moveTo>
                    <a:pt x="0" y="209"/>
                  </a:moveTo>
                  <a:cubicBezTo>
                    <a:pt x="90" y="209"/>
                    <a:pt x="90" y="209"/>
                    <a:pt x="90" y="209"/>
                  </a:cubicBezTo>
                  <a:cubicBezTo>
                    <a:pt x="89" y="208"/>
                    <a:pt x="89" y="206"/>
                    <a:pt x="88" y="203"/>
                  </a:cubicBezTo>
                  <a:cubicBezTo>
                    <a:pt x="86" y="192"/>
                    <a:pt x="84" y="181"/>
                    <a:pt x="82" y="169"/>
                  </a:cubicBezTo>
                  <a:cubicBezTo>
                    <a:pt x="76" y="136"/>
                    <a:pt x="69" y="98"/>
                    <a:pt x="56" y="66"/>
                  </a:cubicBezTo>
                  <a:cubicBezTo>
                    <a:pt x="47" y="43"/>
                    <a:pt x="36" y="21"/>
                    <a:pt x="26" y="0"/>
                  </a:cubicBezTo>
                  <a:cubicBezTo>
                    <a:pt x="0" y="209"/>
                    <a:pt x="0" y="209"/>
                    <a:pt x="0" y="209"/>
                  </a:cubicBezTo>
                  <a:cubicBezTo>
                    <a:pt x="0" y="209"/>
                    <a:pt x="0" y="209"/>
                    <a:pt x="0" y="209"/>
                  </a:cubicBezTo>
                </a:path>
              </a:pathLst>
            </a:custGeom>
            <a:solidFill>
              <a:srgbClr val="34B2E3"/>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3" name="Google Shape;443;p20"/>
            <p:cNvSpPr/>
            <p:nvPr/>
          </p:nvSpPr>
          <p:spPr>
            <a:xfrm>
              <a:off x="4350692" y="1530375"/>
              <a:ext cx="568973" cy="823392"/>
            </a:xfrm>
            <a:custGeom>
              <a:avLst/>
              <a:gdLst/>
              <a:ahLst/>
              <a:cxnLst/>
              <a:rect l="l" t="t" r="r" b="b"/>
              <a:pathLst>
                <a:path w="125" h="181" extrusionOk="0">
                  <a:moveTo>
                    <a:pt x="125" y="0"/>
                  </a:moveTo>
                  <a:cubicBezTo>
                    <a:pt x="60" y="48"/>
                    <a:pt x="16" y="114"/>
                    <a:pt x="1" y="178"/>
                  </a:cubicBezTo>
                  <a:cubicBezTo>
                    <a:pt x="1" y="179"/>
                    <a:pt x="1" y="180"/>
                    <a:pt x="0" y="181"/>
                  </a:cubicBezTo>
                  <a:cubicBezTo>
                    <a:pt x="92" y="181"/>
                    <a:pt x="92" y="181"/>
                    <a:pt x="92" y="181"/>
                  </a:cubicBezTo>
                  <a:lnTo>
                    <a:pt x="125" y="0"/>
                  </a:lnTo>
                  <a:close/>
                </a:path>
              </a:pathLst>
            </a:custGeom>
            <a:solidFill>
              <a:srgbClr val="58D19F"/>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4" name="Google Shape;444;p20"/>
            <p:cNvSpPr/>
            <p:nvPr/>
          </p:nvSpPr>
          <p:spPr>
            <a:xfrm>
              <a:off x="4919666" y="1170335"/>
              <a:ext cx="977585" cy="399360"/>
            </a:xfrm>
            <a:custGeom>
              <a:avLst/>
              <a:gdLst/>
              <a:ahLst/>
              <a:cxnLst/>
              <a:rect l="l" t="t" r="r" b="b"/>
              <a:pathLst>
                <a:path w="215" h="88" extrusionOk="0">
                  <a:moveTo>
                    <a:pt x="215" y="0"/>
                  </a:moveTo>
                  <a:cubicBezTo>
                    <a:pt x="130" y="2"/>
                    <a:pt x="57" y="31"/>
                    <a:pt x="0" y="74"/>
                  </a:cubicBezTo>
                  <a:cubicBezTo>
                    <a:pt x="215" y="88"/>
                    <a:pt x="215" y="88"/>
                    <a:pt x="215" y="88"/>
                  </a:cubicBezTo>
                  <a:lnTo>
                    <a:pt x="215" y="0"/>
                  </a:lnTo>
                  <a:close/>
                </a:path>
              </a:pathLst>
            </a:custGeom>
            <a:solidFill>
              <a:srgbClr val="7EE6BB"/>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5" name="Google Shape;445;p20"/>
            <p:cNvSpPr/>
            <p:nvPr/>
          </p:nvSpPr>
          <p:spPr>
            <a:xfrm>
              <a:off x="4768556" y="1530375"/>
              <a:ext cx="1128695" cy="823392"/>
            </a:xfrm>
            <a:custGeom>
              <a:avLst/>
              <a:gdLst/>
              <a:ahLst/>
              <a:cxnLst/>
              <a:rect l="l" t="t" r="r" b="b"/>
              <a:pathLst>
                <a:path w="248" h="181" extrusionOk="0">
                  <a:moveTo>
                    <a:pt x="248" y="14"/>
                  </a:moveTo>
                  <a:cubicBezTo>
                    <a:pt x="33" y="0"/>
                    <a:pt x="33" y="0"/>
                    <a:pt x="33" y="0"/>
                  </a:cubicBezTo>
                  <a:cubicBezTo>
                    <a:pt x="33" y="0"/>
                    <a:pt x="33" y="0"/>
                    <a:pt x="33" y="0"/>
                  </a:cubicBezTo>
                  <a:cubicBezTo>
                    <a:pt x="0" y="181"/>
                    <a:pt x="0" y="181"/>
                    <a:pt x="0" y="181"/>
                  </a:cubicBezTo>
                  <a:cubicBezTo>
                    <a:pt x="29" y="99"/>
                    <a:pt x="124" y="19"/>
                    <a:pt x="248" y="14"/>
                  </a:cubicBezTo>
                  <a:close/>
                </a:path>
              </a:pathLst>
            </a:custGeom>
            <a:solidFill>
              <a:srgbClr val="69DAAB"/>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6" name="Google Shape;446;p20"/>
            <p:cNvSpPr/>
            <p:nvPr/>
          </p:nvSpPr>
          <p:spPr>
            <a:xfrm>
              <a:off x="6760733" y="2396470"/>
              <a:ext cx="744753" cy="1366153"/>
            </a:xfrm>
            <a:custGeom>
              <a:avLst/>
              <a:gdLst/>
              <a:ahLst/>
              <a:cxnLst/>
              <a:rect l="l" t="t" r="r" b="b"/>
              <a:pathLst>
                <a:path w="164" h="300" extrusionOk="0">
                  <a:moveTo>
                    <a:pt x="86" y="0"/>
                  </a:moveTo>
                  <a:cubicBezTo>
                    <a:pt x="100" y="61"/>
                    <a:pt x="90" y="123"/>
                    <a:pt x="54" y="196"/>
                  </a:cubicBezTo>
                  <a:cubicBezTo>
                    <a:pt x="43" y="220"/>
                    <a:pt x="31" y="243"/>
                    <a:pt x="19" y="265"/>
                  </a:cubicBezTo>
                  <a:cubicBezTo>
                    <a:pt x="13" y="277"/>
                    <a:pt x="7" y="288"/>
                    <a:pt x="0" y="300"/>
                  </a:cubicBezTo>
                  <a:cubicBezTo>
                    <a:pt x="164" y="158"/>
                    <a:pt x="164" y="158"/>
                    <a:pt x="164" y="158"/>
                  </a:cubicBezTo>
                  <a:cubicBezTo>
                    <a:pt x="164" y="158"/>
                    <a:pt x="164" y="158"/>
                    <a:pt x="164" y="158"/>
                  </a:cubicBezTo>
                  <a:lnTo>
                    <a:pt x="86" y="0"/>
                  </a:lnTo>
                  <a:close/>
                </a:path>
              </a:pathLst>
            </a:custGeom>
            <a:solidFill>
              <a:srgbClr val="FF912B"/>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7" name="Google Shape;447;p20"/>
            <p:cNvSpPr/>
            <p:nvPr/>
          </p:nvSpPr>
          <p:spPr>
            <a:xfrm>
              <a:off x="6760733" y="3114551"/>
              <a:ext cx="744753" cy="646069"/>
            </a:xfrm>
            <a:custGeom>
              <a:avLst/>
              <a:gdLst/>
              <a:ahLst/>
              <a:cxnLst/>
              <a:rect l="l" t="t" r="r" b="b"/>
              <a:pathLst>
                <a:path w="164" h="142" extrusionOk="0">
                  <a:moveTo>
                    <a:pt x="100" y="142"/>
                  </a:moveTo>
                  <a:cubicBezTo>
                    <a:pt x="111" y="121"/>
                    <a:pt x="122" y="100"/>
                    <a:pt x="133" y="76"/>
                  </a:cubicBezTo>
                  <a:cubicBezTo>
                    <a:pt x="146" y="50"/>
                    <a:pt x="156" y="25"/>
                    <a:pt x="164" y="0"/>
                  </a:cubicBezTo>
                  <a:cubicBezTo>
                    <a:pt x="0" y="142"/>
                    <a:pt x="0" y="142"/>
                    <a:pt x="0" y="142"/>
                  </a:cubicBezTo>
                  <a:lnTo>
                    <a:pt x="100" y="142"/>
                  </a:lnTo>
                  <a:close/>
                </a:path>
              </a:pathLst>
            </a:custGeom>
            <a:solidFill>
              <a:srgbClr val="FA7902"/>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8" name="Google Shape;448;p20"/>
            <p:cNvSpPr/>
            <p:nvPr/>
          </p:nvSpPr>
          <p:spPr>
            <a:xfrm>
              <a:off x="7150842" y="2394469"/>
              <a:ext cx="445618" cy="720082"/>
            </a:xfrm>
            <a:custGeom>
              <a:avLst/>
              <a:gdLst/>
              <a:ahLst/>
              <a:cxnLst/>
              <a:rect l="l" t="t" r="r" b="b"/>
              <a:pathLst>
                <a:path w="98" h="158" extrusionOk="0">
                  <a:moveTo>
                    <a:pt x="90" y="0"/>
                  </a:moveTo>
                  <a:cubicBezTo>
                    <a:pt x="0" y="0"/>
                    <a:pt x="0" y="0"/>
                    <a:pt x="0" y="0"/>
                  </a:cubicBezTo>
                  <a:cubicBezTo>
                    <a:pt x="78" y="158"/>
                    <a:pt x="78" y="158"/>
                    <a:pt x="78" y="158"/>
                  </a:cubicBezTo>
                  <a:cubicBezTo>
                    <a:pt x="94" y="103"/>
                    <a:pt x="98" y="51"/>
                    <a:pt x="90" y="0"/>
                  </a:cubicBezTo>
                  <a:close/>
                </a:path>
              </a:pathLst>
            </a:custGeom>
            <a:solidFill>
              <a:srgbClr val="FFA757"/>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49" name="Google Shape;449;p20"/>
            <p:cNvSpPr/>
            <p:nvPr/>
          </p:nvSpPr>
          <p:spPr>
            <a:xfrm>
              <a:off x="6973520" y="1499071"/>
              <a:ext cx="568973" cy="823392"/>
            </a:xfrm>
            <a:custGeom>
              <a:avLst/>
              <a:gdLst/>
              <a:ahLst/>
              <a:cxnLst/>
              <a:rect l="l" t="t" r="r" b="b"/>
              <a:pathLst>
                <a:path w="125" h="181" extrusionOk="0">
                  <a:moveTo>
                    <a:pt x="125" y="181"/>
                  </a:moveTo>
                  <a:cubicBezTo>
                    <a:pt x="124" y="180"/>
                    <a:pt x="124" y="179"/>
                    <a:pt x="124" y="178"/>
                  </a:cubicBezTo>
                  <a:cubicBezTo>
                    <a:pt x="109" y="114"/>
                    <a:pt x="65" y="48"/>
                    <a:pt x="0" y="0"/>
                  </a:cubicBezTo>
                  <a:cubicBezTo>
                    <a:pt x="33" y="181"/>
                    <a:pt x="33" y="181"/>
                    <a:pt x="33" y="181"/>
                  </a:cubicBezTo>
                  <a:lnTo>
                    <a:pt x="125" y="181"/>
                  </a:lnTo>
                  <a:close/>
                </a:path>
              </a:pathLst>
            </a:custGeom>
            <a:solidFill>
              <a:srgbClr val="FAB320"/>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0" name="Google Shape;450;p20"/>
            <p:cNvSpPr/>
            <p:nvPr/>
          </p:nvSpPr>
          <p:spPr>
            <a:xfrm>
              <a:off x="5995935" y="1530375"/>
              <a:ext cx="1128695" cy="823392"/>
            </a:xfrm>
            <a:custGeom>
              <a:avLst/>
              <a:gdLst/>
              <a:ahLst/>
              <a:cxnLst/>
              <a:rect l="l" t="t" r="r" b="b"/>
              <a:pathLst>
                <a:path w="248" h="181" extrusionOk="0">
                  <a:moveTo>
                    <a:pt x="248" y="181"/>
                  </a:moveTo>
                  <a:cubicBezTo>
                    <a:pt x="215" y="0"/>
                    <a:pt x="215" y="0"/>
                    <a:pt x="215" y="0"/>
                  </a:cubicBezTo>
                  <a:cubicBezTo>
                    <a:pt x="0" y="14"/>
                    <a:pt x="0" y="14"/>
                    <a:pt x="0" y="14"/>
                  </a:cubicBezTo>
                  <a:cubicBezTo>
                    <a:pt x="124" y="18"/>
                    <a:pt x="219" y="98"/>
                    <a:pt x="248" y="181"/>
                  </a:cubicBezTo>
                  <a:close/>
                </a:path>
              </a:pathLst>
            </a:custGeom>
            <a:solidFill>
              <a:srgbClr val="FFCA59"/>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1" name="Google Shape;451;p20"/>
            <p:cNvSpPr/>
            <p:nvPr/>
          </p:nvSpPr>
          <p:spPr>
            <a:xfrm>
              <a:off x="5995935" y="1170335"/>
              <a:ext cx="977585" cy="399360"/>
            </a:xfrm>
            <a:custGeom>
              <a:avLst/>
              <a:gdLst/>
              <a:ahLst/>
              <a:cxnLst/>
              <a:rect l="l" t="t" r="r" b="b"/>
              <a:pathLst>
                <a:path w="215" h="88" extrusionOk="0">
                  <a:moveTo>
                    <a:pt x="0" y="0"/>
                  </a:moveTo>
                  <a:cubicBezTo>
                    <a:pt x="0" y="88"/>
                    <a:pt x="0" y="88"/>
                    <a:pt x="0" y="88"/>
                  </a:cubicBezTo>
                  <a:cubicBezTo>
                    <a:pt x="215" y="74"/>
                    <a:pt x="215" y="74"/>
                    <a:pt x="215" y="74"/>
                  </a:cubicBezTo>
                  <a:cubicBezTo>
                    <a:pt x="158" y="31"/>
                    <a:pt x="85" y="2"/>
                    <a:pt x="0" y="0"/>
                  </a:cubicBezTo>
                  <a:close/>
                </a:path>
              </a:pathLst>
            </a:custGeom>
            <a:solidFill>
              <a:srgbClr val="FFDA8C"/>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2" name="Google Shape;452;p20"/>
            <p:cNvSpPr/>
            <p:nvPr/>
          </p:nvSpPr>
          <p:spPr>
            <a:xfrm>
              <a:off x="6419966" y="3820904"/>
              <a:ext cx="408612" cy="949831"/>
            </a:xfrm>
            <a:custGeom>
              <a:avLst/>
              <a:gdLst/>
              <a:ahLst/>
              <a:cxnLst/>
              <a:rect l="l" t="t" r="r" b="b"/>
              <a:pathLst>
                <a:path w="90" h="209" extrusionOk="0">
                  <a:moveTo>
                    <a:pt x="34" y="66"/>
                  </a:moveTo>
                  <a:cubicBezTo>
                    <a:pt x="21" y="98"/>
                    <a:pt x="14" y="136"/>
                    <a:pt x="8" y="169"/>
                  </a:cubicBezTo>
                  <a:cubicBezTo>
                    <a:pt x="6" y="181"/>
                    <a:pt x="4" y="192"/>
                    <a:pt x="2" y="203"/>
                  </a:cubicBezTo>
                  <a:cubicBezTo>
                    <a:pt x="2" y="206"/>
                    <a:pt x="1" y="208"/>
                    <a:pt x="0" y="209"/>
                  </a:cubicBezTo>
                  <a:cubicBezTo>
                    <a:pt x="90" y="209"/>
                    <a:pt x="90" y="209"/>
                    <a:pt x="90" y="209"/>
                  </a:cubicBezTo>
                  <a:cubicBezTo>
                    <a:pt x="90" y="209"/>
                    <a:pt x="90" y="209"/>
                    <a:pt x="90" y="209"/>
                  </a:cubicBezTo>
                  <a:cubicBezTo>
                    <a:pt x="64" y="0"/>
                    <a:pt x="64" y="0"/>
                    <a:pt x="64" y="0"/>
                  </a:cubicBezTo>
                  <a:cubicBezTo>
                    <a:pt x="54" y="21"/>
                    <a:pt x="44" y="43"/>
                    <a:pt x="34" y="66"/>
                  </a:cubicBezTo>
                </a:path>
              </a:pathLst>
            </a:custGeom>
            <a:solidFill>
              <a:srgbClr val="E24956"/>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3" name="Google Shape;453;p20"/>
            <p:cNvSpPr/>
            <p:nvPr/>
          </p:nvSpPr>
          <p:spPr>
            <a:xfrm>
              <a:off x="5995934" y="4797255"/>
              <a:ext cx="832644" cy="405528"/>
            </a:xfrm>
            <a:custGeom>
              <a:avLst/>
              <a:gdLst/>
              <a:ahLst/>
              <a:cxnLst/>
              <a:rect l="l" t="t" r="r" b="b"/>
              <a:pathLst>
                <a:path w="183" h="89" extrusionOk="0">
                  <a:moveTo>
                    <a:pt x="84" y="1"/>
                  </a:moveTo>
                  <a:cubicBezTo>
                    <a:pt x="77" y="1"/>
                    <a:pt x="70" y="1"/>
                    <a:pt x="62" y="1"/>
                  </a:cubicBezTo>
                  <a:cubicBezTo>
                    <a:pt x="0" y="1"/>
                    <a:pt x="0" y="1"/>
                    <a:pt x="0" y="1"/>
                  </a:cubicBezTo>
                  <a:cubicBezTo>
                    <a:pt x="0" y="89"/>
                    <a:pt x="0" y="89"/>
                    <a:pt x="0" y="89"/>
                  </a:cubicBezTo>
                  <a:cubicBezTo>
                    <a:pt x="62" y="89"/>
                    <a:pt x="62" y="89"/>
                    <a:pt x="62" y="89"/>
                  </a:cubicBezTo>
                  <a:cubicBezTo>
                    <a:pt x="70" y="89"/>
                    <a:pt x="77" y="89"/>
                    <a:pt x="85" y="89"/>
                  </a:cubicBezTo>
                  <a:cubicBezTo>
                    <a:pt x="140" y="88"/>
                    <a:pt x="170" y="65"/>
                    <a:pt x="181" y="12"/>
                  </a:cubicBezTo>
                  <a:cubicBezTo>
                    <a:pt x="182" y="8"/>
                    <a:pt x="183" y="4"/>
                    <a:pt x="183" y="0"/>
                  </a:cubicBezTo>
                  <a:cubicBezTo>
                    <a:pt x="93" y="0"/>
                    <a:pt x="93" y="0"/>
                    <a:pt x="93" y="0"/>
                  </a:cubicBezTo>
                  <a:cubicBezTo>
                    <a:pt x="91" y="1"/>
                    <a:pt x="88" y="1"/>
                    <a:pt x="84" y="1"/>
                  </a:cubicBezTo>
                  <a:close/>
                </a:path>
              </a:pathLst>
            </a:custGeom>
            <a:solidFill>
              <a:srgbClr val="F06E7A"/>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4" name="Google Shape;454;p20"/>
            <p:cNvSpPr/>
            <p:nvPr/>
          </p:nvSpPr>
          <p:spPr>
            <a:xfrm>
              <a:off x="6709849" y="3834631"/>
              <a:ext cx="450244" cy="949831"/>
            </a:xfrm>
            <a:custGeom>
              <a:avLst/>
              <a:gdLst/>
              <a:ahLst/>
              <a:cxnLst/>
              <a:rect l="l" t="t" r="r" b="b"/>
              <a:pathLst>
                <a:path w="99" h="209" extrusionOk="0">
                  <a:moveTo>
                    <a:pt x="26" y="209"/>
                  </a:moveTo>
                  <a:cubicBezTo>
                    <a:pt x="28" y="201"/>
                    <a:pt x="29" y="193"/>
                    <a:pt x="31" y="184"/>
                  </a:cubicBezTo>
                  <a:cubicBezTo>
                    <a:pt x="36" y="155"/>
                    <a:pt x="42" y="122"/>
                    <a:pt x="51" y="100"/>
                  </a:cubicBezTo>
                  <a:cubicBezTo>
                    <a:pt x="66" y="64"/>
                    <a:pt x="82" y="33"/>
                    <a:pt x="99" y="0"/>
                  </a:cubicBezTo>
                  <a:cubicBezTo>
                    <a:pt x="0" y="0"/>
                    <a:pt x="0" y="0"/>
                    <a:pt x="0" y="0"/>
                  </a:cubicBezTo>
                  <a:cubicBezTo>
                    <a:pt x="26" y="209"/>
                    <a:pt x="26" y="209"/>
                    <a:pt x="26" y="209"/>
                  </a:cubicBezTo>
                </a:path>
              </a:pathLst>
            </a:custGeom>
            <a:solidFill>
              <a:srgbClr val="CC2331"/>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5" name="Google Shape;455;p20"/>
            <p:cNvSpPr/>
            <p:nvPr/>
          </p:nvSpPr>
          <p:spPr>
            <a:xfrm>
              <a:off x="5946593" y="5702983"/>
              <a:ext cx="786386" cy="363896"/>
            </a:xfrm>
            <a:custGeom>
              <a:avLst/>
              <a:gdLst/>
              <a:ahLst/>
              <a:cxnLst/>
              <a:rect l="l" t="t" r="r" b="b"/>
              <a:pathLst>
                <a:path w="173" h="80" extrusionOk="0">
                  <a:moveTo>
                    <a:pt x="133" y="0"/>
                  </a:moveTo>
                  <a:cubicBezTo>
                    <a:pt x="0" y="0"/>
                    <a:pt x="0" y="0"/>
                    <a:pt x="0" y="0"/>
                  </a:cubicBezTo>
                  <a:cubicBezTo>
                    <a:pt x="137" y="80"/>
                    <a:pt x="137" y="80"/>
                    <a:pt x="137" y="80"/>
                  </a:cubicBezTo>
                  <a:cubicBezTo>
                    <a:pt x="157" y="78"/>
                    <a:pt x="173" y="61"/>
                    <a:pt x="173" y="40"/>
                  </a:cubicBezTo>
                  <a:cubicBezTo>
                    <a:pt x="173" y="18"/>
                    <a:pt x="155" y="0"/>
                    <a:pt x="133" y="0"/>
                  </a:cubicBezTo>
                  <a:close/>
                </a:path>
              </a:pathLst>
            </a:custGeom>
            <a:solidFill>
              <a:srgbClr val="78012C"/>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6" name="Google Shape;456;p20"/>
            <p:cNvSpPr/>
            <p:nvPr/>
          </p:nvSpPr>
          <p:spPr>
            <a:xfrm>
              <a:off x="5160207" y="5702983"/>
              <a:ext cx="786386" cy="363896"/>
            </a:xfrm>
            <a:custGeom>
              <a:avLst/>
              <a:gdLst/>
              <a:ahLst/>
              <a:cxnLst/>
              <a:rect l="l" t="t" r="r" b="b"/>
              <a:pathLst>
                <a:path w="173" h="80" extrusionOk="0">
                  <a:moveTo>
                    <a:pt x="40" y="0"/>
                  </a:moveTo>
                  <a:cubicBezTo>
                    <a:pt x="18" y="0"/>
                    <a:pt x="0" y="18"/>
                    <a:pt x="0" y="40"/>
                  </a:cubicBezTo>
                  <a:cubicBezTo>
                    <a:pt x="0" y="62"/>
                    <a:pt x="17" y="79"/>
                    <a:pt x="37" y="80"/>
                  </a:cubicBezTo>
                  <a:cubicBezTo>
                    <a:pt x="173" y="0"/>
                    <a:pt x="173" y="0"/>
                    <a:pt x="173" y="0"/>
                  </a:cubicBezTo>
                  <a:lnTo>
                    <a:pt x="40" y="0"/>
                  </a:lnTo>
                  <a:close/>
                </a:path>
              </a:pathLst>
            </a:custGeom>
            <a:solidFill>
              <a:srgbClr val="A6325C"/>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7" name="Google Shape;457;p20"/>
            <p:cNvSpPr/>
            <p:nvPr/>
          </p:nvSpPr>
          <p:spPr>
            <a:xfrm>
              <a:off x="5328278" y="5702983"/>
              <a:ext cx="1241255" cy="363896"/>
            </a:xfrm>
            <a:custGeom>
              <a:avLst/>
              <a:gdLst/>
              <a:ahLst/>
              <a:cxnLst/>
              <a:rect l="l" t="t" r="r" b="b"/>
              <a:pathLst>
                <a:path w="273" h="80" extrusionOk="0">
                  <a:moveTo>
                    <a:pt x="0" y="80"/>
                  </a:moveTo>
                  <a:cubicBezTo>
                    <a:pt x="1" y="80"/>
                    <a:pt x="2" y="80"/>
                    <a:pt x="3" y="80"/>
                  </a:cubicBezTo>
                  <a:cubicBezTo>
                    <a:pt x="136" y="80"/>
                    <a:pt x="136" y="80"/>
                    <a:pt x="136" y="80"/>
                  </a:cubicBezTo>
                  <a:cubicBezTo>
                    <a:pt x="269" y="80"/>
                    <a:pt x="269" y="80"/>
                    <a:pt x="269" y="80"/>
                  </a:cubicBezTo>
                  <a:cubicBezTo>
                    <a:pt x="270" y="80"/>
                    <a:pt x="272" y="80"/>
                    <a:pt x="273" y="80"/>
                  </a:cubicBezTo>
                  <a:cubicBezTo>
                    <a:pt x="136" y="0"/>
                    <a:pt x="136" y="0"/>
                    <a:pt x="136" y="0"/>
                  </a:cubicBezTo>
                  <a:lnTo>
                    <a:pt x="0" y="80"/>
                  </a:lnTo>
                  <a:close/>
                </a:path>
              </a:pathLst>
            </a:custGeom>
            <a:solidFill>
              <a:srgbClr val="8C103D"/>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8" name="Google Shape;458;p20"/>
            <p:cNvSpPr/>
            <p:nvPr/>
          </p:nvSpPr>
          <p:spPr>
            <a:xfrm>
              <a:off x="5456258" y="4402218"/>
              <a:ext cx="16961" cy="72470"/>
            </a:xfrm>
            <a:custGeom>
              <a:avLst/>
              <a:gdLst/>
              <a:ahLst/>
              <a:cxnLst/>
              <a:rect l="l" t="t" r="r" b="b"/>
              <a:pathLst>
                <a:path w="4" h="16" extrusionOk="0">
                  <a:moveTo>
                    <a:pt x="0" y="0"/>
                  </a:moveTo>
                  <a:cubicBezTo>
                    <a:pt x="0" y="0"/>
                    <a:pt x="0" y="0"/>
                    <a:pt x="0" y="0"/>
                  </a:cubicBezTo>
                  <a:cubicBezTo>
                    <a:pt x="1" y="3"/>
                    <a:pt x="1" y="6"/>
                    <a:pt x="2" y="10"/>
                  </a:cubicBezTo>
                  <a:cubicBezTo>
                    <a:pt x="3" y="13"/>
                    <a:pt x="3" y="15"/>
                    <a:pt x="4" y="16"/>
                  </a:cubicBezTo>
                  <a:cubicBezTo>
                    <a:pt x="4" y="16"/>
                    <a:pt x="4" y="16"/>
                    <a:pt x="4" y="16"/>
                  </a:cubicBezTo>
                  <a:cubicBezTo>
                    <a:pt x="0" y="0"/>
                    <a:pt x="0" y="0"/>
                    <a:pt x="0" y="0"/>
                  </a:cubicBezTo>
                </a:path>
              </a:pathLst>
            </a:custGeom>
            <a:solidFill>
              <a:srgbClr val="84CBE7"/>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59" name="Google Shape;459;p20"/>
            <p:cNvSpPr/>
            <p:nvPr/>
          </p:nvSpPr>
          <p:spPr>
            <a:xfrm>
              <a:off x="5064607" y="4698265"/>
              <a:ext cx="408612" cy="72470"/>
            </a:xfrm>
            <a:custGeom>
              <a:avLst/>
              <a:gdLst/>
              <a:ahLst/>
              <a:cxnLst/>
              <a:rect l="l" t="t" r="r" b="b"/>
              <a:pathLst>
                <a:path w="90" h="16" extrusionOk="0">
                  <a:moveTo>
                    <a:pt x="86" y="0"/>
                  </a:moveTo>
                  <a:cubicBezTo>
                    <a:pt x="0" y="16"/>
                    <a:pt x="0" y="16"/>
                    <a:pt x="0" y="16"/>
                  </a:cubicBezTo>
                  <a:cubicBezTo>
                    <a:pt x="90" y="16"/>
                    <a:pt x="90" y="16"/>
                    <a:pt x="90" y="16"/>
                  </a:cubicBezTo>
                  <a:cubicBezTo>
                    <a:pt x="89" y="15"/>
                    <a:pt x="89" y="13"/>
                    <a:pt x="88" y="10"/>
                  </a:cubicBezTo>
                  <a:cubicBezTo>
                    <a:pt x="87" y="6"/>
                    <a:pt x="87" y="3"/>
                    <a:pt x="86" y="0"/>
                  </a:cubicBezTo>
                </a:path>
              </a:pathLst>
            </a:custGeom>
            <a:solidFill>
              <a:srgbClr val="1FA5D9"/>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60" name="Google Shape;460;p20"/>
            <p:cNvSpPr/>
            <p:nvPr/>
          </p:nvSpPr>
          <p:spPr>
            <a:xfrm>
              <a:off x="6419966" y="4402218"/>
              <a:ext cx="408612" cy="72470"/>
            </a:xfrm>
            <a:custGeom>
              <a:avLst/>
              <a:gdLst/>
              <a:ahLst/>
              <a:cxnLst/>
              <a:rect l="l" t="t" r="r" b="b"/>
              <a:pathLst>
                <a:path w="90" h="16" extrusionOk="0">
                  <a:moveTo>
                    <a:pt x="90" y="16"/>
                  </a:moveTo>
                  <a:cubicBezTo>
                    <a:pt x="90" y="16"/>
                    <a:pt x="90" y="16"/>
                    <a:pt x="90" y="16"/>
                  </a:cubicBezTo>
                  <a:cubicBezTo>
                    <a:pt x="90" y="16"/>
                    <a:pt x="90" y="16"/>
                    <a:pt x="90" y="16"/>
                  </a:cubicBezTo>
                  <a:moveTo>
                    <a:pt x="4" y="0"/>
                  </a:moveTo>
                  <a:cubicBezTo>
                    <a:pt x="0" y="16"/>
                    <a:pt x="0" y="16"/>
                    <a:pt x="0" y="16"/>
                  </a:cubicBezTo>
                  <a:cubicBezTo>
                    <a:pt x="1" y="15"/>
                    <a:pt x="2" y="13"/>
                    <a:pt x="2" y="10"/>
                  </a:cubicBezTo>
                  <a:cubicBezTo>
                    <a:pt x="3" y="6"/>
                    <a:pt x="3" y="3"/>
                    <a:pt x="4" y="0"/>
                  </a:cubicBezTo>
                </a:path>
              </a:pathLst>
            </a:custGeom>
            <a:solidFill>
              <a:srgbClr val="E59198"/>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61" name="Google Shape;461;p20"/>
            <p:cNvSpPr/>
            <p:nvPr/>
          </p:nvSpPr>
          <p:spPr>
            <a:xfrm>
              <a:off x="6419966" y="4698265"/>
              <a:ext cx="408612" cy="72470"/>
            </a:xfrm>
            <a:custGeom>
              <a:avLst/>
              <a:gdLst/>
              <a:ahLst/>
              <a:cxnLst/>
              <a:rect l="l" t="t" r="r" b="b"/>
              <a:pathLst>
                <a:path w="90" h="16" extrusionOk="0">
                  <a:moveTo>
                    <a:pt x="4" y="0"/>
                  </a:moveTo>
                  <a:cubicBezTo>
                    <a:pt x="4" y="0"/>
                    <a:pt x="4" y="0"/>
                    <a:pt x="4" y="0"/>
                  </a:cubicBezTo>
                  <a:cubicBezTo>
                    <a:pt x="3" y="3"/>
                    <a:pt x="3" y="6"/>
                    <a:pt x="2" y="10"/>
                  </a:cubicBezTo>
                  <a:cubicBezTo>
                    <a:pt x="2" y="13"/>
                    <a:pt x="1" y="15"/>
                    <a:pt x="0" y="16"/>
                  </a:cubicBezTo>
                  <a:cubicBezTo>
                    <a:pt x="90" y="16"/>
                    <a:pt x="90" y="16"/>
                    <a:pt x="90" y="16"/>
                  </a:cubicBezTo>
                  <a:cubicBezTo>
                    <a:pt x="90" y="16"/>
                    <a:pt x="90" y="16"/>
                    <a:pt x="90" y="16"/>
                  </a:cubicBezTo>
                  <a:cubicBezTo>
                    <a:pt x="4" y="0"/>
                    <a:pt x="4" y="0"/>
                    <a:pt x="4" y="0"/>
                  </a:cubicBezTo>
                </a:path>
              </a:pathLst>
            </a:custGeom>
            <a:solidFill>
              <a:srgbClr val="D73643"/>
            </a:solidFill>
            <a:ln>
              <a:noFill/>
            </a:ln>
          </p:spPr>
          <p:txBody>
            <a:bodyPr spcFirstLastPara="1" wrap="square" lIns="88801" tIns="44388" rIns="88801" bIns="44388" anchor="t" anchorCtr="0">
              <a:noAutofit/>
            </a:bodyPr>
            <a:lstStyle/>
            <a:p>
              <a:endParaRPr sz="1400">
                <a:solidFill>
                  <a:schemeClr val="dk1"/>
                </a:solidFill>
                <a:ea typeface="Calibri"/>
                <a:cs typeface="Calibri"/>
                <a:sym typeface="Calibri"/>
              </a:endParaRPr>
            </a:p>
          </p:txBody>
        </p:sp>
        <p:sp>
          <p:nvSpPr>
            <p:cNvPr id="462" name="Google Shape;462;p20"/>
            <p:cNvSpPr txBox="1"/>
            <p:nvPr/>
          </p:nvSpPr>
          <p:spPr>
            <a:xfrm>
              <a:off x="4724903" y="2049394"/>
              <a:ext cx="2414669" cy="1209173"/>
            </a:xfrm>
            <a:prstGeom prst="rect">
              <a:avLst/>
            </a:prstGeom>
            <a:noFill/>
            <a:ln>
              <a:noFill/>
            </a:ln>
          </p:spPr>
          <p:txBody>
            <a:bodyPr spcFirstLastPara="1" wrap="square" lIns="0" tIns="0" rIns="0" bIns="0" anchor="t" anchorCtr="0">
              <a:noAutofit/>
            </a:bodyPr>
            <a:lstStyle/>
            <a:p>
              <a:pPr algn="ctr">
                <a:buClr>
                  <a:srgbClr val="1E1E1E"/>
                </a:buClr>
                <a:buSzPts val="4400"/>
              </a:pPr>
              <a:r>
                <a:rPr lang="es-ES" sz="2000" b="1" dirty="0">
                  <a:solidFill>
                    <a:srgbClr val="1E1E1E"/>
                  </a:solidFill>
                  <a:sym typeface="Montserrat"/>
                </a:rPr>
                <a:t>INDICIOS </a:t>
              </a:r>
            </a:p>
            <a:p>
              <a:pPr algn="ctr">
                <a:buClr>
                  <a:srgbClr val="1E1E1E"/>
                </a:buClr>
                <a:buSzPts val="4400"/>
              </a:pPr>
              <a:r>
                <a:rPr lang="es-ES" sz="2000" b="1" dirty="0">
                  <a:solidFill>
                    <a:srgbClr val="1E1E1E"/>
                  </a:solidFill>
                  <a:sym typeface="Montserrat"/>
                </a:rPr>
                <a:t>DEL ACUERDO COLUSORIO</a:t>
              </a:r>
              <a:endParaRPr sz="2000" dirty="0"/>
            </a:p>
          </p:txBody>
        </p:sp>
        <p:sp>
          <p:nvSpPr>
            <p:cNvPr id="463" name="Google Shape;463;p20"/>
            <p:cNvSpPr txBox="1"/>
            <p:nvPr/>
          </p:nvSpPr>
          <p:spPr>
            <a:xfrm>
              <a:off x="7964621" y="1215749"/>
              <a:ext cx="2336089" cy="946872"/>
            </a:xfrm>
            <a:prstGeom prst="rect">
              <a:avLst/>
            </a:prstGeom>
            <a:noFill/>
            <a:ln>
              <a:noFill/>
            </a:ln>
          </p:spPr>
          <p:txBody>
            <a:bodyPr spcFirstLastPara="1" wrap="square" lIns="88801" tIns="44388" rIns="88801" bIns="44388" anchor="t" anchorCtr="0">
              <a:noAutofit/>
            </a:bodyPr>
            <a:lstStyle/>
            <a:p>
              <a:pPr algn="r">
                <a:buClr>
                  <a:schemeClr val="dk1"/>
                </a:buClr>
                <a:buSzPts val="1200"/>
              </a:pPr>
              <a:r>
                <a:rPr lang="es-PE" sz="1400" dirty="0">
                  <a:solidFill>
                    <a:schemeClr val="dk1"/>
                  </a:solidFill>
                  <a:ea typeface="Open Sans"/>
                  <a:cs typeface="Open Sans"/>
                  <a:sym typeface="Open Sans"/>
                </a:rPr>
                <a:t>Aceptar una carta fianza notoriamente ilegal.</a:t>
              </a:r>
              <a:endParaRPr lang="es-PE" sz="1400" dirty="0"/>
            </a:p>
          </p:txBody>
        </p:sp>
        <p:sp>
          <p:nvSpPr>
            <p:cNvPr id="464" name="Google Shape;464;p20"/>
            <p:cNvSpPr txBox="1"/>
            <p:nvPr/>
          </p:nvSpPr>
          <p:spPr>
            <a:xfrm>
              <a:off x="7268723" y="4207698"/>
              <a:ext cx="3123947" cy="1097940"/>
            </a:xfrm>
            <a:prstGeom prst="rect">
              <a:avLst/>
            </a:prstGeom>
            <a:noFill/>
            <a:ln>
              <a:noFill/>
            </a:ln>
          </p:spPr>
          <p:txBody>
            <a:bodyPr spcFirstLastPara="1" wrap="square" lIns="88801" tIns="44388" rIns="88801" bIns="44388" anchor="t" anchorCtr="0">
              <a:noAutofit/>
            </a:bodyPr>
            <a:lstStyle/>
            <a:p>
              <a:pPr algn="r">
                <a:buClr>
                  <a:schemeClr val="dk1"/>
                </a:buClr>
                <a:buSzPts val="1200"/>
              </a:pPr>
              <a:r>
                <a:rPr lang="es-PE" sz="1400" dirty="0">
                  <a:solidFill>
                    <a:schemeClr val="dk1"/>
                  </a:solidFill>
                  <a:ea typeface="Open Sans"/>
                  <a:cs typeface="Open Sans"/>
                  <a:sym typeface="Open Sans"/>
                </a:rPr>
                <a:t>Calificar indebidamente a los postores, impidiendo su participación u omitiendo su descalificación.</a:t>
              </a:r>
            </a:p>
            <a:p>
              <a:pPr algn="r">
                <a:buClr>
                  <a:schemeClr val="dk1"/>
                </a:buClr>
                <a:buSzPts val="1200"/>
              </a:pPr>
              <a:r>
                <a:rPr lang="es-PE" sz="1400" dirty="0">
                  <a:solidFill>
                    <a:schemeClr val="dk1"/>
                  </a:solidFill>
                  <a:sym typeface="Open Sans"/>
                </a:rPr>
                <a:t>Elegir sin justificación el monto más alto.</a:t>
              </a:r>
              <a:endParaRPr lang="es-PE" sz="1400" dirty="0"/>
            </a:p>
          </p:txBody>
        </p:sp>
        <p:sp>
          <p:nvSpPr>
            <p:cNvPr id="465" name="Google Shape;465;p20"/>
            <p:cNvSpPr txBox="1"/>
            <p:nvPr/>
          </p:nvSpPr>
          <p:spPr>
            <a:xfrm>
              <a:off x="1056680" y="1161786"/>
              <a:ext cx="2764774" cy="1209173"/>
            </a:xfrm>
            <a:prstGeom prst="rect">
              <a:avLst/>
            </a:prstGeom>
            <a:noFill/>
            <a:ln>
              <a:noFill/>
            </a:ln>
          </p:spPr>
          <p:txBody>
            <a:bodyPr spcFirstLastPara="1" wrap="square" lIns="88801" tIns="44388" rIns="88801" bIns="44388" anchor="t" anchorCtr="0">
              <a:noAutofit/>
            </a:bodyPr>
            <a:lstStyle/>
            <a:p>
              <a:pPr>
                <a:buClr>
                  <a:schemeClr val="dk1"/>
                </a:buClr>
                <a:buSzPts val="1200"/>
              </a:pPr>
              <a:r>
                <a:rPr lang="es-ES" sz="1400" dirty="0"/>
                <a:t>Que los bienes adquiridos al contratista tengan precios muy superiores a los del mercado.</a:t>
              </a:r>
              <a:endParaRPr sz="1400" dirty="0"/>
            </a:p>
          </p:txBody>
        </p:sp>
        <p:sp>
          <p:nvSpPr>
            <p:cNvPr id="466" name="Google Shape;466;p20"/>
            <p:cNvSpPr txBox="1"/>
            <p:nvPr/>
          </p:nvSpPr>
          <p:spPr>
            <a:xfrm>
              <a:off x="869612" y="4309618"/>
              <a:ext cx="3948453" cy="1623575"/>
            </a:xfrm>
            <a:prstGeom prst="rect">
              <a:avLst/>
            </a:prstGeom>
            <a:noFill/>
            <a:ln>
              <a:noFill/>
            </a:ln>
          </p:spPr>
          <p:txBody>
            <a:bodyPr spcFirstLastPara="1" wrap="square" lIns="88801" tIns="44388" rIns="88801" bIns="44388" anchor="t" anchorCtr="0">
              <a:noAutofit/>
            </a:bodyPr>
            <a:lstStyle/>
            <a:p>
              <a:pPr>
                <a:buClr>
                  <a:schemeClr val="dk1"/>
                </a:buClr>
                <a:buSzPts val="1200"/>
              </a:pPr>
              <a:r>
                <a:rPr lang="es-ES" sz="1400" dirty="0"/>
                <a:t>Que se hayan contratado bienes o servicios sin que exista ningún requerimiento del área usuaria o sin que existan documentos que sustenten la necesidad a satisfacer.</a:t>
              </a:r>
            </a:p>
            <a:p>
              <a:pPr>
                <a:buClr>
                  <a:schemeClr val="dk1"/>
                </a:buClr>
                <a:buSzPts val="1200"/>
              </a:pPr>
              <a:r>
                <a:rPr lang="es-ES" sz="1400" dirty="0"/>
                <a:t>Las regularizaciones posteriores.</a:t>
              </a:r>
            </a:p>
          </p:txBody>
        </p:sp>
        <p:sp>
          <p:nvSpPr>
            <p:cNvPr id="467" name="Google Shape;467;p20"/>
            <p:cNvSpPr txBox="1"/>
            <p:nvPr/>
          </p:nvSpPr>
          <p:spPr>
            <a:xfrm>
              <a:off x="990633" y="2585614"/>
              <a:ext cx="3340598" cy="1307572"/>
            </a:xfrm>
            <a:prstGeom prst="rect">
              <a:avLst/>
            </a:prstGeom>
            <a:noFill/>
            <a:ln>
              <a:noFill/>
            </a:ln>
          </p:spPr>
          <p:txBody>
            <a:bodyPr spcFirstLastPara="1" wrap="square" lIns="88801" tIns="44388" rIns="88801" bIns="44388" anchor="t" anchorCtr="0">
              <a:noAutofit/>
            </a:bodyPr>
            <a:lstStyle/>
            <a:p>
              <a:pPr>
                <a:buClr>
                  <a:schemeClr val="dk1"/>
                </a:buClr>
                <a:buSzPts val="1200"/>
              </a:pPr>
              <a:r>
                <a:rPr lang="es-ES" sz="1400" dirty="0"/>
                <a:t>Que se haya pagado al contratista pese a que no se cumplieron los requerimientos técnicos mínimos o especificaciones técnicas.</a:t>
              </a:r>
              <a:endParaRPr sz="1400" dirty="0"/>
            </a:p>
          </p:txBody>
        </p:sp>
      </p:grpSp>
      <p:grpSp>
        <p:nvGrpSpPr>
          <p:cNvPr id="19" name="Grupo 18">
            <a:extLst>
              <a:ext uri="{FF2B5EF4-FFF2-40B4-BE49-F238E27FC236}">
                <a16:creationId xmlns:a16="http://schemas.microsoft.com/office/drawing/2014/main" id="{45F6FB52-ADC0-4CA5-9DA5-77547AD1F57E}"/>
              </a:ext>
            </a:extLst>
          </p:cNvPr>
          <p:cNvGrpSpPr/>
          <p:nvPr/>
        </p:nvGrpSpPr>
        <p:grpSpPr>
          <a:xfrm>
            <a:off x="1068079" y="1328548"/>
            <a:ext cx="9791329" cy="845863"/>
            <a:chOff x="1632265" y="207507"/>
            <a:chExt cx="9791329" cy="845863"/>
          </a:xfrm>
        </p:grpSpPr>
        <p:sp>
          <p:nvSpPr>
            <p:cNvPr id="3" name="Google Shape;1116;p45">
              <a:extLst>
                <a:ext uri="{FF2B5EF4-FFF2-40B4-BE49-F238E27FC236}">
                  <a16:creationId xmlns:a16="http://schemas.microsoft.com/office/drawing/2014/main" id="{DAA5EAC0-06AB-41E6-8482-29D370F02DED}"/>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4" name="Google Shape;1117;p45">
              <a:extLst>
                <a:ext uri="{FF2B5EF4-FFF2-40B4-BE49-F238E27FC236}">
                  <a16:creationId xmlns:a16="http://schemas.microsoft.com/office/drawing/2014/main" id="{5361513C-277A-49AE-A26B-488A8C838159}"/>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5" name="Google Shape;1118;p45">
              <a:extLst>
                <a:ext uri="{FF2B5EF4-FFF2-40B4-BE49-F238E27FC236}">
                  <a16:creationId xmlns:a16="http://schemas.microsoft.com/office/drawing/2014/main" id="{85A86598-4469-4BB0-93F6-FB3A83424F9F}"/>
                </a:ext>
              </a:extLst>
            </p:cNvPr>
            <p:cNvSpPr>
              <a:spLocks/>
            </p:cNvSpPr>
            <p:nvPr/>
          </p:nvSpPr>
          <p:spPr bwMode="auto">
            <a:xfrm>
              <a:off x="4528300"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6" name="Google Shape;1119;p45">
              <a:extLst>
                <a:ext uri="{FF2B5EF4-FFF2-40B4-BE49-F238E27FC236}">
                  <a16:creationId xmlns:a16="http://schemas.microsoft.com/office/drawing/2014/main" id="{07A54577-9BDC-44FF-BBD4-03B7F7F55C24}"/>
                </a:ext>
              </a:extLst>
            </p:cNvPr>
            <p:cNvSpPr>
              <a:spLocks/>
            </p:cNvSpPr>
            <p:nvPr/>
          </p:nvSpPr>
          <p:spPr bwMode="auto">
            <a:xfrm>
              <a:off x="5483956" y="207508"/>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7" name="Google Shape;1120;p45">
              <a:extLst>
                <a:ext uri="{FF2B5EF4-FFF2-40B4-BE49-F238E27FC236}">
                  <a16:creationId xmlns:a16="http://schemas.microsoft.com/office/drawing/2014/main" id="{9060E5BC-33E5-4B8E-926A-6CC17DFC2B71}"/>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21;p45">
              <a:extLst>
                <a:ext uri="{FF2B5EF4-FFF2-40B4-BE49-F238E27FC236}">
                  <a16:creationId xmlns:a16="http://schemas.microsoft.com/office/drawing/2014/main" id="{332BE605-5D31-4A1C-B4C4-EB17B8381F9B}"/>
                </a:ext>
              </a:extLst>
            </p:cNvPr>
            <p:cNvSpPr>
              <a:spLocks/>
            </p:cNvSpPr>
            <p:nvPr/>
          </p:nvSpPr>
          <p:spPr bwMode="auto">
            <a:xfrm>
              <a:off x="6427210" y="212104"/>
              <a:ext cx="2866234"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9" name="Google Shape;1122;p45">
              <a:extLst>
                <a:ext uri="{FF2B5EF4-FFF2-40B4-BE49-F238E27FC236}">
                  <a16:creationId xmlns:a16="http://schemas.microsoft.com/office/drawing/2014/main" id="{F192A143-C648-4790-B2E8-E360D097F3BD}"/>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0" name="Google Shape;1123;p45">
              <a:extLst>
                <a:ext uri="{FF2B5EF4-FFF2-40B4-BE49-F238E27FC236}">
                  <a16:creationId xmlns:a16="http://schemas.microsoft.com/office/drawing/2014/main" id="{5FF7CB12-8D4B-478C-80B2-15381AE14DF9}"/>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11" name="Google Shape;1130;p45">
              <a:extLst>
                <a:ext uri="{FF2B5EF4-FFF2-40B4-BE49-F238E27FC236}">
                  <a16:creationId xmlns:a16="http://schemas.microsoft.com/office/drawing/2014/main" id="{75B18ECF-40B4-422B-923D-45C1394CC704}"/>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07</a:t>
              </a:r>
              <a:endParaRPr lang="es-EC" altLang="es-EC" sz="1200" dirty="0">
                <a:latin typeface="+mn-lt"/>
              </a:endParaRPr>
            </a:p>
          </p:txBody>
        </p:sp>
        <p:sp>
          <p:nvSpPr>
            <p:cNvPr id="12" name="Google Shape;1115;p45">
              <a:extLst>
                <a:ext uri="{FF2B5EF4-FFF2-40B4-BE49-F238E27FC236}">
                  <a16:creationId xmlns:a16="http://schemas.microsoft.com/office/drawing/2014/main" id="{E3BE461F-562B-470A-8034-D55DC4D87153}"/>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3" name="Google Shape;1127;p45">
              <a:extLst>
                <a:ext uri="{FF2B5EF4-FFF2-40B4-BE49-F238E27FC236}">
                  <a16:creationId xmlns:a16="http://schemas.microsoft.com/office/drawing/2014/main" id="{D8EA454F-30DB-403C-844E-0E8DDE201376}"/>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14" name="Google Shape;1128;p45">
              <a:extLst>
                <a:ext uri="{FF2B5EF4-FFF2-40B4-BE49-F238E27FC236}">
                  <a16:creationId xmlns:a16="http://schemas.microsoft.com/office/drawing/2014/main" id="{72283703-800E-4231-A77F-3292898F27C7}"/>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15" name="Google Shape;1124;p45">
              <a:extLst>
                <a:ext uri="{FF2B5EF4-FFF2-40B4-BE49-F238E27FC236}">
                  <a16:creationId xmlns:a16="http://schemas.microsoft.com/office/drawing/2014/main" id="{A91F875C-B81B-4C97-999C-9395A6D12DB3}"/>
                </a:ext>
              </a:extLst>
            </p:cNvPr>
            <p:cNvSpPr txBox="1">
              <a:spLocks noChangeArrowheads="1"/>
            </p:cNvSpPr>
            <p:nvPr/>
          </p:nvSpPr>
          <p:spPr bwMode="auto">
            <a:xfrm>
              <a:off x="4588622" y="21500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16" name="Google Shape;1129;p45">
              <a:extLst>
                <a:ext uri="{FF2B5EF4-FFF2-40B4-BE49-F238E27FC236}">
                  <a16:creationId xmlns:a16="http://schemas.microsoft.com/office/drawing/2014/main" id="{EEB8B89F-D179-45B6-A1AA-9111227C0F59}"/>
                </a:ext>
              </a:extLst>
            </p:cNvPr>
            <p:cNvSpPr txBox="1">
              <a:spLocks noChangeArrowheads="1"/>
            </p:cNvSpPr>
            <p:nvPr/>
          </p:nvSpPr>
          <p:spPr bwMode="auto">
            <a:xfrm>
              <a:off x="5568674" y="23922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17" name="Google Shape;462;p21">
              <a:extLst>
                <a:ext uri="{FF2B5EF4-FFF2-40B4-BE49-F238E27FC236}">
                  <a16:creationId xmlns:a16="http://schemas.microsoft.com/office/drawing/2014/main" id="{249EC25B-FD30-4BF8-A3B9-A916F03EED07}"/>
                </a:ext>
              </a:extLst>
            </p:cNvPr>
            <p:cNvSpPr txBox="1">
              <a:spLocks noChangeArrowheads="1"/>
            </p:cNvSpPr>
            <p:nvPr/>
          </p:nvSpPr>
          <p:spPr bwMode="auto">
            <a:xfrm>
              <a:off x="6480553" y="359585"/>
              <a:ext cx="2078527" cy="42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INDICIOS</a:t>
              </a:r>
              <a:endParaRPr lang="es-EC" altLang="es-EC" sz="2400" b="1" dirty="0">
                <a:solidFill>
                  <a:schemeClr val="tx1"/>
                </a:solidFill>
                <a:latin typeface="+mn-lt"/>
                <a:cs typeface="Open Sans" panose="020B0606030504020204" pitchFamily="34" charset="0"/>
              </a:endParaRPr>
            </a:p>
          </p:txBody>
        </p:sp>
        <p:sp>
          <p:nvSpPr>
            <p:cNvPr id="18" name="Google Shape;1130;p45">
              <a:extLst>
                <a:ext uri="{FF2B5EF4-FFF2-40B4-BE49-F238E27FC236}">
                  <a16:creationId xmlns:a16="http://schemas.microsoft.com/office/drawing/2014/main" id="{C4570A0A-96CD-40CA-A657-5C219D20343A}"/>
                </a:ext>
              </a:extLst>
            </p:cNvPr>
            <p:cNvSpPr txBox="1">
              <a:spLocks noChangeArrowheads="1"/>
            </p:cNvSpPr>
            <p:nvPr/>
          </p:nvSpPr>
          <p:spPr bwMode="auto">
            <a:xfrm>
              <a:off x="10384331" y="215008"/>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grpSp>
      <p:sp>
        <p:nvSpPr>
          <p:cNvPr id="21" name="CuadroTexto 20">
            <a:extLst>
              <a:ext uri="{FF2B5EF4-FFF2-40B4-BE49-F238E27FC236}">
                <a16:creationId xmlns:a16="http://schemas.microsoft.com/office/drawing/2014/main" id="{3EDCB97B-6D76-AE06-B246-6EA6B1429A50}"/>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22" name="CuadroTexto 21">
            <a:extLst>
              <a:ext uri="{FF2B5EF4-FFF2-40B4-BE49-F238E27FC236}">
                <a16:creationId xmlns:a16="http://schemas.microsoft.com/office/drawing/2014/main" id="{95B232B8-0F6A-03FD-3EB2-0CB82FB51A10}"/>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2066;p73">
            <a:extLst>
              <a:ext uri="{FF2B5EF4-FFF2-40B4-BE49-F238E27FC236}">
                <a16:creationId xmlns:a16="http://schemas.microsoft.com/office/drawing/2014/main" id="{50685160-D7AD-4521-9DCE-BA81161087DF}"/>
              </a:ext>
            </a:extLst>
          </p:cNvPr>
          <p:cNvSpPr txBox="1"/>
          <p:nvPr/>
        </p:nvSpPr>
        <p:spPr>
          <a:xfrm>
            <a:off x="1128565" y="2279479"/>
            <a:ext cx="9791329" cy="3934685"/>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400" b="1" dirty="0"/>
              <a:t>RECURSO DE NULIDAD </a:t>
            </a:r>
          </a:p>
          <a:p>
            <a:pPr algn="ctr">
              <a:buClr>
                <a:schemeClr val="dk1"/>
              </a:buClr>
              <a:buSzPts val="1600"/>
            </a:pPr>
            <a:r>
              <a:rPr lang="es-ES" sz="2400" b="1" dirty="0"/>
              <a:t>N° 2529-2017/ANCASH</a:t>
            </a:r>
          </a:p>
          <a:p>
            <a:pPr algn="ctr">
              <a:buClr>
                <a:schemeClr val="dk1"/>
              </a:buClr>
              <a:buSzPts val="1600"/>
            </a:pPr>
            <a:endParaRPr lang="es-ES" sz="2400" b="1" dirty="0"/>
          </a:p>
          <a:p>
            <a:pPr algn="just">
              <a:buClr>
                <a:schemeClr val="dk1"/>
              </a:buClr>
              <a:buSzPts val="1600"/>
            </a:pPr>
            <a:r>
              <a:rPr lang="es-ES" sz="1600" i="1" dirty="0"/>
              <a:t>“La prueba documental como la prueba pericial son contundentes. Denotan un concierto entre el alcalde y los miembros del Comité Especial con el titular de la empresa ‘Constructora y Servicios Generales Sullana SRL – </a:t>
            </a:r>
            <a:r>
              <a:rPr lang="es-ES" sz="1600" i="1" dirty="0" err="1"/>
              <a:t>Consergesul</a:t>
            </a:r>
            <a:r>
              <a:rPr lang="es-ES" sz="1600" i="1" dirty="0"/>
              <a:t> SRL’. De otra forma, no se explican tantas irregularidades, como no permitir la postulación de dos empresas, colocar a una indebidamente sin que hubiera participado, no respetar los tiempos para consolidar la participación de las empresas interesadas, no suspender el procedimiento ante la impugnación, aceptar una carta fianza notoriamente ilegal, y autorizar unos adelantos legalmente inadmisibles. </a:t>
            </a:r>
            <a:r>
              <a:rPr lang="es-ES" sz="1600" b="1" i="1" dirty="0"/>
              <a:t>Son indicios graves que articulados entre sí revelan un concierto</a:t>
            </a:r>
            <a:r>
              <a:rPr lang="es-ES" sz="1600" i="1" dirty="0"/>
              <a:t> punible en agravio del Estado y un patente incumplimiento de las funciones públicas. No existe prueba en contrario. La propia resolución del Tribunal Administrativo consigna una irregularidad en la actuación del Comité y del alcalde”.</a:t>
            </a:r>
            <a:endParaRPr sz="1600" i="1" dirty="0"/>
          </a:p>
        </p:txBody>
      </p:sp>
      <p:pic>
        <p:nvPicPr>
          <p:cNvPr id="88066" name="Imagen 88065">
            <a:extLst>
              <a:ext uri="{FF2B5EF4-FFF2-40B4-BE49-F238E27FC236}">
                <a16:creationId xmlns:a16="http://schemas.microsoft.com/office/drawing/2014/main" id="{D9963771-0DDE-4057-9D51-D9B579D8B52B}"/>
              </a:ext>
            </a:extLst>
          </p:cNvPr>
          <p:cNvPicPr>
            <a:picLocks noChangeAspect="1"/>
          </p:cNvPicPr>
          <p:nvPr/>
        </p:nvPicPr>
        <p:blipFill>
          <a:blip r:embed="rId3"/>
          <a:stretch>
            <a:fillRect/>
          </a:stretch>
        </p:blipFill>
        <p:spPr>
          <a:xfrm>
            <a:off x="3448444" y="2142511"/>
            <a:ext cx="784011" cy="728015"/>
          </a:xfrm>
          <a:prstGeom prst="rect">
            <a:avLst/>
          </a:prstGeom>
        </p:spPr>
      </p:pic>
      <p:grpSp>
        <p:nvGrpSpPr>
          <p:cNvPr id="23" name="Grupo 22">
            <a:extLst>
              <a:ext uri="{FF2B5EF4-FFF2-40B4-BE49-F238E27FC236}">
                <a16:creationId xmlns:a16="http://schemas.microsoft.com/office/drawing/2014/main" id="{41728104-EA33-4EF2-B684-227BEC7CC630}"/>
              </a:ext>
            </a:extLst>
          </p:cNvPr>
          <p:cNvGrpSpPr/>
          <p:nvPr/>
        </p:nvGrpSpPr>
        <p:grpSpPr>
          <a:xfrm>
            <a:off x="1074349" y="1386359"/>
            <a:ext cx="9791329" cy="845863"/>
            <a:chOff x="1632265" y="207507"/>
            <a:chExt cx="9791329" cy="845863"/>
          </a:xfrm>
        </p:grpSpPr>
        <p:sp>
          <p:nvSpPr>
            <p:cNvPr id="25" name="Google Shape;1116;p45">
              <a:extLst>
                <a:ext uri="{FF2B5EF4-FFF2-40B4-BE49-F238E27FC236}">
                  <a16:creationId xmlns:a16="http://schemas.microsoft.com/office/drawing/2014/main" id="{0688590E-6029-42D1-A548-F9B122436D66}"/>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7" name="Google Shape;1117;p45">
              <a:extLst>
                <a:ext uri="{FF2B5EF4-FFF2-40B4-BE49-F238E27FC236}">
                  <a16:creationId xmlns:a16="http://schemas.microsoft.com/office/drawing/2014/main" id="{3B50A567-4A5C-4881-BE5E-DD11064C2936}"/>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9" name="Google Shape;1118;p45">
              <a:extLst>
                <a:ext uri="{FF2B5EF4-FFF2-40B4-BE49-F238E27FC236}">
                  <a16:creationId xmlns:a16="http://schemas.microsoft.com/office/drawing/2014/main" id="{D2F43B07-D5F7-4B2C-95B0-C2CE24D151E8}"/>
                </a:ext>
              </a:extLst>
            </p:cNvPr>
            <p:cNvSpPr>
              <a:spLocks/>
            </p:cNvSpPr>
            <p:nvPr/>
          </p:nvSpPr>
          <p:spPr bwMode="auto">
            <a:xfrm>
              <a:off x="4528300"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1" name="Google Shape;1119;p45">
              <a:extLst>
                <a:ext uri="{FF2B5EF4-FFF2-40B4-BE49-F238E27FC236}">
                  <a16:creationId xmlns:a16="http://schemas.microsoft.com/office/drawing/2014/main" id="{81FD4151-E21E-4323-B1F5-CA7F10D3DAD8}"/>
                </a:ext>
              </a:extLst>
            </p:cNvPr>
            <p:cNvSpPr>
              <a:spLocks/>
            </p:cNvSpPr>
            <p:nvPr/>
          </p:nvSpPr>
          <p:spPr bwMode="auto">
            <a:xfrm>
              <a:off x="5483956" y="207508"/>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2" name="Google Shape;1120;p45">
              <a:extLst>
                <a:ext uri="{FF2B5EF4-FFF2-40B4-BE49-F238E27FC236}">
                  <a16:creationId xmlns:a16="http://schemas.microsoft.com/office/drawing/2014/main" id="{CF7E1018-F5F9-4A6F-A09A-F014BAD63BF4}"/>
                </a:ext>
              </a:extLst>
            </p:cNvPr>
            <p:cNvSpPr>
              <a:spLocks/>
            </p:cNvSpPr>
            <p:nvPr/>
          </p:nvSpPr>
          <p:spPr bwMode="auto">
            <a:xfrm>
              <a:off x="9364374"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3" name="Google Shape;1121;p45">
              <a:extLst>
                <a:ext uri="{FF2B5EF4-FFF2-40B4-BE49-F238E27FC236}">
                  <a16:creationId xmlns:a16="http://schemas.microsoft.com/office/drawing/2014/main" id="{9E911E9A-3EF4-4EDE-B39A-33F9A5448A5C}"/>
                </a:ext>
              </a:extLst>
            </p:cNvPr>
            <p:cNvSpPr>
              <a:spLocks/>
            </p:cNvSpPr>
            <p:nvPr/>
          </p:nvSpPr>
          <p:spPr bwMode="auto">
            <a:xfrm>
              <a:off x="6427210" y="212104"/>
              <a:ext cx="2866234"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4" name="Google Shape;1122;p45">
              <a:extLst>
                <a:ext uri="{FF2B5EF4-FFF2-40B4-BE49-F238E27FC236}">
                  <a16:creationId xmlns:a16="http://schemas.microsoft.com/office/drawing/2014/main" id="{6F26EE61-5A70-4FB6-A51B-DD09C2C76BF8}"/>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5" name="Google Shape;1123;p45">
              <a:extLst>
                <a:ext uri="{FF2B5EF4-FFF2-40B4-BE49-F238E27FC236}">
                  <a16:creationId xmlns:a16="http://schemas.microsoft.com/office/drawing/2014/main" id="{1A36105A-5EF3-4306-A5F1-0F6F5B1326A3}"/>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36" name="Google Shape;1130;p45">
              <a:extLst>
                <a:ext uri="{FF2B5EF4-FFF2-40B4-BE49-F238E27FC236}">
                  <a16:creationId xmlns:a16="http://schemas.microsoft.com/office/drawing/2014/main" id="{9B6E7EB1-B1A3-4300-85BC-5A266042184A}"/>
                </a:ext>
              </a:extLst>
            </p:cNvPr>
            <p:cNvSpPr txBox="1">
              <a:spLocks noChangeArrowheads="1"/>
            </p:cNvSpPr>
            <p:nvPr/>
          </p:nvSpPr>
          <p:spPr bwMode="auto">
            <a:xfrm>
              <a:off x="9403305"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07</a:t>
              </a:r>
              <a:endParaRPr lang="es-EC" altLang="es-EC" sz="1200" dirty="0">
                <a:latin typeface="+mn-lt"/>
              </a:endParaRPr>
            </a:p>
          </p:txBody>
        </p:sp>
        <p:sp>
          <p:nvSpPr>
            <p:cNvPr id="37" name="Google Shape;1115;p45">
              <a:extLst>
                <a:ext uri="{FF2B5EF4-FFF2-40B4-BE49-F238E27FC236}">
                  <a16:creationId xmlns:a16="http://schemas.microsoft.com/office/drawing/2014/main" id="{5F05D17E-85D5-4B1A-9F9E-FA4C445FA163}"/>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 name="Google Shape;1127;p45">
              <a:extLst>
                <a:ext uri="{FF2B5EF4-FFF2-40B4-BE49-F238E27FC236}">
                  <a16:creationId xmlns:a16="http://schemas.microsoft.com/office/drawing/2014/main" id="{1662BE8C-6FA4-4A58-8003-BB25C2BA29B4}"/>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39" name="Google Shape;1128;p45">
              <a:extLst>
                <a:ext uri="{FF2B5EF4-FFF2-40B4-BE49-F238E27FC236}">
                  <a16:creationId xmlns:a16="http://schemas.microsoft.com/office/drawing/2014/main" id="{C2D54F7E-2CFD-409C-9810-2CD208B83CEF}"/>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40" name="Google Shape;1124;p45">
              <a:extLst>
                <a:ext uri="{FF2B5EF4-FFF2-40B4-BE49-F238E27FC236}">
                  <a16:creationId xmlns:a16="http://schemas.microsoft.com/office/drawing/2014/main" id="{B6EC8AA9-9880-4F4D-A795-11059A8EAB60}"/>
                </a:ext>
              </a:extLst>
            </p:cNvPr>
            <p:cNvSpPr txBox="1">
              <a:spLocks noChangeArrowheads="1"/>
            </p:cNvSpPr>
            <p:nvPr/>
          </p:nvSpPr>
          <p:spPr bwMode="auto">
            <a:xfrm>
              <a:off x="4588622" y="21500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41" name="Google Shape;1129;p45">
              <a:extLst>
                <a:ext uri="{FF2B5EF4-FFF2-40B4-BE49-F238E27FC236}">
                  <a16:creationId xmlns:a16="http://schemas.microsoft.com/office/drawing/2014/main" id="{D6B9DA63-8450-4E3C-BB27-070762694E8F}"/>
                </a:ext>
              </a:extLst>
            </p:cNvPr>
            <p:cNvSpPr txBox="1">
              <a:spLocks noChangeArrowheads="1"/>
            </p:cNvSpPr>
            <p:nvPr/>
          </p:nvSpPr>
          <p:spPr bwMode="auto">
            <a:xfrm>
              <a:off x="5568674" y="23922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42" name="Google Shape;462;p21">
              <a:extLst>
                <a:ext uri="{FF2B5EF4-FFF2-40B4-BE49-F238E27FC236}">
                  <a16:creationId xmlns:a16="http://schemas.microsoft.com/office/drawing/2014/main" id="{50852F13-E698-4AE9-A1F3-CACF070AC635}"/>
                </a:ext>
              </a:extLst>
            </p:cNvPr>
            <p:cNvSpPr txBox="1">
              <a:spLocks noChangeArrowheads="1"/>
            </p:cNvSpPr>
            <p:nvPr/>
          </p:nvSpPr>
          <p:spPr bwMode="auto">
            <a:xfrm>
              <a:off x="6480553" y="359585"/>
              <a:ext cx="2078527" cy="42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INDICIOS</a:t>
              </a:r>
              <a:endParaRPr lang="es-EC" altLang="es-EC" sz="2400" b="1" dirty="0">
                <a:solidFill>
                  <a:schemeClr val="tx1"/>
                </a:solidFill>
                <a:latin typeface="+mn-lt"/>
                <a:cs typeface="Open Sans" panose="020B0606030504020204" pitchFamily="34" charset="0"/>
              </a:endParaRPr>
            </a:p>
          </p:txBody>
        </p:sp>
        <p:sp>
          <p:nvSpPr>
            <p:cNvPr id="43" name="Google Shape;1130;p45">
              <a:extLst>
                <a:ext uri="{FF2B5EF4-FFF2-40B4-BE49-F238E27FC236}">
                  <a16:creationId xmlns:a16="http://schemas.microsoft.com/office/drawing/2014/main" id="{3FA5E20D-5EB6-4662-8256-225680990EF4}"/>
                </a:ext>
              </a:extLst>
            </p:cNvPr>
            <p:cNvSpPr txBox="1">
              <a:spLocks noChangeArrowheads="1"/>
            </p:cNvSpPr>
            <p:nvPr/>
          </p:nvSpPr>
          <p:spPr bwMode="auto">
            <a:xfrm>
              <a:off x="10384331" y="215008"/>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grpSp>
      <p:sp>
        <p:nvSpPr>
          <p:cNvPr id="3" name="CuadroTexto 2">
            <a:extLst>
              <a:ext uri="{FF2B5EF4-FFF2-40B4-BE49-F238E27FC236}">
                <a16:creationId xmlns:a16="http://schemas.microsoft.com/office/drawing/2014/main" id="{5F3A57D6-EC44-316D-F46A-4891D8892608}"/>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4" name="CuadroTexto 3">
            <a:extLst>
              <a:ext uri="{FF2B5EF4-FFF2-40B4-BE49-F238E27FC236}">
                <a16:creationId xmlns:a16="http://schemas.microsoft.com/office/drawing/2014/main" id="{AA1B2C82-56C5-DB4D-D4B0-57FA5E211ECB}"/>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12335399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grpSp>
        <p:nvGrpSpPr>
          <p:cNvPr id="2" name="Grupo 1">
            <a:extLst>
              <a:ext uri="{FF2B5EF4-FFF2-40B4-BE49-F238E27FC236}">
                <a16:creationId xmlns:a16="http://schemas.microsoft.com/office/drawing/2014/main" id="{DA6D2B1C-0BB0-447C-94E0-664834DCA5A8}"/>
              </a:ext>
            </a:extLst>
          </p:cNvPr>
          <p:cNvGrpSpPr/>
          <p:nvPr/>
        </p:nvGrpSpPr>
        <p:grpSpPr>
          <a:xfrm>
            <a:off x="1135322" y="1432660"/>
            <a:ext cx="9821130" cy="678741"/>
            <a:chOff x="1632265" y="207507"/>
            <a:chExt cx="9821130" cy="845863"/>
          </a:xfrm>
        </p:grpSpPr>
        <p:sp>
          <p:nvSpPr>
            <p:cNvPr id="4" name="Google Shape;1116;p45">
              <a:extLst>
                <a:ext uri="{FF2B5EF4-FFF2-40B4-BE49-F238E27FC236}">
                  <a16:creationId xmlns:a16="http://schemas.microsoft.com/office/drawing/2014/main" id="{7A4A2EF6-4F55-4EB5-97CC-98165EB91517}"/>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5" name="Google Shape;1117;p45">
              <a:extLst>
                <a:ext uri="{FF2B5EF4-FFF2-40B4-BE49-F238E27FC236}">
                  <a16:creationId xmlns:a16="http://schemas.microsoft.com/office/drawing/2014/main" id="{E512B01A-31E4-4224-A3FB-DB5738F04390}"/>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6" name="Google Shape;1118;p45">
              <a:extLst>
                <a:ext uri="{FF2B5EF4-FFF2-40B4-BE49-F238E27FC236}">
                  <a16:creationId xmlns:a16="http://schemas.microsoft.com/office/drawing/2014/main" id="{DB9C4128-BC31-433E-8C4D-F0F2E79A96EA}"/>
                </a:ext>
              </a:extLst>
            </p:cNvPr>
            <p:cNvSpPr>
              <a:spLocks/>
            </p:cNvSpPr>
            <p:nvPr/>
          </p:nvSpPr>
          <p:spPr bwMode="auto">
            <a:xfrm>
              <a:off x="4528300"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7" name="Google Shape;1119;p45">
              <a:extLst>
                <a:ext uri="{FF2B5EF4-FFF2-40B4-BE49-F238E27FC236}">
                  <a16:creationId xmlns:a16="http://schemas.microsoft.com/office/drawing/2014/main" id="{F77B1D67-2FC0-4D22-A6B3-DEE1721FB6EC}"/>
                </a:ext>
              </a:extLst>
            </p:cNvPr>
            <p:cNvSpPr>
              <a:spLocks/>
            </p:cNvSpPr>
            <p:nvPr/>
          </p:nvSpPr>
          <p:spPr bwMode="auto">
            <a:xfrm>
              <a:off x="5483956" y="207508"/>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20;p45">
              <a:extLst>
                <a:ext uri="{FF2B5EF4-FFF2-40B4-BE49-F238E27FC236}">
                  <a16:creationId xmlns:a16="http://schemas.microsoft.com/office/drawing/2014/main" id="{32F85BC5-D9B3-48C9-B613-19301E238732}"/>
                </a:ext>
              </a:extLst>
            </p:cNvPr>
            <p:cNvSpPr>
              <a:spLocks/>
            </p:cNvSpPr>
            <p:nvPr/>
          </p:nvSpPr>
          <p:spPr bwMode="auto">
            <a:xfrm>
              <a:off x="7390970" y="212104"/>
              <a:ext cx="2857616"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9" name="Google Shape;1121;p45">
              <a:extLst>
                <a:ext uri="{FF2B5EF4-FFF2-40B4-BE49-F238E27FC236}">
                  <a16:creationId xmlns:a16="http://schemas.microsoft.com/office/drawing/2014/main" id="{750CF97C-2EDB-499A-A62C-4D9ABD9BC03F}"/>
                </a:ext>
              </a:extLst>
            </p:cNvPr>
            <p:cNvSpPr>
              <a:spLocks/>
            </p:cNvSpPr>
            <p:nvPr/>
          </p:nvSpPr>
          <p:spPr bwMode="auto">
            <a:xfrm>
              <a:off x="6427210" y="212104"/>
              <a:ext cx="884211"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0" name="Google Shape;1122;p45">
              <a:extLst>
                <a:ext uri="{FF2B5EF4-FFF2-40B4-BE49-F238E27FC236}">
                  <a16:creationId xmlns:a16="http://schemas.microsoft.com/office/drawing/2014/main" id="{E887D850-A940-431F-B2F0-E9C573693476}"/>
                </a:ext>
              </a:extLst>
            </p:cNvPr>
            <p:cNvSpPr>
              <a:spLocks/>
            </p:cNvSpPr>
            <p:nvPr/>
          </p:nvSpPr>
          <p:spPr bwMode="auto">
            <a:xfrm>
              <a:off x="10317973" y="215009"/>
              <a:ext cx="884211"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1" name="Google Shape;1123;p45">
              <a:extLst>
                <a:ext uri="{FF2B5EF4-FFF2-40B4-BE49-F238E27FC236}">
                  <a16:creationId xmlns:a16="http://schemas.microsoft.com/office/drawing/2014/main" id="{00F51A21-AF1A-492D-9BEE-32B2A2A8A309}"/>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12" name="Google Shape;1126;p45">
              <a:extLst>
                <a:ext uri="{FF2B5EF4-FFF2-40B4-BE49-F238E27FC236}">
                  <a16:creationId xmlns:a16="http://schemas.microsoft.com/office/drawing/2014/main" id="{DAFED5B6-7D08-45BB-B721-D08D76706E9B}"/>
                </a:ext>
              </a:extLst>
            </p:cNvPr>
            <p:cNvSpPr txBox="1">
              <a:spLocks noChangeArrowheads="1"/>
            </p:cNvSpPr>
            <p:nvPr/>
          </p:nvSpPr>
          <p:spPr bwMode="auto">
            <a:xfrm>
              <a:off x="10380210" y="229825"/>
              <a:ext cx="1073185"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08</a:t>
              </a:r>
              <a:endParaRPr lang="es-EC" altLang="es-EC" sz="1200" dirty="0">
                <a:latin typeface="+mn-lt"/>
              </a:endParaRPr>
            </a:p>
          </p:txBody>
        </p:sp>
        <p:sp>
          <p:nvSpPr>
            <p:cNvPr id="13" name="Google Shape;1115;p45">
              <a:extLst>
                <a:ext uri="{FF2B5EF4-FFF2-40B4-BE49-F238E27FC236}">
                  <a16:creationId xmlns:a16="http://schemas.microsoft.com/office/drawing/2014/main" id="{57B067DC-44AF-4BC1-9B47-827D005ED13B}"/>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4" name="Google Shape;1127;p45">
              <a:extLst>
                <a:ext uri="{FF2B5EF4-FFF2-40B4-BE49-F238E27FC236}">
                  <a16:creationId xmlns:a16="http://schemas.microsoft.com/office/drawing/2014/main" id="{E1106914-7605-4891-B73A-88EE41988543}"/>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15" name="Google Shape;1128;p45">
              <a:extLst>
                <a:ext uri="{FF2B5EF4-FFF2-40B4-BE49-F238E27FC236}">
                  <a16:creationId xmlns:a16="http://schemas.microsoft.com/office/drawing/2014/main" id="{904EFCF9-21EA-4C5B-B0DC-5A17FC62156C}"/>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16" name="Google Shape;1124;p45">
              <a:extLst>
                <a:ext uri="{FF2B5EF4-FFF2-40B4-BE49-F238E27FC236}">
                  <a16:creationId xmlns:a16="http://schemas.microsoft.com/office/drawing/2014/main" id="{B9E6225D-D018-4EE3-B942-748155BCF50E}"/>
                </a:ext>
              </a:extLst>
            </p:cNvPr>
            <p:cNvSpPr txBox="1">
              <a:spLocks noChangeArrowheads="1"/>
            </p:cNvSpPr>
            <p:nvPr/>
          </p:nvSpPr>
          <p:spPr bwMode="auto">
            <a:xfrm>
              <a:off x="4588622" y="21500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17" name="Google Shape;1129;p45">
              <a:extLst>
                <a:ext uri="{FF2B5EF4-FFF2-40B4-BE49-F238E27FC236}">
                  <a16:creationId xmlns:a16="http://schemas.microsoft.com/office/drawing/2014/main" id="{CAAD3E1C-98B8-4AC6-95E0-305FCD14CFD9}"/>
                </a:ext>
              </a:extLst>
            </p:cNvPr>
            <p:cNvSpPr txBox="1">
              <a:spLocks noChangeArrowheads="1"/>
            </p:cNvSpPr>
            <p:nvPr/>
          </p:nvSpPr>
          <p:spPr bwMode="auto">
            <a:xfrm>
              <a:off x="5568674" y="23922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18" name="Google Shape;1125;p45">
              <a:extLst>
                <a:ext uri="{FF2B5EF4-FFF2-40B4-BE49-F238E27FC236}">
                  <a16:creationId xmlns:a16="http://schemas.microsoft.com/office/drawing/2014/main" id="{C5DCAB20-CF7C-4D8D-ACE6-152B1AC2B75F}"/>
                </a:ext>
              </a:extLst>
            </p:cNvPr>
            <p:cNvSpPr txBox="1">
              <a:spLocks noChangeArrowheads="1"/>
            </p:cNvSpPr>
            <p:nvPr/>
          </p:nvSpPr>
          <p:spPr bwMode="auto">
            <a:xfrm>
              <a:off x="6506758" y="212604"/>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19" name="Google Shape;462;p21">
              <a:extLst>
                <a:ext uri="{FF2B5EF4-FFF2-40B4-BE49-F238E27FC236}">
                  <a16:creationId xmlns:a16="http://schemas.microsoft.com/office/drawing/2014/main" id="{84097871-7D15-4B69-9989-120430BB59FD}"/>
                </a:ext>
              </a:extLst>
            </p:cNvPr>
            <p:cNvSpPr txBox="1">
              <a:spLocks noChangeArrowheads="1"/>
            </p:cNvSpPr>
            <p:nvPr/>
          </p:nvSpPr>
          <p:spPr bwMode="auto">
            <a:xfrm>
              <a:off x="7342372" y="342809"/>
              <a:ext cx="2414838" cy="412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DEFRAUDACIÓN</a:t>
              </a:r>
              <a:endParaRPr lang="es-EC" altLang="es-EC" sz="2000" b="1" dirty="0">
                <a:solidFill>
                  <a:schemeClr val="tx1"/>
                </a:solidFill>
                <a:latin typeface="+mn-lt"/>
                <a:cs typeface="Open Sans" panose="020B0606030504020204" pitchFamily="34" charset="0"/>
              </a:endParaRPr>
            </a:p>
          </p:txBody>
        </p:sp>
      </p:grpSp>
      <p:sp>
        <p:nvSpPr>
          <p:cNvPr id="141" name="Google Shape;141;p17"/>
          <p:cNvSpPr txBox="1"/>
          <p:nvPr/>
        </p:nvSpPr>
        <p:spPr>
          <a:xfrm>
            <a:off x="2021590" y="5068028"/>
            <a:ext cx="8373568" cy="670930"/>
          </a:xfrm>
          <a:prstGeom prst="rect">
            <a:avLst/>
          </a:prstGeom>
          <a:noFill/>
          <a:ln>
            <a:noFill/>
          </a:ln>
        </p:spPr>
        <p:txBody>
          <a:bodyPr spcFirstLastPara="1" wrap="square" lIns="118401" tIns="118401" rIns="118401" bIns="118401" anchor="ctr" anchorCtr="0">
            <a:noAutofit/>
          </a:bodyPr>
          <a:lstStyle/>
          <a:p>
            <a:pPr algn="just"/>
            <a:r>
              <a:rPr lang="es-ES" sz="1600" i="1" dirty="0"/>
              <a:t>“(...) perjuicio a los intereses estatales, que en la mayoría de los casos se concreta en su sentido patrimonial, pero también se concreta cuando un perjuicio se da con relación a las expectativas de mejoras, de ventajas, entre otras”</a:t>
            </a:r>
            <a:r>
              <a:rPr lang="es-ES" sz="1600" dirty="0"/>
              <a:t> (Expediente </a:t>
            </a:r>
            <a:r>
              <a:rPr lang="es-ES" sz="1600" dirty="0" err="1"/>
              <a:t>Nº</a:t>
            </a:r>
            <a:r>
              <a:rPr lang="es-ES" sz="1600" dirty="0"/>
              <a:t> 1402-2002).</a:t>
            </a:r>
            <a:endParaRPr sz="1400" dirty="0">
              <a:solidFill>
                <a:srgbClr val="434343"/>
              </a:solidFill>
              <a:ea typeface="Roboto"/>
              <a:cs typeface="Roboto"/>
              <a:sym typeface="Roboto"/>
            </a:endParaRPr>
          </a:p>
        </p:txBody>
      </p:sp>
      <p:sp>
        <p:nvSpPr>
          <p:cNvPr id="147" name="Google Shape;147;p17"/>
          <p:cNvSpPr txBox="1"/>
          <p:nvPr/>
        </p:nvSpPr>
        <p:spPr>
          <a:xfrm>
            <a:off x="2073969" y="4297359"/>
            <a:ext cx="8383483" cy="473604"/>
          </a:xfrm>
          <a:prstGeom prst="rect">
            <a:avLst/>
          </a:prstGeom>
          <a:noFill/>
          <a:ln>
            <a:noFill/>
          </a:ln>
        </p:spPr>
        <p:txBody>
          <a:bodyPr spcFirstLastPara="1" wrap="square" lIns="118401" tIns="118401" rIns="118401" bIns="118401" anchor="ctr" anchorCtr="0">
            <a:noAutofit/>
          </a:bodyPr>
          <a:lstStyle/>
          <a:p>
            <a:pPr algn="just"/>
            <a:r>
              <a:rPr lang="es-ES" sz="1600" b="1" dirty="0"/>
              <a:t>Defraudare</a:t>
            </a:r>
            <a:r>
              <a:rPr lang="es-ES" sz="1600" dirty="0"/>
              <a:t> de la colusión agravada: </a:t>
            </a:r>
            <a:r>
              <a:rPr lang="es-ES" sz="1600" i="1" dirty="0"/>
              <a:t>“Defraudare o timar al Estado significa engaño al interés público y, como consecuencia de ello, un efectivo perjuicio patrimonial al erario público”</a:t>
            </a:r>
            <a:r>
              <a:rPr lang="es-ES" sz="1600" dirty="0"/>
              <a:t> (Salinas </a:t>
            </a:r>
            <a:r>
              <a:rPr lang="es-ES" sz="1600" dirty="0" err="1"/>
              <a:t>Siccha</a:t>
            </a:r>
            <a:r>
              <a:rPr lang="es-ES" sz="1600" dirty="0"/>
              <a:t>).</a:t>
            </a:r>
            <a:endParaRPr sz="1400" dirty="0">
              <a:solidFill>
                <a:srgbClr val="434343"/>
              </a:solidFill>
              <a:ea typeface="Roboto"/>
              <a:cs typeface="Roboto"/>
              <a:sym typeface="Roboto"/>
            </a:endParaRPr>
          </a:p>
        </p:txBody>
      </p:sp>
      <p:sp>
        <p:nvSpPr>
          <p:cNvPr id="153" name="Google Shape;153;p17"/>
          <p:cNvSpPr txBox="1"/>
          <p:nvPr/>
        </p:nvSpPr>
        <p:spPr>
          <a:xfrm>
            <a:off x="2048276" y="3226265"/>
            <a:ext cx="8383484" cy="824112"/>
          </a:xfrm>
          <a:prstGeom prst="rect">
            <a:avLst/>
          </a:prstGeom>
          <a:noFill/>
          <a:ln>
            <a:noFill/>
          </a:ln>
        </p:spPr>
        <p:txBody>
          <a:bodyPr spcFirstLastPara="1" wrap="square" lIns="118401" tIns="118401" rIns="118401" bIns="118401" anchor="ctr" anchorCtr="0">
            <a:noAutofit/>
          </a:bodyPr>
          <a:lstStyle/>
          <a:p>
            <a:pPr algn="just"/>
            <a:r>
              <a:rPr lang="es-ES" sz="1600" i="1" dirty="0"/>
              <a:t>“Defraudar implica traicionar la confianza del Estado depositada en estos funcionarios. Asimismo, en el ámbito de la contratación estatal, el </a:t>
            </a:r>
            <a:r>
              <a:rPr lang="es-ES" sz="1600" i="1" dirty="0" err="1"/>
              <a:t>faltamiento</a:t>
            </a:r>
            <a:r>
              <a:rPr lang="es-ES" sz="1600" i="1" dirty="0"/>
              <a:t> a estos deberes funcionales genera un perjuicio patrimonial real o potencial” </a:t>
            </a:r>
            <a:r>
              <a:rPr lang="es-ES" sz="1600" dirty="0"/>
              <a:t>(STC </a:t>
            </a:r>
            <a:r>
              <a:rPr lang="es-ES" sz="1600" dirty="0" err="1"/>
              <a:t>N°</a:t>
            </a:r>
            <a:r>
              <a:rPr lang="es-ES" sz="1600" dirty="0"/>
              <a:t> 00017-2011-PI/TC).</a:t>
            </a:r>
            <a:endParaRPr sz="1400" dirty="0">
              <a:solidFill>
                <a:srgbClr val="434343"/>
              </a:solidFill>
              <a:ea typeface="Roboto"/>
              <a:cs typeface="Roboto"/>
              <a:sym typeface="Roboto"/>
            </a:endParaRPr>
          </a:p>
        </p:txBody>
      </p:sp>
      <p:sp>
        <p:nvSpPr>
          <p:cNvPr id="159" name="Google Shape;159;p17"/>
          <p:cNvSpPr txBox="1"/>
          <p:nvPr/>
        </p:nvSpPr>
        <p:spPr>
          <a:xfrm>
            <a:off x="2162750" y="2424104"/>
            <a:ext cx="7887812" cy="636769"/>
          </a:xfrm>
          <a:prstGeom prst="rect">
            <a:avLst/>
          </a:prstGeom>
          <a:noFill/>
          <a:ln>
            <a:noFill/>
          </a:ln>
        </p:spPr>
        <p:txBody>
          <a:bodyPr spcFirstLastPara="1" wrap="square" lIns="118401" tIns="118401" rIns="118401" bIns="118401" anchor="ctr" anchorCtr="0">
            <a:noAutofit/>
          </a:bodyPr>
          <a:lstStyle/>
          <a:p>
            <a:r>
              <a:rPr lang="es-ES" sz="1600" dirty="0"/>
              <a:t>Perjuicio económico real o potencial del Estado.</a:t>
            </a:r>
          </a:p>
          <a:p>
            <a:r>
              <a:rPr lang="es-ES" sz="1600" dirty="0"/>
              <a:t>(Hugo Álvarez, Castillo Alva, Rojas Vargas, García Cavero y Abanto Vásquez).</a:t>
            </a:r>
            <a:endParaRPr sz="1400" dirty="0">
              <a:solidFill>
                <a:srgbClr val="434343"/>
              </a:solidFill>
              <a:ea typeface="Roboto"/>
              <a:cs typeface="Roboto"/>
              <a:sym typeface="Roboto"/>
            </a:endParaRPr>
          </a:p>
        </p:txBody>
      </p:sp>
      <p:pic>
        <p:nvPicPr>
          <p:cNvPr id="20" name="Imagen 19">
            <a:extLst>
              <a:ext uri="{FF2B5EF4-FFF2-40B4-BE49-F238E27FC236}">
                <a16:creationId xmlns:a16="http://schemas.microsoft.com/office/drawing/2014/main" id="{6146902C-E8C6-4B0F-A61F-59337E796179}"/>
              </a:ext>
            </a:extLst>
          </p:cNvPr>
          <p:cNvPicPr>
            <a:picLocks noChangeAspect="1"/>
          </p:cNvPicPr>
          <p:nvPr/>
        </p:nvPicPr>
        <p:blipFill>
          <a:blip r:embed="rId3"/>
          <a:stretch>
            <a:fillRect/>
          </a:stretch>
        </p:blipFill>
        <p:spPr>
          <a:xfrm>
            <a:off x="1360110" y="2445321"/>
            <a:ext cx="669063" cy="590652"/>
          </a:xfrm>
          <a:prstGeom prst="rect">
            <a:avLst/>
          </a:prstGeom>
        </p:spPr>
      </p:pic>
      <p:pic>
        <p:nvPicPr>
          <p:cNvPr id="21" name="Imagen 20">
            <a:extLst>
              <a:ext uri="{FF2B5EF4-FFF2-40B4-BE49-F238E27FC236}">
                <a16:creationId xmlns:a16="http://schemas.microsoft.com/office/drawing/2014/main" id="{7C12D48A-1B65-4BD6-A729-39D7ED5CEDA4}"/>
              </a:ext>
            </a:extLst>
          </p:cNvPr>
          <p:cNvPicPr>
            <a:picLocks noChangeAspect="1"/>
          </p:cNvPicPr>
          <p:nvPr/>
        </p:nvPicPr>
        <p:blipFill>
          <a:blip r:embed="rId3"/>
          <a:stretch>
            <a:fillRect/>
          </a:stretch>
        </p:blipFill>
        <p:spPr>
          <a:xfrm>
            <a:off x="1256387" y="4180311"/>
            <a:ext cx="669063" cy="590652"/>
          </a:xfrm>
          <a:prstGeom prst="rect">
            <a:avLst/>
          </a:prstGeom>
        </p:spPr>
      </p:pic>
      <p:pic>
        <p:nvPicPr>
          <p:cNvPr id="22" name="Imagen 21">
            <a:extLst>
              <a:ext uri="{FF2B5EF4-FFF2-40B4-BE49-F238E27FC236}">
                <a16:creationId xmlns:a16="http://schemas.microsoft.com/office/drawing/2014/main" id="{AD6033B1-673A-4060-AC8F-F78334B590C0}"/>
              </a:ext>
            </a:extLst>
          </p:cNvPr>
          <p:cNvPicPr>
            <a:picLocks noChangeAspect="1"/>
          </p:cNvPicPr>
          <p:nvPr/>
        </p:nvPicPr>
        <p:blipFill>
          <a:blip r:embed="rId4"/>
          <a:stretch>
            <a:fillRect/>
          </a:stretch>
        </p:blipFill>
        <p:spPr>
          <a:xfrm>
            <a:off x="1241705" y="3155675"/>
            <a:ext cx="666272" cy="590651"/>
          </a:xfrm>
          <a:prstGeom prst="rect">
            <a:avLst/>
          </a:prstGeom>
        </p:spPr>
      </p:pic>
      <p:pic>
        <p:nvPicPr>
          <p:cNvPr id="23" name="Imagen 22">
            <a:extLst>
              <a:ext uri="{FF2B5EF4-FFF2-40B4-BE49-F238E27FC236}">
                <a16:creationId xmlns:a16="http://schemas.microsoft.com/office/drawing/2014/main" id="{EB7CEAB1-7F92-4480-9D79-546CCE107421}"/>
              </a:ext>
            </a:extLst>
          </p:cNvPr>
          <p:cNvPicPr>
            <a:picLocks noChangeAspect="1"/>
          </p:cNvPicPr>
          <p:nvPr/>
        </p:nvPicPr>
        <p:blipFill>
          <a:blip r:embed="rId4"/>
          <a:stretch>
            <a:fillRect/>
          </a:stretch>
        </p:blipFill>
        <p:spPr>
          <a:xfrm>
            <a:off x="1245320" y="5010368"/>
            <a:ext cx="666272" cy="590651"/>
          </a:xfrm>
          <a:prstGeom prst="rect">
            <a:avLst/>
          </a:prstGeom>
        </p:spPr>
      </p:pic>
      <p:sp>
        <p:nvSpPr>
          <p:cNvPr id="25" name="CuadroTexto 24">
            <a:extLst>
              <a:ext uri="{FF2B5EF4-FFF2-40B4-BE49-F238E27FC236}">
                <a16:creationId xmlns:a16="http://schemas.microsoft.com/office/drawing/2014/main" id="{4785A17A-F165-97AA-5A72-92D91F571915}"/>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26" name="CuadroTexto 25">
            <a:extLst>
              <a:ext uri="{FF2B5EF4-FFF2-40B4-BE49-F238E27FC236}">
                <a16:creationId xmlns:a16="http://schemas.microsoft.com/office/drawing/2014/main" id="{EB59BFA6-C56F-D46C-71F1-540568F08A1F}"/>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cxnSp>
        <p:nvCxnSpPr>
          <p:cNvPr id="28" name="Conector recto 27">
            <a:extLst>
              <a:ext uri="{FF2B5EF4-FFF2-40B4-BE49-F238E27FC236}">
                <a16:creationId xmlns:a16="http://schemas.microsoft.com/office/drawing/2014/main" id="{CE466301-9155-BD90-61F4-F5BFB271A502}"/>
              </a:ext>
            </a:extLst>
          </p:cNvPr>
          <p:cNvCxnSpPr/>
          <p:nvPr/>
        </p:nvCxnSpPr>
        <p:spPr>
          <a:xfrm>
            <a:off x="1256387" y="3155675"/>
            <a:ext cx="900674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637368E2-321F-CA7A-774D-0AB130579A71}"/>
              </a:ext>
            </a:extLst>
          </p:cNvPr>
          <p:cNvCxnSpPr/>
          <p:nvPr/>
        </p:nvCxnSpPr>
        <p:spPr>
          <a:xfrm>
            <a:off x="1256387" y="4050377"/>
            <a:ext cx="900674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0" name="Conector recto 29">
            <a:extLst>
              <a:ext uri="{FF2B5EF4-FFF2-40B4-BE49-F238E27FC236}">
                <a16:creationId xmlns:a16="http://schemas.microsoft.com/office/drawing/2014/main" id="{C3D008D3-C18A-2863-E127-F9C4E73B9A61}"/>
              </a:ext>
            </a:extLst>
          </p:cNvPr>
          <p:cNvCxnSpPr/>
          <p:nvPr/>
        </p:nvCxnSpPr>
        <p:spPr>
          <a:xfrm>
            <a:off x="1270791" y="4914751"/>
            <a:ext cx="9006748"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humbs.dreamstime.com/thumb_1719/171933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937" y="1746399"/>
            <a:ext cx="2904136" cy="3344494"/>
          </a:xfrm>
          <a:prstGeom prst="rect">
            <a:avLst/>
          </a:prstGeom>
          <a:noFill/>
          <a:extLst>
            <a:ext uri="{909E8E84-426E-40DD-AFC4-6F175D3DCCD1}">
              <a14:hiddenFill xmlns:a14="http://schemas.microsoft.com/office/drawing/2010/main">
                <a:solidFill>
                  <a:srgbClr val="FFFFFF"/>
                </a:solidFill>
              </a14:hiddenFill>
            </a:ext>
          </a:extLst>
        </p:spPr>
      </p:pic>
      <p:sp>
        <p:nvSpPr>
          <p:cNvPr id="8" name="9 Rectángulo"/>
          <p:cNvSpPr/>
          <p:nvPr/>
        </p:nvSpPr>
        <p:spPr>
          <a:xfrm>
            <a:off x="2051993" y="5152469"/>
            <a:ext cx="2153052" cy="212988"/>
          </a:xfrm>
          <a:prstGeom prst="rect">
            <a:avLst/>
          </a:prstGeom>
        </p:spPr>
        <p:txBody>
          <a:bodyPr wrap="none" lIns="89008" tIns="44504" rIns="89008" bIns="44504">
            <a:spAutoFit/>
          </a:bodyPr>
          <a:lstStyle/>
          <a:p>
            <a:pPr>
              <a:defRPr/>
            </a:pPr>
            <a:r>
              <a:rPr lang="es-PE" sz="800" dirty="0">
                <a:solidFill>
                  <a:schemeClr val="bg1">
                    <a:lumMod val="50000"/>
                  </a:schemeClr>
                </a:solidFill>
                <a:cs typeface="Arial" charset="0"/>
              </a:rPr>
              <a:t>Fuente imagen: www.thumbs.dreamstime.com</a:t>
            </a:r>
          </a:p>
        </p:txBody>
      </p:sp>
      <p:sp>
        <p:nvSpPr>
          <p:cNvPr id="4" name="Rectángulo 3">
            <a:extLst>
              <a:ext uri="{FF2B5EF4-FFF2-40B4-BE49-F238E27FC236}">
                <a16:creationId xmlns:a16="http://schemas.microsoft.com/office/drawing/2014/main" id="{DEE882CC-81AA-43B7-80FE-A714F1361E14}"/>
              </a:ext>
            </a:extLst>
          </p:cNvPr>
          <p:cNvSpPr/>
          <p:nvPr/>
        </p:nvSpPr>
        <p:spPr>
          <a:xfrm>
            <a:off x="4788297" y="1877363"/>
            <a:ext cx="6264696" cy="2893100"/>
          </a:xfrm>
          <a:prstGeom prst="rect">
            <a:avLst/>
          </a:prstGeom>
        </p:spPr>
        <p:txBody>
          <a:bodyPr wrap="square">
            <a:spAutoFit/>
          </a:bodyPr>
          <a:lstStyle/>
          <a:p>
            <a:pPr marL="445038" indent="-445038" algn="just">
              <a:buClr>
                <a:srgbClr val="00B0F0"/>
              </a:buClr>
              <a:buFont typeface="Arial" panose="020B0604020202020204" pitchFamily="34" charset="0"/>
              <a:buChar char="•"/>
            </a:pPr>
            <a:r>
              <a:rPr lang="es-PE" sz="2000" b="1" dirty="0"/>
              <a:t>PROTECTORA:</a:t>
            </a:r>
            <a:r>
              <a:rPr lang="es-PE" sz="2000" dirty="0"/>
              <a:t> Garantiza la protección de los bienes jurídicos, entendidos como aquellos valores fundamentales de toda sociedad.</a:t>
            </a:r>
          </a:p>
          <a:p>
            <a:pPr marL="445038" indent="-445038" algn="just">
              <a:buClr>
                <a:srgbClr val="00B0F0"/>
              </a:buClr>
              <a:buFont typeface="Arial" panose="020B0604020202020204" pitchFamily="34" charset="0"/>
              <a:buChar char="•"/>
            </a:pPr>
            <a:endParaRPr lang="es-ES" sz="2000" dirty="0"/>
          </a:p>
          <a:p>
            <a:pPr marL="445038" indent="-445038" algn="just">
              <a:buClr>
                <a:srgbClr val="00B0F0"/>
              </a:buClr>
              <a:buFont typeface="Arial" panose="020B0604020202020204" pitchFamily="34" charset="0"/>
              <a:buChar char="•"/>
            </a:pPr>
            <a:r>
              <a:rPr lang="es-PE" sz="2000" b="1" dirty="0"/>
              <a:t>REPRESIVA:</a:t>
            </a:r>
            <a:r>
              <a:rPr lang="es-PE" sz="2000" dirty="0"/>
              <a:t> Defiende la sociedad castigando las infracciones jurídicas ya cometidas</a:t>
            </a:r>
            <a:r>
              <a:rPr lang="es-ES" sz="2000" dirty="0"/>
              <a:t>.</a:t>
            </a:r>
          </a:p>
          <a:p>
            <a:pPr marL="445038" indent="-445038" algn="just">
              <a:buClr>
                <a:srgbClr val="00B0F0"/>
              </a:buClr>
              <a:buFont typeface="Arial" panose="020B0604020202020204" pitchFamily="34" charset="0"/>
              <a:buChar char="•"/>
            </a:pPr>
            <a:endParaRPr lang="es-ES" sz="2000" dirty="0"/>
          </a:p>
          <a:p>
            <a:pPr marL="445038" indent="-445038" algn="just">
              <a:buClr>
                <a:srgbClr val="00B0F0"/>
              </a:buClr>
              <a:buFont typeface="Arial" panose="020B0604020202020204" pitchFamily="34" charset="0"/>
              <a:buChar char="•"/>
            </a:pPr>
            <a:r>
              <a:rPr lang="es-PE" sz="2000" b="1" dirty="0"/>
              <a:t>PREVENTIVA:</a:t>
            </a:r>
            <a:r>
              <a:rPr lang="es-PE" sz="2000" dirty="0"/>
              <a:t> Previene infracciones jurídicas de comisión futura.</a:t>
            </a:r>
          </a:p>
        </p:txBody>
      </p:sp>
      <p:sp>
        <p:nvSpPr>
          <p:cNvPr id="11" name="CuadroTexto 10">
            <a:extLst>
              <a:ext uri="{FF2B5EF4-FFF2-40B4-BE49-F238E27FC236}">
                <a16:creationId xmlns:a16="http://schemas.microsoft.com/office/drawing/2014/main" id="{2AF8A973-3DD5-44E6-BAA0-31338C661B27}"/>
              </a:ext>
            </a:extLst>
          </p:cNvPr>
          <p:cNvSpPr txBox="1"/>
          <p:nvPr/>
        </p:nvSpPr>
        <p:spPr>
          <a:xfrm>
            <a:off x="0" y="450255"/>
            <a:ext cx="11880850" cy="535531"/>
          </a:xfrm>
          <a:prstGeom prst="rect">
            <a:avLst/>
          </a:prstGeom>
          <a:noFill/>
        </p:spPr>
        <p:txBody>
          <a:bodyPr wrap="square">
            <a:spAutoFit/>
          </a:bodyPr>
          <a:lstStyle/>
          <a:p>
            <a:pPr algn="ctr" defTabSz="1384564">
              <a:lnSpc>
                <a:spcPct val="90000"/>
              </a:lnSpc>
              <a:spcBef>
                <a:spcPct val="0"/>
              </a:spcBef>
              <a:spcAft>
                <a:spcPct val="35000"/>
              </a:spcAft>
            </a:pPr>
            <a:r>
              <a:rPr lang="es-PE" sz="3200" b="1" dirty="0">
                <a:solidFill>
                  <a:schemeClr val="accent1">
                    <a:lumMod val="75000"/>
                  </a:schemeClr>
                </a:solidFill>
                <a:latin typeface="Calibri" panose="020F0502020204030204" pitchFamily="34" charset="0"/>
              </a:rPr>
              <a:t>Funciones del Derecho Penal</a:t>
            </a:r>
            <a:endParaRPr lang="es-ES" sz="3200" b="1" dirty="0">
              <a:solidFill>
                <a:schemeClr val="accent1">
                  <a:lumMod val="75000"/>
                </a:schemeClr>
              </a:solidFill>
              <a:latin typeface="Calibri" panose="020F0502020204030204" pitchFamily="34" charset="0"/>
            </a:endParaRPr>
          </a:p>
        </p:txBody>
      </p:sp>
    </p:spTree>
    <p:extLst>
      <p:ext uri="{BB962C8B-B14F-4D97-AF65-F5344CB8AC3E}">
        <p14:creationId xmlns:p14="http://schemas.microsoft.com/office/powerpoint/2010/main" val="19939755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333615" y="2140663"/>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b</a:t>
            </a:r>
            <a:endParaRPr lang="es-EC" altLang="es-EC" sz="1360" dirty="0">
              <a:latin typeface="+mn-lt"/>
            </a:endParaRPr>
          </a:p>
        </p:txBody>
      </p:sp>
      <p:grpSp>
        <p:nvGrpSpPr>
          <p:cNvPr id="9" name="Grupo 8">
            <a:extLst>
              <a:ext uri="{FF2B5EF4-FFF2-40B4-BE49-F238E27FC236}">
                <a16:creationId xmlns:a16="http://schemas.microsoft.com/office/drawing/2014/main" id="{39B94A87-245F-444C-B84F-ED2D70463B40}"/>
              </a:ext>
            </a:extLst>
          </p:cNvPr>
          <p:cNvGrpSpPr/>
          <p:nvPr/>
        </p:nvGrpSpPr>
        <p:grpSpPr>
          <a:xfrm>
            <a:off x="1155465" y="1324648"/>
            <a:ext cx="9569920" cy="850789"/>
            <a:chOff x="1632265" y="207507"/>
            <a:chExt cx="9569920" cy="845863"/>
          </a:xfrm>
        </p:grpSpPr>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583517" y="207507"/>
              <a:ext cx="92257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3582264" y="207508"/>
              <a:ext cx="886267"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0" name="Google Shape;1118;p45">
              <a:extLst>
                <a:ext uri="{FF2B5EF4-FFF2-40B4-BE49-F238E27FC236}">
                  <a16:creationId xmlns:a16="http://schemas.microsoft.com/office/drawing/2014/main" id="{B774517B-D07A-4CF7-A515-0B635396B4AD}"/>
                </a:ext>
              </a:extLst>
            </p:cNvPr>
            <p:cNvSpPr>
              <a:spLocks/>
            </p:cNvSpPr>
            <p:nvPr/>
          </p:nvSpPr>
          <p:spPr bwMode="auto">
            <a:xfrm>
              <a:off x="4528300" y="207508"/>
              <a:ext cx="886267" cy="730878"/>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8C133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5483956" y="207508"/>
              <a:ext cx="884211"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7390970" y="212104"/>
              <a:ext cx="884211"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6427210" y="212104"/>
              <a:ext cx="884211"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4" name="Google Shape;1122;p45">
              <a:extLst>
                <a:ext uri="{FF2B5EF4-FFF2-40B4-BE49-F238E27FC236}">
                  <a16:creationId xmlns:a16="http://schemas.microsoft.com/office/drawing/2014/main" id="{9F0C1F8E-6C52-4B31-8784-C038081F8222}"/>
                </a:ext>
              </a:extLst>
            </p:cNvPr>
            <p:cNvSpPr>
              <a:spLocks/>
            </p:cNvSpPr>
            <p:nvPr/>
          </p:nvSpPr>
          <p:spPr bwMode="auto">
            <a:xfrm>
              <a:off x="8354731" y="215009"/>
              <a:ext cx="2847454" cy="713059"/>
            </a:xfrm>
            <a:custGeom>
              <a:avLst/>
              <a:gdLst>
                <a:gd name="T0" fmla="*/ 969963 w 738"/>
                <a:gd name="T1" fmla="*/ 306388 h 771"/>
                <a:gd name="T2" fmla="*/ 771525 w 738"/>
                <a:gd name="T3" fmla="*/ 0 h 771"/>
                <a:gd name="T4" fmla="*/ 0 w 738"/>
                <a:gd name="T5" fmla="*/ 0 h 771"/>
                <a:gd name="T6" fmla="*/ 0 w 738"/>
                <a:gd name="T7" fmla="*/ 1223963 h 771"/>
                <a:gd name="T8" fmla="*/ 771525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6" y="0"/>
                  </a:lnTo>
                  <a:lnTo>
                    <a:pt x="0" y="0"/>
                  </a:lnTo>
                  <a:lnTo>
                    <a:pt x="0" y="771"/>
                  </a:lnTo>
                  <a:lnTo>
                    <a:pt x="486" y="771"/>
                  </a:lnTo>
                  <a:lnTo>
                    <a:pt x="611" y="578"/>
                  </a:lnTo>
                  <a:lnTo>
                    <a:pt x="738" y="385"/>
                  </a:lnTo>
                  <a:lnTo>
                    <a:pt x="611" y="193"/>
                  </a:lnTo>
                  <a:close/>
                </a:path>
              </a:pathLst>
            </a:custGeom>
            <a:solidFill>
              <a:srgbClr val="06528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2659693" y="215008"/>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3" name="Google Shape;1115;p45">
              <a:extLst>
                <a:ext uri="{FF2B5EF4-FFF2-40B4-BE49-F238E27FC236}">
                  <a16:creationId xmlns:a16="http://schemas.microsoft.com/office/drawing/2014/main" id="{9BFF88E4-26A2-46D5-920A-5EEBFE93E395}"/>
                </a:ext>
              </a:extLst>
            </p:cNvPr>
            <p:cNvSpPr>
              <a:spLocks/>
            </p:cNvSpPr>
            <p:nvPr/>
          </p:nvSpPr>
          <p:spPr bwMode="auto">
            <a:xfrm>
              <a:off x="1632265" y="207507"/>
              <a:ext cx="886268"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4" name="Google Shape;1127;p45">
              <a:extLst>
                <a:ext uri="{FF2B5EF4-FFF2-40B4-BE49-F238E27FC236}">
                  <a16:creationId xmlns:a16="http://schemas.microsoft.com/office/drawing/2014/main" id="{C7B0708B-F0F9-4F00-BA29-FAE9D04D353C}"/>
                </a:ext>
              </a:extLst>
            </p:cNvPr>
            <p:cNvSpPr txBox="1">
              <a:spLocks noChangeArrowheads="1"/>
            </p:cNvSpPr>
            <p:nvPr/>
          </p:nvSpPr>
          <p:spPr bwMode="auto">
            <a:xfrm>
              <a:off x="1722067" y="221072"/>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2" name="Google Shape;1128;p45">
              <a:extLst>
                <a:ext uri="{FF2B5EF4-FFF2-40B4-BE49-F238E27FC236}">
                  <a16:creationId xmlns:a16="http://schemas.microsoft.com/office/drawing/2014/main" id="{CF0A1F93-35F9-4DE3-8834-44B47F9C5E40}"/>
                </a:ext>
              </a:extLst>
            </p:cNvPr>
            <p:cNvSpPr txBox="1">
              <a:spLocks noChangeArrowheads="1"/>
            </p:cNvSpPr>
            <p:nvPr/>
          </p:nvSpPr>
          <p:spPr bwMode="auto">
            <a:xfrm>
              <a:off x="3659978" y="212604"/>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5" name="Google Shape;1124;p45">
              <a:extLst>
                <a:ext uri="{FF2B5EF4-FFF2-40B4-BE49-F238E27FC236}">
                  <a16:creationId xmlns:a16="http://schemas.microsoft.com/office/drawing/2014/main" id="{239C8B8D-18B6-4B20-8EC4-BDA1DD8BCB1D}"/>
                </a:ext>
              </a:extLst>
            </p:cNvPr>
            <p:cNvSpPr txBox="1">
              <a:spLocks noChangeArrowheads="1"/>
            </p:cNvSpPr>
            <p:nvPr/>
          </p:nvSpPr>
          <p:spPr bwMode="auto">
            <a:xfrm>
              <a:off x="4588622" y="215008"/>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6" name="Google Shape;1129;p45">
              <a:extLst>
                <a:ext uri="{FF2B5EF4-FFF2-40B4-BE49-F238E27FC236}">
                  <a16:creationId xmlns:a16="http://schemas.microsoft.com/office/drawing/2014/main" id="{A7E4E973-B4CA-4B13-81F1-D459A67D15C6}"/>
                </a:ext>
              </a:extLst>
            </p:cNvPr>
            <p:cNvSpPr txBox="1">
              <a:spLocks noChangeArrowheads="1"/>
            </p:cNvSpPr>
            <p:nvPr/>
          </p:nvSpPr>
          <p:spPr bwMode="auto">
            <a:xfrm>
              <a:off x="5568674" y="239229"/>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7" name="Google Shape;1125;p45">
              <a:extLst>
                <a:ext uri="{FF2B5EF4-FFF2-40B4-BE49-F238E27FC236}">
                  <a16:creationId xmlns:a16="http://schemas.microsoft.com/office/drawing/2014/main" id="{99A623C8-E3CF-4CC0-894F-2126034E664F}"/>
                </a:ext>
              </a:extLst>
            </p:cNvPr>
            <p:cNvSpPr txBox="1">
              <a:spLocks noChangeArrowheads="1"/>
            </p:cNvSpPr>
            <p:nvPr/>
          </p:nvSpPr>
          <p:spPr bwMode="auto">
            <a:xfrm>
              <a:off x="6506758" y="212604"/>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8" name="Google Shape;1130;p45">
              <a:extLst>
                <a:ext uri="{FF2B5EF4-FFF2-40B4-BE49-F238E27FC236}">
                  <a16:creationId xmlns:a16="http://schemas.microsoft.com/office/drawing/2014/main" id="{42C2BDCB-269A-477D-BFCF-E92BFE632AC5}"/>
                </a:ext>
              </a:extLst>
            </p:cNvPr>
            <p:cNvSpPr txBox="1">
              <a:spLocks noChangeArrowheads="1"/>
            </p:cNvSpPr>
            <p:nvPr/>
          </p:nvSpPr>
          <p:spPr bwMode="auto">
            <a:xfrm>
              <a:off x="7471510" y="239229"/>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07</a:t>
              </a:r>
              <a:endParaRPr lang="es-EC" altLang="es-EC" sz="1200" dirty="0">
                <a:latin typeface="+mn-lt"/>
              </a:endParaRPr>
            </a:p>
          </p:txBody>
        </p:sp>
        <p:sp>
          <p:nvSpPr>
            <p:cNvPr id="10" name="Google Shape;462;p21">
              <a:extLst>
                <a:ext uri="{FF2B5EF4-FFF2-40B4-BE49-F238E27FC236}">
                  <a16:creationId xmlns:a16="http://schemas.microsoft.com/office/drawing/2014/main" id="{8C9C90C6-B487-49BC-A72F-91FC8C2BE853}"/>
                </a:ext>
              </a:extLst>
            </p:cNvPr>
            <p:cNvSpPr txBox="1">
              <a:spLocks noChangeArrowheads="1"/>
            </p:cNvSpPr>
            <p:nvPr/>
          </p:nvSpPr>
          <p:spPr bwMode="auto">
            <a:xfrm>
              <a:off x="8354730" y="370156"/>
              <a:ext cx="2160203"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BFBFB"/>
                  </a:solidFill>
                  <a:latin typeface="+mn-lt"/>
                  <a:cs typeface="Open Sans" panose="020B0606030504020204" pitchFamily="34" charset="0"/>
                  <a:sym typeface="Open Sans" panose="020B0606030504020204" pitchFamily="34" charset="0"/>
                </a:rPr>
                <a:t>CONSUMACIÓN</a:t>
              </a:r>
              <a:endParaRPr lang="es-EC" altLang="es-EC" sz="2400" b="1" dirty="0">
                <a:solidFill>
                  <a:srgbClr val="FBFBFB"/>
                </a:solidFill>
                <a:latin typeface="+mn-lt"/>
                <a:cs typeface="Open Sans" panose="020B0606030504020204" pitchFamily="34" charset="0"/>
              </a:endParaRPr>
            </a:p>
          </p:txBody>
        </p:sp>
      </p:grpSp>
      <p:pic>
        <p:nvPicPr>
          <p:cNvPr id="14" name="Imagen 13">
            <a:extLst>
              <a:ext uri="{FF2B5EF4-FFF2-40B4-BE49-F238E27FC236}">
                <a16:creationId xmlns:a16="http://schemas.microsoft.com/office/drawing/2014/main" id="{33B0F8A1-AE01-4C03-B93D-8AB7F9958B63}"/>
              </a:ext>
            </a:extLst>
          </p:cNvPr>
          <p:cNvPicPr>
            <a:picLocks noChangeAspect="1"/>
          </p:cNvPicPr>
          <p:nvPr/>
        </p:nvPicPr>
        <p:blipFill>
          <a:blip r:embed="rId3"/>
          <a:stretch>
            <a:fillRect/>
          </a:stretch>
        </p:blipFill>
        <p:spPr>
          <a:xfrm>
            <a:off x="2505279" y="1921987"/>
            <a:ext cx="784011" cy="766871"/>
          </a:xfrm>
          <a:prstGeom prst="rect">
            <a:avLst/>
          </a:prstGeom>
        </p:spPr>
      </p:pic>
      <p:sp>
        <p:nvSpPr>
          <p:cNvPr id="16" name="Google Shape;2066;p73">
            <a:extLst>
              <a:ext uri="{FF2B5EF4-FFF2-40B4-BE49-F238E27FC236}">
                <a16:creationId xmlns:a16="http://schemas.microsoft.com/office/drawing/2014/main" id="{0DCB4E2B-047F-44F9-86F7-7D7305A0305D}"/>
              </a:ext>
            </a:extLst>
          </p:cNvPr>
          <p:cNvSpPr txBox="1"/>
          <p:nvPr/>
        </p:nvSpPr>
        <p:spPr>
          <a:xfrm>
            <a:off x="3236033" y="2194865"/>
            <a:ext cx="2769185" cy="814142"/>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200" b="1" dirty="0"/>
              <a:t>CASACIÓN</a:t>
            </a:r>
          </a:p>
          <a:p>
            <a:pPr algn="ctr">
              <a:buClr>
                <a:schemeClr val="dk1"/>
              </a:buClr>
              <a:buSzPts val="1600"/>
            </a:pPr>
            <a:r>
              <a:rPr lang="es-ES" sz="2200" b="1" dirty="0" err="1"/>
              <a:t>N°</a:t>
            </a:r>
            <a:r>
              <a:rPr lang="es-ES" sz="2200" b="1" dirty="0"/>
              <a:t> 661-2016/PIURA</a:t>
            </a:r>
            <a:endParaRPr sz="2200" i="1" dirty="0"/>
          </a:p>
        </p:txBody>
      </p:sp>
      <p:sp>
        <p:nvSpPr>
          <p:cNvPr id="25" name="CuadroTexto 24">
            <a:extLst>
              <a:ext uri="{FF2B5EF4-FFF2-40B4-BE49-F238E27FC236}">
                <a16:creationId xmlns:a16="http://schemas.microsoft.com/office/drawing/2014/main" id="{E2D4CFD9-1695-44A0-8AA5-03FAB915079E}"/>
              </a:ext>
            </a:extLst>
          </p:cNvPr>
          <p:cNvSpPr txBox="1"/>
          <p:nvPr/>
        </p:nvSpPr>
        <p:spPr>
          <a:xfrm>
            <a:off x="886413" y="3056541"/>
            <a:ext cx="7848872" cy="3046988"/>
          </a:xfrm>
          <a:prstGeom prst="rect">
            <a:avLst/>
          </a:prstGeom>
          <a:noFill/>
        </p:spPr>
        <p:txBody>
          <a:bodyPr wrap="square">
            <a:spAutoFit/>
          </a:bodyPr>
          <a:lstStyle/>
          <a:p>
            <a:pPr algn="just"/>
            <a:r>
              <a:rPr lang="es-ES" sz="1600" i="1" dirty="0">
                <a:effectLst/>
                <a:ea typeface="Calibri" panose="020F0502020204030204" pitchFamily="34" charset="0"/>
                <a:cs typeface="Times New Roman" panose="02020603050405020304" pitchFamily="18" charset="0"/>
              </a:rPr>
              <a:t>“(…) la diferencia que existe entre colusión simple y agravada, estriba en que: “si la concertación es descubierta antes que se defraude patrimonialmente al Estado, estaremos ante una colusión consumada, pero por voluntad del legislador será simple; en cambio, si la concertación es descubierta, luego que se causó perjuicio patrimonial efectivo al Estado, estaremos ante una colusión consumada, pero por voluntad del legislador será agravada”. Así, </a:t>
            </a:r>
            <a:r>
              <a:rPr lang="es-ES" sz="1600" b="1" i="1" dirty="0">
                <a:effectLst/>
                <a:ea typeface="Calibri" panose="020F0502020204030204" pitchFamily="34" charset="0"/>
                <a:cs typeface="Times New Roman" panose="02020603050405020304" pitchFamily="18" charset="0"/>
              </a:rPr>
              <a:t>la colusión simple se consuma con la sola concertación</a:t>
            </a:r>
            <a:r>
              <a:rPr lang="es-ES" sz="1600" i="1" dirty="0">
                <a:effectLst/>
                <a:ea typeface="Calibri" panose="020F0502020204030204" pitchFamily="34" charset="0"/>
                <a:cs typeface="Times New Roman" panose="02020603050405020304" pitchFamily="18" charset="0"/>
              </a:rPr>
              <a:t>, sin necesidad que la administración pública sufra perjuicio patrimonial ni que se verifique la obtención de ventaja del funcionario, pues el peligro de afectación al patrimonio estatal es potencial, siendo suficiente que la conducta colusoria tenga como propósito defraudar. Mientras que para configurarse </a:t>
            </a:r>
            <a:r>
              <a:rPr lang="es-ES" sz="1600" b="1" i="1" dirty="0">
                <a:effectLst/>
                <a:ea typeface="Calibri" panose="020F0502020204030204" pitchFamily="34" charset="0"/>
                <a:cs typeface="Times New Roman" panose="02020603050405020304" pitchFamily="18" charset="0"/>
              </a:rPr>
              <a:t>la colusión agravada es necesario que, mediante concertación con los interesados, se defraude patrimonialmente al Estado, esto es, causando perjuicio real o efectivo al patrimonio estatal”</a:t>
            </a:r>
            <a:endParaRPr lang="es-PE" sz="1600" dirty="0"/>
          </a:p>
        </p:txBody>
      </p:sp>
      <p:pic>
        <p:nvPicPr>
          <p:cNvPr id="11" name="Imagen 10">
            <a:extLst>
              <a:ext uri="{FF2B5EF4-FFF2-40B4-BE49-F238E27FC236}">
                <a16:creationId xmlns:a16="http://schemas.microsoft.com/office/drawing/2014/main" id="{695819E9-B65A-480E-A3BE-DA44BE1B5122}"/>
              </a:ext>
            </a:extLst>
          </p:cNvPr>
          <p:cNvPicPr>
            <a:picLocks noChangeAspect="1"/>
          </p:cNvPicPr>
          <p:nvPr/>
        </p:nvPicPr>
        <p:blipFill>
          <a:blip r:embed="rId4"/>
          <a:stretch>
            <a:fillRect/>
          </a:stretch>
        </p:blipFill>
        <p:spPr>
          <a:xfrm>
            <a:off x="8988082" y="3015560"/>
            <a:ext cx="2126837" cy="1869291"/>
          </a:xfrm>
          <a:prstGeom prst="rect">
            <a:avLst/>
          </a:prstGeom>
        </p:spPr>
      </p:pic>
      <p:sp>
        <p:nvSpPr>
          <p:cNvPr id="26" name="CuadroTexto 25">
            <a:extLst>
              <a:ext uri="{FF2B5EF4-FFF2-40B4-BE49-F238E27FC236}">
                <a16:creationId xmlns:a16="http://schemas.microsoft.com/office/drawing/2014/main" id="{0ED7D6CF-B798-421D-AAAE-E209FBA91B2D}"/>
              </a:ext>
            </a:extLst>
          </p:cNvPr>
          <p:cNvSpPr txBox="1"/>
          <p:nvPr/>
        </p:nvSpPr>
        <p:spPr>
          <a:xfrm>
            <a:off x="8820745" y="5029895"/>
            <a:ext cx="2461512" cy="369332"/>
          </a:xfrm>
          <a:prstGeom prst="rect">
            <a:avLst/>
          </a:prstGeom>
          <a:noFill/>
        </p:spPr>
        <p:txBody>
          <a:bodyPr wrap="square">
            <a:spAutoFit/>
          </a:bodyPr>
          <a:lstStyle/>
          <a:p>
            <a:r>
              <a:rPr lang="es-PE" sz="900" dirty="0"/>
              <a:t>http://latinoforex.com/broker/blog_de_juan_camacho/noticias/colusin</a:t>
            </a:r>
          </a:p>
        </p:txBody>
      </p:sp>
      <p:sp>
        <p:nvSpPr>
          <p:cNvPr id="13" name="CuadroTexto 12">
            <a:extLst>
              <a:ext uri="{FF2B5EF4-FFF2-40B4-BE49-F238E27FC236}">
                <a16:creationId xmlns:a16="http://schemas.microsoft.com/office/drawing/2014/main" id="{1104F15F-4A8D-7032-6B45-1DB69398D05B}"/>
              </a:ext>
            </a:extLst>
          </p:cNvPr>
          <p:cNvSpPr txBox="1"/>
          <p:nvPr/>
        </p:nvSpPr>
        <p:spPr>
          <a:xfrm>
            <a:off x="2804607" y="888073"/>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n-lt"/>
                <a:sym typeface="Montserrat" panose="00000500000000000000" pitchFamily="50" charset="0"/>
              </a:rPr>
              <a:t>COLUSIÓN</a:t>
            </a:r>
          </a:p>
        </p:txBody>
      </p:sp>
      <p:sp>
        <p:nvSpPr>
          <p:cNvPr id="15" name="CuadroTexto 14">
            <a:extLst>
              <a:ext uri="{FF2B5EF4-FFF2-40B4-BE49-F238E27FC236}">
                <a16:creationId xmlns:a16="http://schemas.microsoft.com/office/drawing/2014/main" id="{BE20C0E9-A8E7-36F5-DB5D-78CE501E6122}"/>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2868942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333615" y="2140663"/>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b</a:t>
            </a:r>
            <a:endParaRPr lang="es-EC" altLang="es-EC" sz="1360" dirty="0">
              <a:latin typeface="+mn-lt"/>
            </a:endParaRPr>
          </a:p>
        </p:txBody>
      </p:sp>
      <p:graphicFrame>
        <p:nvGraphicFramePr>
          <p:cNvPr id="17" name="Tabla 17">
            <a:extLst>
              <a:ext uri="{FF2B5EF4-FFF2-40B4-BE49-F238E27FC236}">
                <a16:creationId xmlns:a16="http://schemas.microsoft.com/office/drawing/2014/main" id="{44FE571F-2350-4DE9-9F70-BC7E2FDB3AD9}"/>
              </a:ext>
            </a:extLst>
          </p:cNvPr>
          <p:cNvGraphicFramePr>
            <a:graphicFrameLocks noGrp="1"/>
          </p:cNvGraphicFramePr>
          <p:nvPr>
            <p:extLst>
              <p:ext uri="{D42A27DB-BD31-4B8C-83A1-F6EECF244321}">
                <p14:modId xmlns:p14="http://schemas.microsoft.com/office/powerpoint/2010/main" val="1046115225"/>
              </p:ext>
            </p:extLst>
          </p:nvPr>
        </p:nvGraphicFramePr>
        <p:xfrm>
          <a:off x="899865" y="1707286"/>
          <a:ext cx="10225136" cy="4084320"/>
        </p:xfrm>
        <a:graphic>
          <a:graphicData uri="http://schemas.openxmlformats.org/drawingml/2006/table">
            <a:tbl>
              <a:tblPr firstRow="1" bandRow="1">
                <a:tableStyleId>{FABFCF23-3B69-468F-B69F-88F6DE6A72F2}</a:tableStyleId>
              </a:tblPr>
              <a:tblGrid>
                <a:gridCol w="5256584">
                  <a:extLst>
                    <a:ext uri="{9D8B030D-6E8A-4147-A177-3AD203B41FA5}">
                      <a16:colId xmlns:a16="http://schemas.microsoft.com/office/drawing/2014/main" val="40395"/>
                    </a:ext>
                  </a:extLst>
                </a:gridCol>
                <a:gridCol w="2088232">
                  <a:extLst>
                    <a:ext uri="{9D8B030D-6E8A-4147-A177-3AD203B41FA5}">
                      <a16:colId xmlns:a16="http://schemas.microsoft.com/office/drawing/2014/main" val="3512462307"/>
                    </a:ext>
                  </a:extLst>
                </a:gridCol>
                <a:gridCol w="2880320">
                  <a:extLst>
                    <a:ext uri="{9D8B030D-6E8A-4147-A177-3AD203B41FA5}">
                      <a16:colId xmlns:a16="http://schemas.microsoft.com/office/drawing/2014/main" val="2876615922"/>
                    </a:ext>
                  </a:extLst>
                </a:gridCol>
              </a:tblGrid>
              <a:tr h="0">
                <a:tc>
                  <a:txBody>
                    <a:bodyPr/>
                    <a:lstStyle/>
                    <a:p>
                      <a:pPr algn="ctr"/>
                      <a:r>
                        <a:rPr lang="es-PE" sz="2800" dirty="0"/>
                        <a:t>Supuesto agravado</a:t>
                      </a:r>
                      <a:endParaRPr lang="es-PE" sz="2800" dirty="0">
                        <a:solidFill>
                          <a:srgbClr val="C00000"/>
                        </a:solidFill>
                      </a:endParaRPr>
                    </a:p>
                  </a:txBody>
                  <a:tcPr/>
                </a:tc>
                <a:tc>
                  <a:txBody>
                    <a:bodyPr/>
                    <a:lstStyle/>
                    <a:p>
                      <a:pPr algn="ctr"/>
                      <a:r>
                        <a:rPr lang="es-PE" sz="2800" dirty="0"/>
                        <a:t>Pena </a:t>
                      </a:r>
                      <a:endParaRPr lang="es-PE" sz="2800" dirty="0">
                        <a:solidFill>
                          <a:srgbClr val="C00000"/>
                        </a:solidFill>
                      </a:endParaRPr>
                    </a:p>
                  </a:txBody>
                  <a:tcPr/>
                </a:tc>
                <a:tc>
                  <a:txBody>
                    <a:bodyPr/>
                    <a:lstStyle/>
                    <a:p>
                      <a:pPr algn="ctr"/>
                      <a:r>
                        <a:rPr lang="es-PE" sz="2800" dirty="0"/>
                        <a:t>Inhabilitación </a:t>
                      </a:r>
                      <a:endParaRPr lang="es-PE" sz="2800" dirty="0">
                        <a:solidFill>
                          <a:srgbClr val="C00000"/>
                        </a:solidFill>
                      </a:endParaRPr>
                    </a:p>
                  </a:txBody>
                  <a:tcPr/>
                </a:tc>
                <a:extLst>
                  <a:ext uri="{0D108BD9-81ED-4DB2-BD59-A6C34878D82A}">
                    <a16:rowId xmlns:a16="http://schemas.microsoft.com/office/drawing/2014/main" val="3535180814"/>
                  </a:ext>
                </a:extLst>
              </a:tr>
              <a:tr h="747649">
                <a:tc>
                  <a:txBody>
                    <a:bodyPr/>
                    <a:lstStyle/>
                    <a:p>
                      <a:pPr algn="just"/>
                      <a:r>
                        <a:rPr lang="es-ES" sz="1800" b="0" u="none" strike="noStrike" kern="1200" baseline="0" dirty="0">
                          <a:solidFill>
                            <a:schemeClr val="dk1"/>
                          </a:solidFill>
                        </a:rPr>
                        <a:t>El agente actúe como integrante de una organización criminal, como persona vinculada o actúe por encargo de ella.</a:t>
                      </a:r>
                      <a:endParaRPr lang="es-PE" dirty="0"/>
                    </a:p>
                  </a:txBody>
                  <a:tcPr/>
                </a:tc>
                <a:tc rowSpan="3">
                  <a:txBody>
                    <a:bodyPr/>
                    <a:lstStyle/>
                    <a:p>
                      <a:pPr algn="just"/>
                      <a:endParaRPr lang="es-ES" dirty="0"/>
                    </a:p>
                    <a:p>
                      <a:pPr algn="just"/>
                      <a:endParaRPr lang="es-ES" dirty="0"/>
                    </a:p>
                    <a:p>
                      <a:pPr algn="just"/>
                      <a:endParaRPr lang="es-ES" dirty="0"/>
                    </a:p>
                    <a:p>
                      <a:pPr algn="just"/>
                      <a:endParaRPr lang="es-ES" dirty="0"/>
                    </a:p>
                    <a:p>
                      <a:pPr algn="just"/>
                      <a:r>
                        <a:rPr lang="es-PE" sz="1800" b="0" u="none" strike="noStrike" kern="1200" baseline="0" dirty="0">
                          <a:solidFill>
                            <a:schemeClr val="dk1"/>
                          </a:solidFill>
                        </a:rPr>
                        <a:t>La pena será privativa de libertad no menor de </a:t>
                      </a:r>
                      <a:r>
                        <a:rPr lang="es-ES" sz="1800" b="0" u="none" strike="noStrike" kern="1200" baseline="0" dirty="0">
                          <a:solidFill>
                            <a:schemeClr val="dk1"/>
                          </a:solidFill>
                        </a:rPr>
                        <a:t>quince ni mayor de veinte años.</a:t>
                      </a:r>
                      <a:endParaRPr lang="es-ES" dirty="0"/>
                    </a:p>
                  </a:txBody>
                  <a:tcPr/>
                </a:tc>
                <a:tc rowSpan="3">
                  <a:txBody>
                    <a:bodyPr/>
                    <a:lstStyle/>
                    <a:p>
                      <a:pPr algn="just"/>
                      <a:endParaRPr lang="es-ES" dirty="0"/>
                    </a:p>
                    <a:p>
                      <a:pPr algn="just"/>
                      <a:endParaRPr lang="es-ES" dirty="0"/>
                    </a:p>
                    <a:p>
                      <a:pPr algn="just"/>
                      <a:endParaRPr lang="es-ES" dirty="0"/>
                    </a:p>
                    <a:p>
                      <a:pPr algn="just"/>
                      <a:endParaRPr lang="es-ES" dirty="0"/>
                    </a:p>
                    <a:p>
                      <a:pPr algn="just"/>
                      <a:r>
                        <a:rPr lang="es-ES" dirty="0"/>
                        <a:t>Inhabilitación perpetua a que se refieren los incisos 1, 2 y 8, del artículo 36° del Código Penal, y, trescientos sesenta y cinco a setecientos días-multa.</a:t>
                      </a:r>
                      <a:endParaRPr lang="es-PE" dirty="0"/>
                    </a:p>
                  </a:txBody>
                  <a:tcPr/>
                </a:tc>
                <a:extLst>
                  <a:ext uri="{0D108BD9-81ED-4DB2-BD59-A6C34878D82A}">
                    <a16:rowId xmlns:a16="http://schemas.microsoft.com/office/drawing/2014/main" val="3654616825"/>
                  </a:ext>
                </a:extLst>
              </a:tr>
              <a:tr h="1420533">
                <a:tc>
                  <a:txBody>
                    <a:bodyPr/>
                    <a:lstStyle/>
                    <a:p>
                      <a:pPr algn="just"/>
                      <a:r>
                        <a:rPr lang="es-ES" sz="1800" b="0" u="none" strike="noStrike" kern="1200" baseline="0" dirty="0">
                          <a:solidFill>
                            <a:schemeClr val="dk1"/>
                          </a:solidFill>
                        </a:rPr>
                        <a:t>La conducta recaiga sobre programas con fines asistenciales, de apoyo o inclusión social o de desarrollo, siempre que el valor del dinero, </a:t>
                      </a:r>
                      <a:r>
                        <a:rPr lang="es-PE" sz="1800" b="0" u="none" strike="noStrike" kern="1200" baseline="0" dirty="0">
                          <a:solidFill>
                            <a:schemeClr val="dk1"/>
                          </a:solidFill>
                        </a:rPr>
                        <a:t>bienes, efectos o ganancias involucrados supere </a:t>
                      </a:r>
                      <a:r>
                        <a:rPr lang="es-ES" sz="1800" b="0" u="none" strike="noStrike" kern="1200" baseline="0" dirty="0">
                          <a:solidFill>
                            <a:schemeClr val="dk1"/>
                          </a:solidFill>
                        </a:rPr>
                        <a:t>las diez unidades impositivas tributarias.</a:t>
                      </a:r>
                      <a:endParaRPr lang="es-PE" dirty="0"/>
                    </a:p>
                  </a:txBody>
                  <a:tcPr/>
                </a:tc>
                <a:tc vMerge="1">
                  <a:txBody>
                    <a:bodyPr/>
                    <a:lstStyle/>
                    <a:p>
                      <a:endParaRPr lang="es-PE" dirty="0"/>
                    </a:p>
                  </a:txBody>
                  <a:tcPr/>
                </a:tc>
                <a:tc vMerge="1">
                  <a:txBody>
                    <a:bodyPr/>
                    <a:lstStyle/>
                    <a:p>
                      <a:endParaRPr lang="es-PE" dirty="0"/>
                    </a:p>
                  </a:txBody>
                  <a:tcPr/>
                </a:tc>
                <a:extLst>
                  <a:ext uri="{0D108BD9-81ED-4DB2-BD59-A6C34878D82A}">
                    <a16:rowId xmlns:a16="http://schemas.microsoft.com/office/drawing/2014/main" val="2795074781"/>
                  </a:ext>
                </a:extLst>
              </a:tr>
              <a:tr h="971944">
                <a:tc>
                  <a:txBody>
                    <a:bodyPr/>
                    <a:lstStyle/>
                    <a:p>
                      <a:pPr algn="just"/>
                      <a:r>
                        <a:rPr lang="es-ES" sz="1800" b="0" u="none" strike="noStrike" kern="1200" baseline="0" dirty="0">
                          <a:solidFill>
                            <a:schemeClr val="dk1"/>
                          </a:solidFill>
                        </a:rPr>
                        <a:t>El agente se aproveche de una situación de </a:t>
                      </a:r>
                      <a:r>
                        <a:rPr lang="es-PE" sz="1800" b="0" u="none" strike="noStrike" kern="1200" baseline="0" dirty="0">
                          <a:solidFill>
                            <a:schemeClr val="dk1"/>
                          </a:solidFill>
                        </a:rPr>
                        <a:t>calamidad pública o emergencia sanitaria, o </a:t>
                      </a:r>
                      <a:r>
                        <a:rPr lang="es-ES" sz="1800" b="0" u="none" strike="noStrike" kern="1200" baseline="0" dirty="0">
                          <a:solidFill>
                            <a:schemeClr val="dk1"/>
                          </a:solidFill>
                        </a:rPr>
                        <a:t>la comisión del delito comprometa la defensa, </a:t>
                      </a:r>
                      <a:r>
                        <a:rPr lang="es-PE" sz="1800" b="0" u="none" strike="noStrike" kern="1200" baseline="0" dirty="0">
                          <a:solidFill>
                            <a:schemeClr val="dk1"/>
                          </a:solidFill>
                        </a:rPr>
                        <a:t>seguridad o soberanía nacional.</a:t>
                      </a:r>
                      <a:endParaRPr lang="es-PE" dirty="0"/>
                    </a:p>
                  </a:txBody>
                  <a:tcPr/>
                </a:tc>
                <a:tc vMerge="1">
                  <a:txBody>
                    <a:bodyPr/>
                    <a:lstStyle/>
                    <a:p>
                      <a:endParaRPr lang="es-PE" dirty="0"/>
                    </a:p>
                  </a:txBody>
                  <a:tcPr/>
                </a:tc>
                <a:tc vMerge="1">
                  <a:txBody>
                    <a:bodyPr/>
                    <a:lstStyle/>
                    <a:p>
                      <a:endParaRPr lang="es-PE" dirty="0"/>
                    </a:p>
                  </a:txBody>
                  <a:tcPr/>
                </a:tc>
                <a:extLst>
                  <a:ext uri="{0D108BD9-81ED-4DB2-BD59-A6C34878D82A}">
                    <a16:rowId xmlns:a16="http://schemas.microsoft.com/office/drawing/2014/main" val="695939561"/>
                  </a:ext>
                </a:extLst>
              </a:tr>
            </a:tbl>
          </a:graphicData>
        </a:graphic>
      </p:graphicFrame>
      <p:sp>
        <p:nvSpPr>
          <p:cNvPr id="20" name="Rectángulo 19">
            <a:extLst>
              <a:ext uri="{FF2B5EF4-FFF2-40B4-BE49-F238E27FC236}">
                <a16:creationId xmlns:a16="http://schemas.microsoft.com/office/drawing/2014/main" id="{1782EE51-BE5F-4257-B8E4-1FAB77148028}"/>
              </a:ext>
            </a:extLst>
          </p:cNvPr>
          <p:cNvSpPr/>
          <p:nvPr/>
        </p:nvSpPr>
        <p:spPr>
          <a:xfrm>
            <a:off x="2484041" y="595224"/>
            <a:ext cx="6912768" cy="80047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es-PE" sz="3200" b="1" dirty="0">
                <a:solidFill>
                  <a:schemeClr val="accent1">
                    <a:lumMod val="75000"/>
                  </a:schemeClr>
                </a:solidFill>
              </a:rPr>
              <a:t>Modificación del artículo 384° del CP – Ley n.° 31178 de 28 de abril de 2021 </a:t>
            </a:r>
          </a:p>
        </p:txBody>
      </p:sp>
    </p:spTree>
    <p:extLst>
      <p:ext uri="{BB962C8B-B14F-4D97-AF65-F5344CB8AC3E}">
        <p14:creationId xmlns:p14="http://schemas.microsoft.com/office/powerpoint/2010/main" val="35342228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69DCD7A4-B88A-4376-8120-AF071FCC2A3E}"/>
              </a:ext>
            </a:extLst>
          </p:cNvPr>
          <p:cNvGrpSpPr/>
          <p:nvPr/>
        </p:nvGrpSpPr>
        <p:grpSpPr>
          <a:xfrm>
            <a:off x="620238" y="1458367"/>
            <a:ext cx="10498830" cy="3616739"/>
            <a:chOff x="692246" y="1400398"/>
            <a:chExt cx="10498830" cy="3593707"/>
          </a:xfrm>
        </p:grpSpPr>
        <p:sp>
          <p:nvSpPr>
            <p:cNvPr id="38914" name="Google Shape;432;p21">
              <a:extLst>
                <a:ext uri="{FF2B5EF4-FFF2-40B4-BE49-F238E27FC236}">
                  <a16:creationId xmlns:a16="http://schemas.microsoft.com/office/drawing/2014/main" id="{3B931F6B-C9C5-4055-989A-B452BDEDB7A4}"/>
                </a:ext>
              </a:extLst>
            </p:cNvPr>
            <p:cNvSpPr>
              <a:spLocks/>
            </p:cNvSpPr>
            <p:nvPr/>
          </p:nvSpPr>
          <p:spPr bwMode="auto">
            <a:xfrm>
              <a:off x="1887456" y="1400398"/>
              <a:ext cx="2758517" cy="795689"/>
            </a:xfrm>
            <a:custGeom>
              <a:avLst/>
              <a:gdLst>
                <a:gd name="T0" fmla="*/ 2339086 w 720"/>
                <a:gd name="T1" fmla="*/ 0 h 253"/>
                <a:gd name="T2" fmla="*/ 0 w 720"/>
                <a:gd name="T3" fmla="*/ 0 h 253"/>
                <a:gd name="T4" fmla="*/ 500951 w 720"/>
                <a:gd name="T5" fmla="*/ 502039 h 253"/>
                <a:gd name="T6" fmla="*/ 1001902 w 720"/>
                <a:gd name="T7" fmla="*/ 1000125 h 253"/>
                <a:gd name="T8" fmla="*/ 2339086 w 720"/>
                <a:gd name="T9" fmla="*/ 1000125 h 253"/>
                <a:gd name="T10" fmla="*/ 2840037 w 720"/>
                <a:gd name="T11" fmla="*/ 502039 h 253"/>
                <a:gd name="T12" fmla="*/ 2840037 w 720"/>
                <a:gd name="T13" fmla="*/ 502039 h 253"/>
                <a:gd name="T14" fmla="*/ 233908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7"/>
                    <a:pt x="127" y="127"/>
                  </a:cubicBezTo>
                  <a:cubicBezTo>
                    <a:pt x="127" y="197"/>
                    <a:pt x="184" y="253"/>
                    <a:pt x="254" y="253"/>
                  </a:cubicBezTo>
                  <a:cubicBezTo>
                    <a:pt x="593" y="253"/>
                    <a:pt x="593" y="253"/>
                    <a:pt x="593" y="253"/>
                  </a:cubicBezTo>
                  <a:cubicBezTo>
                    <a:pt x="663" y="253"/>
                    <a:pt x="720" y="197"/>
                    <a:pt x="720" y="127"/>
                  </a:cubicBezTo>
                  <a:cubicBezTo>
                    <a:pt x="720" y="127"/>
                    <a:pt x="720" y="127"/>
                    <a:pt x="720" y="127"/>
                  </a:cubicBezTo>
                  <a:cubicBezTo>
                    <a:pt x="720" y="57"/>
                    <a:pt x="663" y="0"/>
                    <a:pt x="593" y="0"/>
                  </a:cubicBezTo>
                  <a:close/>
                </a:path>
              </a:pathLst>
            </a:custGeom>
            <a:solidFill>
              <a:srgbClr val="FFB21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dirty="0"/>
            </a:p>
          </p:txBody>
        </p:sp>
        <p:sp>
          <p:nvSpPr>
            <p:cNvPr id="38915" name="Google Shape;433;p21">
              <a:extLst>
                <a:ext uri="{FF2B5EF4-FFF2-40B4-BE49-F238E27FC236}">
                  <a16:creationId xmlns:a16="http://schemas.microsoft.com/office/drawing/2014/main" id="{197C4482-18C7-4EDE-8385-C4A12D2600D0}"/>
                </a:ext>
              </a:extLst>
            </p:cNvPr>
            <p:cNvSpPr>
              <a:spLocks/>
            </p:cNvSpPr>
            <p:nvPr/>
          </p:nvSpPr>
          <p:spPr bwMode="auto">
            <a:xfrm>
              <a:off x="1453399" y="1409542"/>
              <a:ext cx="1455585" cy="795689"/>
            </a:xfrm>
            <a:custGeom>
              <a:avLst/>
              <a:gdLst>
                <a:gd name="T0" fmla="*/ 997752 w 380"/>
                <a:gd name="T1" fmla="*/ 502039 h 253"/>
                <a:gd name="T2" fmla="*/ 496904 w 380"/>
                <a:gd name="T3" fmla="*/ 0 h 253"/>
                <a:gd name="T4" fmla="*/ 496904 w 380"/>
                <a:gd name="T5" fmla="*/ 0 h 253"/>
                <a:gd name="T6" fmla="*/ 0 w 380"/>
                <a:gd name="T7" fmla="*/ 502039 h 253"/>
                <a:gd name="T8" fmla="*/ 0 w 380"/>
                <a:gd name="T9" fmla="*/ 502039 h 253"/>
                <a:gd name="T10" fmla="*/ 496904 w 380"/>
                <a:gd name="T11" fmla="*/ 1000125 h 253"/>
                <a:gd name="T12" fmla="*/ 1498600 w 380"/>
                <a:gd name="T13" fmla="*/ 1000125 h 253"/>
                <a:gd name="T14" fmla="*/ 997752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3" y="127"/>
                  </a:moveTo>
                  <a:cubicBezTo>
                    <a:pt x="253" y="57"/>
                    <a:pt x="196" y="0"/>
                    <a:pt x="126" y="0"/>
                  </a:cubicBezTo>
                  <a:cubicBezTo>
                    <a:pt x="126" y="0"/>
                    <a:pt x="126" y="0"/>
                    <a:pt x="126" y="0"/>
                  </a:cubicBezTo>
                  <a:cubicBezTo>
                    <a:pt x="56" y="0"/>
                    <a:pt x="0" y="57"/>
                    <a:pt x="0" y="127"/>
                  </a:cubicBezTo>
                  <a:cubicBezTo>
                    <a:pt x="0" y="127"/>
                    <a:pt x="0" y="127"/>
                    <a:pt x="0" y="127"/>
                  </a:cubicBezTo>
                  <a:cubicBezTo>
                    <a:pt x="0" y="197"/>
                    <a:pt x="56" y="253"/>
                    <a:pt x="126" y="253"/>
                  </a:cubicBezTo>
                  <a:cubicBezTo>
                    <a:pt x="380" y="253"/>
                    <a:pt x="380" y="253"/>
                    <a:pt x="380" y="253"/>
                  </a:cubicBezTo>
                  <a:cubicBezTo>
                    <a:pt x="310" y="253"/>
                    <a:pt x="253" y="197"/>
                    <a:pt x="253" y="127"/>
                  </a:cubicBezTo>
                  <a:close/>
                </a:path>
              </a:pathLst>
            </a:custGeom>
            <a:solidFill>
              <a:srgbClr val="FFCA59"/>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6" name="Google Shape;434;p21">
              <a:extLst>
                <a:ext uri="{FF2B5EF4-FFF2-40B4-BE49-F238E27FC236}">
                  <a16:creationId xmlns:a16="http://schemas.microsoft.com/office/drawing/2014/main" id="{DED9243D-51E9-4CB9-AD86-7FCAE4B06F8A}"/>
                </a:ext>
              </a:extLst>
            </p:cNvPr>
            <p:cNvSpPr>
              <a:spLocks/>
            </p:cNvSpPr>
            <p:nvPr/>
          </p:nvSpPr>
          <p:spPr bwMode="auto">
            <a:xfrm>
              <a:off x="1173329" y="2709571"/>
              <a:ext cx="2760060" cy="794427"/>
            </a:xfrm>
            <a:custGeom>
              <a:avLst/>
              <a:gdLst>
                <a:gd name="T0" fmla="*/ 2340394 w 720"/>
                <a:gd name="T1" fmla="*/ 0 h 253"/>
                <a:gd name="T2" fmla="*/ 0 w 720"/>
                <a:gd name="T3" fmla="*/ 0 h 253"/>
                <a:gd name="T4" fmla="*/ 501231 w 720"/>
                <a:gd name="T5" fmla="*/ 497296 h 253"/>
                <a:gd name="T6" fmla="*/ 998515 w 720"/>
                <a:gd name="T7" fmla="*/ 998538 h 253"/>
                <a:gd name="T8" fmla="*/ 2340394 w 720"/>
                <a:gd name="T9" fmla="*/ 998538 h 253"/>
                <a:gd name="T10" fmla="*/ 2841625 w 720"/>
                <a:gd name="T11" fmla="*/ 497296 h 253"/>
                <a:gd name="T12" fmla="*/ 2841625 w 720"/>
                <a:gd name="T13" fmla="*/ 49729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FA790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7" name="Google Shape;435;p21">
              <a:extLst>
                <a:ext uri="{FF2B5EF4-FFF2-40B4-BE49-F238E27FC236}">
                  <a16:creationId xmlns:a16="http://schemas.microsoft.com/office/drawing/2014/main" id="{7A7C84CD-B979-48BD-A239-E50E7B2FAE2E}"/>
                </a:ext>
              </a:extLst>
            </p:cNvPr>
            <p:cNvSpPr>
              <a:spLocks/>
            </p:cNvSpPr>
            <p:nvPr/>
          </p:nvSpPr>
          <p:spPr bwMode="auto">
            <a:xfrm>
              <a:off x="692246" y="2718714"/>
              <a:ext cx="1455585" cy="794427"/>
            </a:xfrm>
            <a:custGeom>
              <a:avLst/>
              <a:gdLst>
                <a:gd name="T0" fmla="*/ 1001696 w 380"/>
                <a:gd name="T1" fmla="*/ 497296 h 253"/>
                <a:gd name="T2" fmla="*/ 500848 w 380"/>
                <a:gd name="T3" fmla="*/ 0 h 253"/>
                <a:gd name="T4" fmla="*/ 500848 w 380"/>
                <a:gd name="T5" fmla="*/ 0 h 253"/>
                <a:gd name="T6" fmla="*/ 0 w 380"/>
                <a:gd name="T7" fmla="*/ 497296 h 253"/>
                <a:gd name="T8" fmla="*/ 0 w 380"/>
                <a:gd name="T9" fmla="*/ 497296 h 253"/>
                <a:gd name="T10" fmla="*/ 500848 w 380"/>
                <a:gd name="T11" fmla="*/ 998538 h 253"/>
                <a:gd name="T12" fmla="*/ 1498600 w 380"/>
                <a:gd name="T13" fmla="*/ 998538 h 253"/>
                <a:gd name="T14" fmla="*/ 1001696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FF912B"/>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8" name="Google Shape;436;p21">
              <a:extLst>
                <a:ext uri="{FF2B5EF4-FFF2-40B4-BE49-F238E27FC236}">
                  <a16:creationId xmlns:a16="http://schemas.microsoft.com/office/drawing/2014/main" id="{AFA207AF-C117-4543-8B9A-A3BF5C22F327}"/>
                </a:ext>
              </a:extLst>
            </p:cNvPr>
            <p:cNvSpPr>
              <a:spLocks/>
            </p:cNvSpPr>
            <p:nvPr/>
          </p:nvSpPr>
          <p:spPr bwMode="auto">
            <a:xfrm>
              <a:off x="1773842" y="4157003"/>
              <a:ext cx="2760060" cy="795689"/>
            </a:xfrm>
            <a:custGeom>
              <a:avLst/>
              <a:gdLst>
                <a:gd name="T0" fmla="*/ 2340394 w 720"/>
                <a:gd name="T1" fmla="*/ 0 h 253"/>
                <a:gd name="T2" fmla="*/ 0 w 720"/>
                <a:gd name="T3" fmla="*/ 0 h 253"/>
                <a:gd name="T4" fmla="*/ 501231 w 720"/>
                <a:gd name="T5" fmla="*/ 498086 h 253"/>
                <a:gd name="T6" fmla="*/ 998515 w 720"/>
                <a:gd name="T7" fmla="*/ 1000125 h 253"/>
                <a:gd name="T8" fmla="*/ 2340394 w 720"/>
                <a:gd name="T9" fmla="*/ 1000125 h 253"/>
                <a:gd name="T10" fmla="*/ 2841625 w 720"/>
                <a:gd name="T11" fmla="*/ 498086 h 253"/>
                <a:gd name="T12" fmla="*/ 2841625 w 720"/>
                <a:gd name="T13" fmla="*/ 498086 h 253"/>
                <a:gd name="T14" fmla="*/ 2340394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593" y="0"/>
                  </a:moveTo>
                  <a:cubicBezTo>
                    <a:pt x="0" y="0"/>
                    <a:pt x="0" y="0"/>
                    <a:pt x="0" y="0"/>
                  </a:cubicBezTo>
                  <a:cubicBezTo>
                    <a:pt x="70" y="0"/>
                    <a:pt x="127" y="56"/>
                    <a:pt x="127" y="126"/>
                  </a:cubicBezTo>
                  <a:cubicBezTo>
                    <a:pt x="127" y="196"/>
                    <a:pt x="183" y="253"/>
                    <a:pt x="253" y="253"/>
                  </a:cubicBezTo>
                  <a:cubicBezTo>
                    <a:pt x="593" y="253"/>
                    <a:pt x="593" y="253"/>
                    <a:pt x="593" y="253"/>
                  </a:cubicBezTo>
                  <a:cubicBezTo>
                    <a:pt x="663" y="253"/>
                    <a:pt x="720" y="196"/>
                    <a:pt x="720" y="126"/>
                  </a:cubicBezTo>
                  <a:cubicBezTo>
                    <a:pt x="720" y="126"/>
                    <a:pt x="720" y="126"/>
                    <a:pt x="720" y="126"/>
                  </a:cubicBezTo>
                  <a:cubicBezTo>
                    <a:pt x="720" y="56"/>
                    <a:pt x="663" y="0"/>
                    <a:pt x="593" y="0"/>
                  </a:cubicBezTo>
                  <a:close/>
                </a:path>
              </a:pathLst>
            </a:custGeom>
            <a:solidFill>
              <a:srgbClr val="C9303D"/>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19" name="Google Shape;437;p21">
              <a:extLst>
                <a:ext uri="{FF2B5EF4-FFF2-40B4-BE49-F238E27FC236}">
                  <a16:creationId xmlns:a16="http://schemas.microsoft.com/office/drawing/2014/main" id="{76AAD37E-257C-42CF-8ADF-69B27C3FEC11}"/>
                </a:ext>
              </a:extLst>
            </p:cNvPr>
            <p:cNvSpPr>
              <a:spLocks/>
            </p:cNvSpPr>
            <p:nvPr/>
          </p:nvSpPr>
          <p:spPr bwMode="auto">
            <a:xfrm>
              <a:off x="1296614" y="4157003"/>
              <a:ext cx="1455585" cy="795689"/>
            </a:xfrm>
            <a:custGeom>
              <a:avLst/>
              <a:gdLst>
                <a:gd name="T0" fmla="*/ 1001696 w 380"/>
                <a:gd name="T1" fmla="*/ 498086 h 253"/>
                <a:gd name="T2" fmla="*/ 500848 w 380"/>
                <a:gd name="T3" fmla="*/ 0 h 253"/>
                <a:gd name="T4" fmla="*/ 500848 w 380"/>
                <a:gd name="T5" fmla="*/ 0 h 253"/>
                <a:gd name="T6" fmla="*/ 0 w 380"/>
                <a:gd name="T7" fmla="*/ 498086 h 253"/>
                <a:gd name="T8" fmla="*/ 0 w 380"/>
                <a:gd name="T9" fmla="*/ 498086 h 253"/>
                <a:gd name="T10" fmla="*/ 500848 w 380"/>
                <a:gd name="T11" fmla="*/ 1000125 h 253"/>
                <a:gd name="T12" fmla="*/ 1498600 w 380"/>
                <a:gd name="T13" fmla="*/ 1000125 h 253"/>
                <a:gd name="T14" fmla="*/ 1001696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254" y="126"/>
                  </a:moveTo>
                  <a:cubicBezTo>
                    <a:pt x="254" y="56"/>
                    <a:pt x="197" y="0"/>
                    <a:pt x="127" y="0"/>
                  </a:cubicBezTo>
                  <a:cubicBezTo>
                    <a:pt x="127" y="0"/>
                    <a:pt x="127" y="0"/>
                    <a:pt x="127" y="0"/>
                  </a:cubicBezTo>
                  <a:cubicBezTo>
                    <a:pt x="57" y="0"/>
                    <a:pt x="0" y="56"/>
                    <a:pt x="0" y="126"/>
                  </a:cubicBezTo>
                  <a:cubicBezTo>
                    <a:pt x="0" y="126"/>
                    <a:pt x="0" y="126"/>
                    <a:pt x="0" y="126"/>
                  </a:cubicBezTo>
                  <a:cubicBezTo>
                    <a:pt x="0" y="196"/>
                    <a:pt x="57" y="253"/>
                    <a:pt x="127" y="253"/>
                  </a:cubicBezTo>
                  <a:cubicBezTo>
                    <a:pt x="380" y="253"/>
                    <a:pt x="380" y="253"/>
                    <a:pt x="380" y="253"/>
                  </a:cubicBezTo>
                  <a:cubicBezTo>
                    <a:pt x="310" y="253"/>
                    <a:pt x="254" y="196"/>
                    <a:pt x="254" y="126"/>
                  </a:cubicBezTo>
                  <a:close/>
                </a:path>
              </a:pathLst>
            </a:custGeom>
            <a:solidFill>
              <a:srgbClr val="E24855"/>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2" name="Google Shape;440;p21">
              <a:extLst>
                <a:ext uri="{FF2B5EF4-FFF2-40B4-BE49-F238E27FC236}">
                  <a16:creationId xmlns:a16="http://schemas.microsoft.com/office/drawing/2014/main" id="{E9AB950F-207F-452D-82F5-012260D86747}"/>
                </a:ext>
              </a:extLst>
            </p:cNvPr>
            <p:cNvSpPr>
              <a:spLocks/>
            </p:cNvSpPr>
            <p:nvPr/>
          </p:nvSpPr>
          <p:spPr bwMode="auto">
            <a:xfrm>
              <a:off x="7434559" y="1400398"/>
              <a:ext cx="2758517" cy="795689"/>
            </a:xfrm>
            <a:custGeom>
              <a:avLst/>
              <a:gdLst>
                <a:gd name="T0" fmla="*/ 497006 w 720"/>
                <a:gd name="T1" fmla="*/ 0 h 253"/>
                <a:gd name="T2" fmla="*/ 2840037 w 720"/>
                <a:gd name="T3" fmla="*/ 0 h 253"/>
                <a:gd name="T4" fmla="*/ 2339086 w 720"/>
                <a:gd name="T5" fmla="*/ 502039 h 253"/>
                <a:gd name="T6" fmla="*/ 1838135 w 720"/>
                <a:gd name="T7" fmla="*/ 1000125 h 253"/>
                <a:gd name="T8" fmla="*/ 497006 w 720"/>
                <a:gd name="T9" fmla="*/ 1000125 h 253"/>
                <a:gd name="T10" fmla="*/ 0 w 720"/>
                <a:gd name="T11" fmla="*/ 502039 h 253"/>
                <a:gd name="T12" fmla="*/ 0 w 720"/>
                <a:gd name="T13" fmla="*/ 502039 h 253"/>
                <a:gd name="T14" fmla="*/ 497006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6" y="0"/>
                  </a:moveTo>
                  <a:cubicBezTo>
                    <a:pt x="720" y="0"/>
                    <a:pt x="720" y="0"/>
                    <a:pt x="720" y="0"/>
                  </a:cubicBezTo>
                  <a:cubicBezTo>
                    <a:pt x="650" y="0"/>
                    <a:pt x="593" y="57"/>
                    <a:pt x="593" y="127"/>
                  </a:cubicBezTo>
                  <a:cubicBezTo>
                    <a:pt x="593" y="197"/>
                    <a:pt x="536" y="253"/>
                    <a:pt x="466" y="253"/>
                  </a:cubicBezTo>
                  <a:cubicBezTo>
                    <a:pt x="126" y="253"/>
                    <a:pt x="126" y="253"/>
                    <a:pt x="126" y="253"/>
                  </a:cubicBezTo>
                  <a:cubicBezTo>
                    <a:pt x="57" y="253"/>
                    <a:pt x="0" y="197"/>
                    <a:pt x="0" y="127"/>
                  </a:cubicBezTo>
                  <a:cubicBezTo>
                    <a:pt x="0" y="127"/>
                    <a:pt x="0" y="127"/>
                    <a:pt x="0" y="127"/>
                  </a:cubicBezTo>
                  <a:cubicBezTo>
                    <a:pt x="0" y="57"/>
                    <a:pt x="57" y="0"/>
                    <a:pt x="126" y="0"/>
                  </a:cubicBezTo>
                  <a:close/>
                </a:path>
              </a:pathLst>
            </a:custGeom>
            <a:solidFill>
              <a:srgbClr val="3ACF91"/>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3" name="Google Shape;441;p21">
              <a:extLst>
                <a:ext uri="{FF2B5EF4-FFF2-40B4-BE49-F238E27FC236}">
                  <a16:creationId xmlns:a16="http://schemas.microsoft.com/office/drawing/2014/main" id="{F03EE155-F7C2-48A4-B5D2-8F661BD505DC}"/>
                </a:ext>
              </a:extLst>
            </p:cNvPr>
            <p:cNvSpPr>
              <a:spLocks/>
            </p:cNvSpPr>
            <p:nvPr/>
          </p:nvSpPr>
          <p:spPr bwMode="auto">
            <a:xfrm>
              <a:off x="9226152" y="1400398"/>
              <a:ext cx="1455585" cy="795689"/>
            </a:xfrm>
            <a:custGeom>
              <a:avLst/>
              <a:gdLst>
                <a:gd name="T0" fmla="*/ 500848 w 380"/>
                <a:gd name="T1" fmla="*/ 502039 h 253"/>
                <a:gd name="T2" fmla="*/ 1001696 w 380"/>
                <a:gd name="T3" fmla="*/ 0 h 253"/>
                <a:gd name="T4" fmla="*/ 1001696 w 380"/>
                <a:gd name="T5" fmla="*/ 0 h 253"/>
                <a:gd name="T6" fmla="*/ 1498600 w 380"/>
                <a:gd name="T7" fmla="*/ 502039 h 253"/>
                <a:gd name="T8" fmla="*/ 1498600 w 380"/>
                <a:gd name="T9" fmla="*/ 502039 h 253"/>
                <a:gd name="T10" fmla="*/ 1001696 w 380"/>
                <a:gd name="T11" fmla="*/ 1000125 h 253"/>
                <a:gd name="T12" fmla="*/ 0 w 380"/>
                <a:gd name="T13" fmla="*/ 1000125 h 253"/>
                <a:gd name="T14" fmla="*/ 500848 w 380"/>
                <a:gd name="T15" fmla="*/ 502039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7" y="127"/>
                  </a:moveTo>
                  <a:cubicBezTo>
                    <a:pt x="127" y="57"/>
                    <a:pt x="184" y="0"/>
                    <a:pt x="254" y="0"/>
                  </a:cubicBezTo>
                  <a:cubicBezTo>
                    <a:pt x="254" y="0"/>
                    <a:pt x="254" y="0"/>
                    <a:pt x="254" y="0"/>
                  </a:cubicBezTo>
                  <a:cubicBezTo>
                    <a:pt x="324" y="0"/>
                    <a:pt x="380" y="57"/>
                    <a:pt x="380" y="127"/>
                  </a:cubicBezTo>
                  <a:cubicBezTo>
                    <a:pt x="380" y="127"/>
                    <a:pt x="380" y="127"/>
                    <a:pt x="380" y="127"/>
                  </a:cubicBezTo>
                  <a:cubicBezTo>
                    <a:pt x="380" y="197"/>
                    <a:pt x="324" y="253"/>
                    <a:pt x="254" y="253"/>
                  </a:cubicBezTo>
                  <a:cubicBezTo>
                    <a:pt x="0" y="253"/>
                    <a:pt x="0" y="253"/>
                    <a:pt x="0" y="253"/>
                  </a:cubicBezTo>
                  <a:cubicBezTo>
                    <a:pt x="70" y="253"/>
                    <a:pt x="127" y="197"/>
                    <a:pt x="127" y="127"/>
                  </a:cubicBezTo>
                  <a:close/>
                </a:path>
              </a:pathLst>
            </a:custGeom>
            <a:solidFill>
              <a:srgbClr val="67E0A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4" name="Google Shape;442;p21">
              <a:extLst>
                <a:ext uri="{FF2B5EF4-FFF2-40B4-BE49-F238E27FC236}">
                  <a16:creationId xmlns:a16="http://schemas.microsoft.com/office/drawing/2014/main" id="{A8CF8FE1-1ADA-4992-B7CF-1A241FE3E288}"/>
                </a:ext>
              </a:extLst>
            </p:cNvPr>
            <p:cNvSpPr>
              <a:spLocks/>
            </p:cNvSpPr>
            <p:nvPr/>
          </p:nvSpPr>
          <p:spPr bwMode="auto">
            <a:xfrm>
              <a:off x="7926960" y="2669565"/>
              <a:ext cx="2760060" cy="917146"/>
            </a:xfrm>
            <a:custGeom>
              <a:avLst/>
              <a:gdLst>
                <a:gd name="T0" fmla="*/ 501231 w 720"/>
                <a:gd name="T1" fmla="*/ 0 h 253"/>
                <a:gd name="T2" fmla="*/ 2841625 w 720"/>
                <a:gd name="T3" fmla="*/ 0 h 253"/>
                <a:gd name="T4" fmla="*/ 2340394 w 720"/>
                <a:gd name="T5" fmla="*/ 497296 h 253"/>
                <a:gd name="T6" fmla="*/ 1843110 w 720"/>
                <a:gd name="T7" fmla="*/ 998538 h 253"/>
                <a:gd name="T8" fmla="*/ 501231 w 720"/>
                <a:gd name="T9" fmla="*/ 998538 h 253"/>
                <a:gd name="T10" fmla="*/ 0 w 720"/>
                <a:gd name="T11" fmla="*/ 497296 h 253"/>
                <a:gd name="T12" fmla="*/ 0 w 720"/>
                <a:gd name="T13" fmla="*/ 49729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2CC6D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5" name="Google Shape;443;p21">
              <a:extLst>
                <a:ext uri="{FF2B5EF4-FFF2-40B4-BE49-F238E27FC236}">
                  <a16:creationId xmlns:a16="http://schemas.microsoft.com/office/drawing/2014/main" id="{5945F974-123D-4D8B-86A1-3BDF05961359}"/>
                </a:ext>
              </a:extLst>
            </p:cNvPr>
            <p:cNvSpPr>
              <a:spLocks/>
            </p:cNvSpPr>
            <p:nvPr/>
          </p:nvSpPr>
          <p:spPr bwMode="auto">
            <a:xfrm>
              <a:off x="9735491" y="2669565"/>
              <a:ext cx="1455585" cy="917146"/>
            </a:xfrm>
            <a:custGeom>
              <a:avLst/>
              <a:gdLst>
                <a:gd name="T0" fmla="*/ 496904 w 380"/>
                <a:gd name="T1" fmla="*/ 497296 h 253"/>
                <a:gd name="T2" fmla="*/ 997752 w 380"/>
                <a:gd name="T3" fmla="*/ 0 h 253"/>
                <a:gd name="T4" fmla="*/ 997752 w 380"/>
                <a:gd name="T5" fmla="*/ 0 h 253"/>
                <a:gd name="T6" fmla="*/ 1498600 w 380"/>
                <a:gd name="T7" fmla="*/ 497296 h 253"/>
                <a:gd name="T8" fmla="*/ 1498600 w 380"/>
                <a:gd name="T9" fmla="*/ 497296 h 253"/>
                <a:gd name="T10" fmla="*/ 997752 w 380"/>
                <a:gd name="T11" fmla="*/ 998538 h 253"/>
                <a:gd name="T12" fmla="*/ 0 w 380"/>
                <a:gd name="T13" fmla="*/ 998538 h 253"/>
                <a:gd name="T14" fmla="*/ 496904 w 380"/>
                <a:gd name="T15" fmla="*/ 49729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67D7E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6" name="Google Shape;444;p21">
              <a:extLst>
                <a:ext uri="{FF2B5EF4-FFF2-40B4-BE49-F238E27FC236}">
                  <a16:creationId xmlns:a16="http://schemas.microsoft.com/office/drawing/2014/main" id="{BA81F696-605F-4DAB-8BFE-8414E511FEFC}"/>
                </a:ext>
              </a:extLst>
            </p:cNvPr>
            <p:cNvSpPr>
              <a:spLocks/>
            </p:cNvSpPr>
            <p:nvPr/>
          </p:nvSpPr>
          <p:spPr bwMode="auto">
            <a:xfrm>
              <a:off x="7434559" y="4198414"/>
              <a:ext cx="2947425" cy="795689"/>
            </a:xfrm>
            <a:custGeom>
              <a:avLst/>
              <a:gdLst>
                <a:gd name="T0" fmla="*/ 501231 w 720"/>
                <a:gd name="T1" fmla="*/ 0 h 253"/>
                <a:gd name="T2" fmla="*/ 2841625 w 720"/>
                <a:gd name="T3" fmla="*/ 0 h 253"/>
                <a:gd name="T4" fmla="*/ 2340394 w 720"/>
                <a:gd name="T5" fmla="*/ 498086 h 253"/>
                <a:gd name="T6" fmla="*/ 1843110 w 720"/>
                <a:gd name="T7" fmla="*/ 1000125 h 253"/>
                <a:gd name="T8" fmla="*/ 501231 w 720"/>
                <a:gd name="T9" fmla="*/ 1000125 h 253"/>
                <a:gd name="T10" fmla="*/ 0 w 720"/>
                <a:gd name="T11" fmla="*/ 498086 h 253"/>
                <a:gd name="T12" fmla="*/ 0 w 720"/>
                <a:gd name="T13" fmla="*/ 498086 h 253"/>
                <a:gd name="T14" fmla="*/ 501231 w 720"/>
                <a:gd name="T15" fmla="*/ 0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0" h="253" extrusionOk="0">
                  <a:moveTo>
                    <a:pt x="127" y="0"/>
                  </a:moveTo>
                  <a:cubicBezTo>
                    <a:pt x="720" y="0"/>
                    <a:pt x="720" y="0"/>
                    <a:pt x="720" y="0"/>
                  </a:cubicBezTo>
                  <a:cubicBezTo>
                    <a:pt x="650" y="0"/>
                    <a:pt x="593" y="56"/>
                    <a:pt x="593" y="126"/>
                  </a:cubicBezTo>
                  <a:cubicBezTo>
                    <a:pt x="593" y="196"/>
                    <a:pt x="537" y="253"/>
                    <a:pt x="467" y="253"/>
                  </a:cubicBezTo>
                  <a:cubicBezTo>
                    <a:pt x="127" y="253"/>
                    <a:pt x="127" y="253"/>
                    <a:pt x="127" y="253"/>
                  </a:cubicBezTo>
                  <a:cubicBezTo>
                    <a:pt x="57" y="253"/>
                    <a:pt x="0" y="196"/>
                    <a:pt x="0" y="126"/>
                  </a:cubicBezTo>
                  <a:cubicBezTo>
                    <a:pt x="0" y="126"/>
                    <a:pt x="0" y="126"/>
                    <a:pt x="0" y="126"/>
                  </a:cubicBezTo>
                  <a:cubicBezTo>
                    <a:pt x="0" y="56"/>
                    <a:pt x="57" y="0"/>
                    <a:pt x="127" y="0"/>
                  </a:cubicBezTo>
                  <a:close/>
                </a:path>
              </a:pathLst>
            </a:custGeom>
            <a:solidFill>
              <a:srgbClr val="0A98CF"/>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27" name="Google Shape;445;p21">
              <a:extLst>
                <a:ext uri="{FF2B5EF4-FFF2-40B4-BE49-F238E27FC236}">
                  <a16:creationId xmlns:a16="http://schemas.microsoft.com/office/drawing/2014/main" id="{B090F09A-3BEE-4BE4-B7C4-CA96D723B2D8}"/>
                </a:ext>
              </a:extLst>
            </p:cNvPr>
            <p:cNvSpPr>
              <a:spLocks/>
            </p:cNvSpPr>
            <p:nvPr/>
          </p:nvSpPr>
          <p:spPr bwMode="auto">
            <a:xfrm>
              <a:off x="9386919" y="4198414"/>
              <a:ext cx="1455585" cy="795689"/>
            </a:xfrm>
            <a:custGeom>
              <a:avLst/>
              <a:gdLst>
                <a:gd name="T0" fmla="*/ 496904 w 380"/>
                <a:gd name="T1" fmla="*/ 498086 h 253"/>
                <a:gd name="T2" fmla="*/ 997752 w 380"/>
                <a:gd name="T3" fmla="*/ 0 h 253"/>
                <a:gd name="T4" fmla="*/ 997752 w 380"/>
                <a:gd name="T5" fmla="*/ 0 h 253"/>
                <a:gd name="T6" fmla="*/ 1498600 w 380"/>
                <a:gd name="T7" fmla="*/ 498086 h 253"/>
                <a:gd name="T8" fmla="*/ 1498600 w 380"/>
                <a:gd name="T9" fmla="*/ 498086 h 253"/>
                <a:gd name="T10" fmla="*/ 997752 w 380"/>
                <a:gd name="T11" fmla="*/ 1000125 h 253"/>
                <a:gd name="T12" fmla="*/ 0 w 380"/>
                <a:gd name="T13" fmla="*/ 1000125 h 253"/>
                <a:gd name="T14" fmla="*/ 496904 w 380"/>
                <a:gd name="T15" fmla="*/ 498086 h 2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0" h="253" extrusionOk="0">
                  <a:moveTo>
                    <a:pt x="126" y="126"/>
                  </a:moveTo>
                  <a:cubicBezTo>
                    <a:pt x="126" y="56"/>
                    <a:pt x="183" y="0"/>
                    <a:pt x="253" y="0"/>
                  </a:cubicBezTo>
                  <a:cubicBezTo>
                    <a:pt x="253" y="0"/>
                    <a:pt x="253" y="0"/>
                    <a:pt x="253" y="0"/>
                  </a:cubicBezTo>
                  <a:cubicBezTo>
                    <a:pt x="323" y="0"/>
                    <a:pt x="380" y="56"/>
                    <a:pt x="380" y="126"/>
                  </a:cubicBezTo>
                  <a:cubicBezTo>
                    <a:pt x="380" y="126"/>
                    <a:pt x="380" y="126"/>
                    <a:pt x="380" y="126"/>
                  </a:cubicBezTo>
                  <a:cubicBezTo>
                    <a:pt x="380" y="196"/>
                    <a:pt x="323" y="253"/>
                    <a:pt x="253" y="253"/>
                  </a:cubicBezTo>
                  <a:cubicBezTo>
                    <a:pt x="0" y="253"/>
                    <a:pt x="0" y="253"/>
                    <a:pt x="0" y="253"/>
                  </a:cubicBezTo>
                  <a:cubicBezTo>
                    <a:pt x="70" y="253"/>
                    <a:pt x="126" y="196"/>
                    <a:pt x="126" y="126"/>
                  </a:cubicBezTo>
                  <a:close/>
                </a:path>
              </a:pathLst>
            </a:custGeom>
            <a:solidFill>
              <a:srgbClr val="35B6E8"/>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8932" name="Google Shape;450;p21">
              <a:extLst>
                <a:ext uri="{FF2B5EF4-FFF2-40B4-BE49-F238E27FC236}">
                  <a16:creationId xmlns:a16="http://schemas.microsoft.com/office/drawing/2014/main" id="{8B014754-1BB5-40F1-80E3-AA68B4D98627}"/>
                </a:ext>
              </a:extLst>
            </p:cNvPr>
            <p:cNvSpPr txBox="1">
              <a:spLocks noChangeArrowheads="1"/>
            </p:cNvSpPr>
            <p:nvPr/>
          </p:nvSpPr>
          <p:spPr bwMode="auto">
            <a:xfrm>
              <a:off x="1673895" y="1579301"/>
              <a:ext cx="59364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01</a:t>
              </a:r>
              <a:endParaRPr lang="es-EC" altLang="es-EC" sz="1100" dirty="0"/>
            </a:p>
          </p:txBody>
        </p:sp>
        <p:sp>
          <p:nvSpPr>
            <p:cNvPr id="38933" name="Google Shape;451;p21">
              <a:extLst>
                <a:ext uri="{FF2B5EF4-FFF2-40B4-BE49-F238E27FC236}">
                  <a16:creationId xmlns:a16="http://schemas.microsoft.com/office/drawing/2014/main" id="{4DA1E088-0F31-4A6E-BBB0-0E08C29E4228}"/>
                </a:ext>
              </a:extLst>
            </p:cNvPr>
            <p:cNvSpPr txBox="1">
              <a:spLocks noChangeArrowheads="1"/>
            </p:cNvSpPr>
            <p:nvPr/>
          </p:nvSpPr>
          <p:spPr bwMode="auto">
            <a:xfrm>
              <a:off x="859904" y="2895374"/>
              <a:ext cx="666115"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02</a:t>
              </a:r>
              <a:endParaRPr lang="es-EC" altLang="es-EC" sz="1100" dirty="0"/>
            </a:p>
          </p:txBody>
        </p:sp>
        <p:sp>
          <p:nvSpPr>
            <p:cNvPr id="38934" name="Google Shape;452;p21">
              <a:extLst>
                <a:ext uri="{FF2B5EF4-FFF2-40B4-BE49-F238E27FC236}">
                  <a16:creationId xmlns:a16="http://schemas.microsoft.com/office/drawing/2014/main" id="{215F330C-14B8-4406-8CAF-4C523551F695}"/>
                </a:ext>
              </a:extLst>
            </p:cNvPr>
            <p:cNvSpPr txBox="1">
              <a:spLocks noChangeArrowheads="1"/>
            </p:cNvSpPr>
            <p:nvPr/>
          </p:nvSpPr>
          <p:spPr bwMode="auto">
            <a:xfrm>
              <a:off x="1528674" y="4332887"/>
              <a:ext cx="65994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03</a:t>
              </a:r>
              <a:endParaRPr lang="es-EC" altLang="es-EC" sz="1100" dirty="0"/>
            </a:p>
          </p:txBody>
        </p:sp>
        <p:sp>
          <p:nvSpPr>
            <p:cNvPr id="38935" name="Google Shape;453;p21">
              <a:extLst>
                <a:ext uri="{FF2B5EF4-FFF2-40B4-BE49-F238E27FC236}">
                  <a16:creationId xmlns:a16="http://schemas.microsoft.com/office/drawing/2014/main" id="{4B9F68C7-7ED4-4772-A8D9-B0E2BC6284EC}"/>
                </a:ext>
              </a:extLst>
            </p:cNvPr>
            <p:cNvSpPr txBox="1">
              <a:spLocks noChangeArrowheads="1"/>
            </p:cNvSpPr>
            <p:nvPr/>
          </p:nvSpPr>
          <p:spPr bwMode="auto">
            <a:xfrm>
              <a:off x="10313933" y="2862314"/>
              <a:ext cx="675367"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05</a:t>
              </a:r>
              <a:endParaRPr lang="es-EC" altLang="es-EC" sz="1100" dirty="0"/>
            </a:p>
          </p:txBody>
        </p:sp>
        <p:sp>
          <p:nvSpPr>
            <p:cNvPr id="38936" name="Google Shape;454;p21">
              <a:extLst>
                <a:ext uri="{FF2B5EF4-FFF2-40B4-BE49-F238E27FC236}">
                  <a16:creationId xmlns:a16="http://schemas.microsoft.com/office/drawing/2014/main" id="{4867E89C-E7AC-439E-9CBF-FCA7F5A6A390}"/>
                </a:ext>
              </a:extLst>
            </p:cNvPr>
            <p:cNvSpPr txBox="1">
              <a:spLocks noChangeArrowheads="1"/>
            </p:cNvSpPr>
            <p:nvPr/>
          </p:nvSpPr>
          <p:spPr bwMode="auto">
            <a:xfrm>
              <a:off x="9903477" y="1581909"/>
              <a:ext cx="664574"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04</a:t>
              </a:r>
              <a:endParaRPr lang="es-EC" altLang="es-EC" sz="1100" dirty="0"/>
            </a:p>
          </p:txBody>
        </p:sp>
        <p:sp>
          <p:nvSpPr>
            <p:cNvPr id="38938" name="Google Shape;456;p21">
              <a:extLst>
                <a:ext uri="{FF2B5EF4-FFF2-40B4-BE49-F238E27FC236}">
                  <a16:creationId xmlns:a16="http://schemas.microsoft.com/office/drawing/2014/main" id="{18A21C23-5243-4B43-91CF-09EF65C23338}"/>
                </a:ext>
              </a:extLst>
            </p:cNvPr>
            <p:cNvSpPr txBox="1">
              <a:spLocks noChangeArrowheads="1"/>
            </p:cNvSpPr>
            <p:nvPr/>
          </p:nvSpPr>
          <p:spPr bwMode="auto">
            <a:xfrm>
              <a:off x="10096665" y="4411254"/>
              <a:ext cx="658406" cy="58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3900"/>
                <a:buFont typeface="Montserrat" panose="00000500000000000000" pitchFamily="50" charset="0"/>
                <a:buNone/>
              </a:pPr>
              <a:r>
                <a:rPr lang="en-US" altLang="es-EC" sz="3200" b="1" dirty="0">
                  <a:solidFill>
                    <a:srgbClr val="FFFFFF"/>
                  </a:solidFill>
                  <a:latin typeface="Montserrat" panose="00000500000000000000" pitchFamily="50" charset="0"/>
                  <a:sym typeface="Montserrat" panose="00000500000000000000" pitchFamily="50" charset="0"/>
                </a:rPr>
                <a:t>06</a:t>
              </a:r>
              <a:endParaRPr lang="es-EC" altLang="es-EC" sz="1100" dirty="0"/>
            </a:p>
          </p:txBody>
        </p:sp>
        <p:sp>
          <p:nvSpPr>
            <p:cNvPr id="38940" name="Google Shape;458;p21">
              <a:extLst>
                <a:ext uri="{FF2B5EF4-FFF2-40B4-BE49-F238E27FC236}">
                  <a16:creationId xmlns:a16="http://schemas.microsoft.com/office/drawing/2014/main" id="{1042ACA0-3D4F-49DC-887C-2BC744D421B7}"/>
                </a:ext>
              </a:extLst>
            </p:cNvPr>
            <p:cNvSpPr>
              <a:spLocks noChangeArrowheads="1"/>
            </p:cNvSpPr>
            <p:nvPr/>
          </p:nvSpPr>
          <p:spPr bwMode="auto">
            <a:xfrm>
              <a:off x="4165587" y="1731336"/>
              <a:ext cx="3290867" cy="2972742"/>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endParaRPr lang="es-EC" altLang="es-EC" sz="1600">
                <a:latin typeface="Calibri" panose="020F0502020204030204" pitchFamily="34" charset="0"/>
                <a:cs typeface="Calibri" panose="020F0502020204030204" pitchFamily="34" charset="0"/>
                <a:sym typeface="Calibri" panose="020F0502020204030204" pitchFamily="34" charset="0"/>
              </a:endParaRPr>
            </a:p>
          </p:txBody>
        </p:sp>
        <p:sp>
          <p:nvSpPr>
            <p:cNvPr id="38941" name="Google Shape;462;p21">
              <a:extLst>
                <a:ext uri="{FF2B5EF4-FFF2-40B4-BE49-F238E27FC236}">
                  <a16:creationId xmlns:a16="http://schemas.microsoft.com/office/drawing/2014/main" id="{54D89F7B-E15A-48C8-8AEB-2D51A0F6738E}"/>
                </a:ext>
              </a:extLst>
            </p:cNvPr>
            <p:cNvSpPr txBox="1">
              <a:spLocks noChangeArrowheads="1"/>
            </p:cNvSpPr>
            <p:nvPr/>
          </p:nvSpPr>
          <p:spPr bwMode="auto">
            <a:xfrm>
              <a:off x="2461124" y="1531481"/>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BIEN JURÍDICO ESPECÍFICO</a:t>
              </a:r>
              <a:endParaRPr lang="es-EC" altLang="es-EC" sz="2400" b="1" dirty="0">
                <a:cs typeface="Open Sans" panose="020B0606030504020204" pitchFamily="34" charset="0"/>
              </a:endParaRPr>
            </a:p>
          </p:txBody>
        </p:sp>
        <p:sp>
          <p:nvSpPr>
            <p:cNvPr id="2" name="Google Shape;462;p21">
              <a:extLst>
                <a:ext uri="{FF2B5EF4-FFF2-40B4-BE49-F238E27FC236}">
                  <a16:creationId xmlns:a16="http://schemas.microsoft.com/office/drawing/2014/main" id="{8D512D39-9DD2-462C-8FEA-B135A66219C2}"/>
                </a:ext>
              </a:extLst>
            </p:cNvPr>
            <p:cNvSpPr txBox="1">
              <a:spLocks noChangeArrowheads="1"/>
            </p:cNvSpPr>
            <p:nvPr/>
          </p:nvSpPr>
          <p:spPr bwMode="auto">
            <a:xfrm>
              <a:off x="7492409" y="1485151"/>
              <a:ext cx="2239656" cy="7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CONTEXTO TÍPICO</a:t>
              </a:r>
              <a:endParaRPr lang="es-EC" altLang="es-EC" sz="2000" b="1" dirty="0">
                <a:cs typeface="Open Sans" panose="020B0606030504020204" pitchFamily="34" charset="0"/>
              </a:endParaRPr>
            </a:p>
          </p:txBody>
        </p:sp>
        <p:sp>
          <p:nvSpPr>
            <p:cNvPr id="3" name="Google Shape;462;p21">
              <a:extLst>
                <a:ext uri="{FF2B5EF4-FFF2-40B4-BE49-F238E27FC236}">
                  <a16:creationId xmlns:a16="http://schemas.microsoft.com/office/drawing/2014/main" id="{CFAFAD42-C805-47A3-A722-4D5EC75B0FEC}"/>
                </a:ext>
              </a:extLst>
            </p:cNvPr>
            <p:cNvSpPr txBox="1">
              <a:spLocks noChangeArrowheads="1"/>
            </p:cNvSpPr>
            <p:nvPr/>
          </p:nvSpPr>
          <p:spPr bwMode="auto">
            <a:xfrm>
              <a:off x="2309027" y="4289968"/>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CONDUCTA TÍPICA</a:t>
              </a:r>
              <a:endParaRPr lang="es-EC" altLang="es-EC" sz="2000" b="1" dirty="0">
                <a:cs typeface="Open Sans" panose="020B0606030504020204" pitchFamily="34" charset="0"/>
              </a:endParaRPr>
            </a:p>
          </p:txBody>
        </p:sp>
        <p:sp>
          <p:nvSpPr>
            <p:cNvPr id="4" name="Google Shape;462;p21">
              <a:extLst>
                <a:ext uri="{FF2B5EF4-FFF2-40B4-BE49-F238E27FC236}">
                  <a16:creationId xmlns:a16="http://schemas.microsoft.com/office/drawing/2014/main" id="{1013641A-B711-46B8-8136-79EBEA6D2D0B}"/>
                </a:ext>
              </a:extLst>
            </p:cNvPr>
            <p:cNvSpPr txBox="1">
              <a:spLocks noChangeArrowheads="1"/>
            </p:cNvSpPr>
            <p:nvPr/>
          </p:nvSpPr>
          <p:spPr bwMode="auto">
            <a:xfrm>
              <a:off x="1763954" y="2944514"/>
              <a:ext cx="2078527" cy="48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SUJETOS</a:t>
              </a:r>
              <a:endParaRPr lang="es-EC" altLang="es-EC" sz="2000" b="1" dirty="0">
                <a:cs typeface="Open Sans" panose="020B0606030504020204" pitchFamily="34" charset="0"/>
              </a:endParaRPr>
            </a:p>
          </p:txBody>
        </p:sp>
        <p:sp>
          <p:nvSpPr>
            <p:cNvPr id="5" name="Google Shape;462;p21">
              <a:extLst>
                <a:ext uri="{FF2B5EF4-FFF2-40B4-BE49-F238E27FC236}">
                  <a16:creationId xmlns:a16="http://schemas.microsoft.com/office/drawing/2014/main" id="{97F0C221-9359-4B8E-8632-2B6CA51B496F}"/>
                </a:ext>
              </a:extLst>
            </p:cNvPr>
            <p:cNvSpPr txBox="1">
              <a:spLocks noChangeArrowheads="1"/>
            </p:cNvSpPr>
            <p:nvPr/>
          </p:nvSpPr>
          <p:spPr bwMode="auto">
            <a:xfrm>
              <a:off x="7926985" y="2717317"/>
              <a:ext cx="2316117" cy="748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6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NO EXIGENCIA DE AFECTACIÓN PATRIMONIAL</a:t>
              </a:r>
              <a:endParaRPr lang="es-EC" altLang="es-EC" sz="2000" b="1" dirty="0">
                <a:cs typeface="Open Sans" panose="020B0606030504020204" pitchFamily="34" charset="0"/>
              </a:endParaRPr>
            </a:p>
          </p:txBody>
        </p:sp>
        <p:sp>
          <p:nvSpPr>
            <p:cNvPr id="7" name="Google Shape;462;p21">
              <a:extLst>
                <a:ext uri="{FF2B5EF4-FFF2-40B4-BE49-F238E27FC236}">
                  <a16:creationId xmlns:a16="http://schemas.microsoft.com/office/drawing/2014/main" id="{9E8ACD42-BF21-4900-AE46-DE3076D12DCB}"/>
                </a:ext>
              </a:extLst>
            </p:cNvPr>
            <p:cNvSpPr txBox="1">
              <a:spLocks noChangeArrowheads="1"/>
            </p:cNvSpPr>
            <p:nvPr/>
          </p:nvSpPr>
          <p:spPr bwMode="auto">
            <a:xfrm>
              <a:off x="7446564" y="4360840"/>
              <a:ext cx="2471507" cy="41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rgbClr val="FFFFFF"/>
                  </a:solidFill>
                  <a:latin typeface="Open Sans" panose="020B0606030504020204" pitchFamily="34" charset="0"/>
                  <a:cs typeface="Open Sans" panose="020B0606030504020204" pitchFamily="34" charset="0"/>
                  <a:sym typeface="Open Sans" panose="020B0606030504020204" pitchFamily="34" charset="0"/>
                </a:rPr>
                <a:t>DIFERENCIAS CON LA COLUSIÓN</a:t>
              </a:r>
              <a:endParaRPr lang="es-EC" altLang="es-EC" sz="2400" b="1" dirty="0">
                <a:cs typeface="Open Sans" panose="020B0606030504020204" pitchFamily="34" charset="0"/>
              </a:endParaRPr>
            </a:p>
          </p:txBody>
        </p:sp>
        <p:sp>
          <p:nvSpPr>
            <p:cNvPr id="8" name="Google Shape;392;p19">
              <a:extLst>
                <a:ext uri="{FF2B5EF4-FFF2-40B4-BE49-F238E27FC236}">
                  <a16:creationId xmlns:a16="http://schemas.microsoft.com/office/drawing/2014/main" id="{AFC7149E-D105-49F6-B1FC-F1F20236469D}"/>
                </a:ext>
              </a:extLst>
            </p:cNvPr>
            <p:cNvSpPr txBox="1">
              <a:spLocks noChangeArrowheads="1"/>
            </p:cNvSpPr>
            <p:nvPr/>
          </p:nvSpPr>
          <p:spPr bwMode="auto">
            <a:xfrm>
              <a:off x="4097264" y="2231476"/>
              <a:ext cx="3592823" cy="276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4000"/>
                <a:buFont typeface="Montserrat" panose="00000500000000000000" pitchFamily="50" charset="0"/>
                <a:buNone/>
              </a:pPr>
              <a:r>
                <a:rPr lang="en-US" altLang="es-EC" sz="1800" dirty="0">
                  <a:latin typeface="Montserrat" panose="00000500000000000000" pitchFamily="50" charset="0"/>
                  <a:sym typeface="Montserrat" panose="00000500000000000000" pitchFamily="50" charset="0"/>
                </a:rPr>
                <a:t>Art. 399 C.P.</a:t>
              </a:r>
            </a:p>
            <a:p>
              <a:pPr algn="ctr" eaLnBrk="1" hangingPunct="1">
                <a:buSzPts val="4000"/>
                <a:buFont typeface="Montserrat" panose="00000500000000000000" pitchFamily="50" charset="0"/>
                <a:buNone/>
              </a:pPr>
              <a:r>
                <a:rPr lang="en-US" altLang="es-EC" sz="2400" b="1" dirty="0">
                  <a:latin typeface="Montserrat" panose="00000500000000000000" pitchFamily="50" charset="0"/>
                  <a:sym typeface="Montserrat" panose="00000500000000000000" pitchFamily="50" charset="0"/>
                </a:rPr>
                <a:t>NEGOCIACIÓN INCOMPATIBLE</a:t>
              </a:r>
            </a:p>
            <a:p>
              <a:pPr algn="ctr">
                <a:buSzPts val="4000"/>
              </a:pPr>
              <a:r>
                <a:rPr lang="es-PE" sz="1200" i="1" dirty="0"/>
                <a:t>“El funcionario o servidor público que </a:t>
              </a:r>
              <a:r>
                <a:rPr lang="es-ES" sz="1200" i="1" dirty="0"/>
                <a:t>indebidamente en forma directa o indirecta o por acto simulado </a:t>
              </a:r>
              <a:r>
                <a:rPr lang="es-ES" sz="1200" b="1" i="1" dirty="0">
                  <a:solidFill>
                    <a:srgbClr val="FF0000"/>
                  </a:solidFill>
                </a:rPr>
                <a:t>se interesa</a:t>
              </a:r>
              <a:r>
                <a:rPr lang="es-ES" sz="1200" i="1" dirty="0"/>
                <a:t>, en provecho propio o de tercero, por cualquier contrato u operación en que interviene por </a:t>
              </a:r>
            </a:p>
            <a:p>
              <a:pPr algn="ctr">
                <a:buSzPts val="4000"/>
              </a:pPr>
              <a:r>
                <a:rPr lang="es-ES" sz="1200" i="1" dirty="0"/>
                <a:t>razón de su cargo </a:t>
              </a:r>
              <a:r>
                <a:rPr lang="es-PE" sz="1200" i="1" dirty="0"/>
                <a:t>(...)”.</a:t>
              </a:r>
            </a:p>
            <a:p>
              <a:pPr algn="ctr" eaLnBrk="1" hangingPunct="1">
                <a:buSzPts val="4000"/>
                <a:buFont typeface="Montserrat" panose="00000500000000000000" pitchFamily="50" charset="0"/>
                <a:buNone/>
              </a:pPr>
              <a:endParaRPr lang="es-EC" altLang="es-EC" sz="1100" dirty="0"/>
            </a:p>
          </p:txBody>
        </p:sp>
      </p:grpSp>
      <p:sp>
        <p:nvSpPr>
          <p:cNvPr id="30" name="CuadroTexto 29">
            <a:extLst>
              <a:ext uri="{FF2B5EF4-FFF2-40B4-BE49-F238E27FC236}">
                <a16:creationId xmlns:a16="http://schemas.microsoft.com/office/drawing/2014/main" id="{E3EE25EF-AE30-4BA6-8622-0D77A1102050}"/>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
        <p:nvSpPr>
          <p:cNvPr id="9" name="Rectángulo: esquinas redondeadas 8">
            <a:extLst>
              <a:ext uri="{FF2B5EF4-FFF2-40B4-BE49-F238E27FC236}">
                <a16:creationId xmlns:a16="http://schemas.microsoft.com/office/drawing/2014/main" id="{2534AA30-17B8-B40C-CCFB-4E3DCA9ED513}"/>
              </a:ext>
            </a:extLst>
          </p:cNvPr>
          <p:cNvSpPr/>
          <p:nvPr/>
        </p:nvSpPr>
        <p:spPr>
          <a:xfrm>
            <a:off x="5003613" y="4803346"/>
            <a:ext cx="1726345" cy="1352122"/>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txBody>
          <a:bodyPr/>
          <a:lstStyle/>
          <a:p>
            <a:endParaRPr lang="es-PE"/>
          </a:p>
        </p:txBody>
      </p:sp>
    </p:spTree>
    <p:extLst>
      <p:ext uri="{BB962C8B-B14F-4D97-AF65-F5344CB8AC3E}">
        <p14:creationId xmlns:p14="http://schemas.microsoft.com/office/powerpoint/2010/main" val="5471495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14C45D36-CC31-4C88-B145-1CA91535CAEC}"/>
              </a:ext>
            </a:extLst>
          </p:cNvPr>
          <p:cNvGrpSpPr/>
          <p:nvPr/>
        </p:nvGrpSpPr>
        <p:grpSpPr>
          <a:xfrm>
            <a:off x="1115889" y="1330156"/>
            <a:ext cx="9348721" cy="848291"/>
            <a:chOff x="1632264" y="207507"/>
            <a:chExt cx="9348721" cy="848291"/>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632264" y="207507"/>
              <a:ext cx="2812485"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4513798" y="207508"/>
              <a:ext cx="1258291"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5796409" y="207508"/>
              <a:ext cx="125829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7092553" y="207508"/>
              <a:ext cx="1258290"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4716289" y="215009"/>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8604721"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5978198" y="24165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a:solidFill>
                    <a:srgbClr val="FFFFFF"/>
                  </a:solidFill>
                  <a:latin typeface="+mn-lt"/>
                  <a:sym typeface="Montserrat" panose="00000500000000000000" pitchFamily="50" charset="0"/>
                </a:rPr>
                <a:t>03</a:t>
              </a:r>
              <a:endParaRPr lang="es-EC" altLang="es-EC" sz="120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7380585"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941722"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2" name="Google Shape;462;p21">
              <a:extLst>
                <a:ext uri="{FF2B5EF4-FFF2-40B4-BE49-F238E27FC236}">
                  <a16:creationId xmlns:a16="http://schemas.microsoft.com/office/drawing/2014/main" id="{D2BEECE7-63CF-4706-95C1-751C4B945734}"/>
                </a:ext>
              </a:extLst>
            </p:cNvPr>
            <p:cNvSpPr txBox="1">
              <a:spLocks noChangeArrowheads="1"/>
            </p:cNvSpPr>
            <p:nvPr/>
          </p:nvSpPr>
          <p:spPr bwMode="auto">
            <a:xfrm>
              <a:off x="1632265" y="234956"/>
              <a:ext cx="2078527" cy="62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BIEN JURÍDICO ESPECÍFICO</a:t>
              </a:r>
              <a:endParaRPr lang="es-EC" altLang="es-EC" sz="2400" b="1" dirty="0">
                <a:solidFill>
                  <a:schemeClr val="tx1"/>
                </a:solidFill>
                <a:latin typeface="+mn-lt"/>
                <a:cs typeface="Open Sans" panose="020B0606030504020204" pitchFamily="34" charset="0"/>
              </a:endParaRPr>
            </a:p>
          </p:txBody>
        </p:sp>
      </p:grpSp>
      <p:sp>
        <p:nvSpPr>
          <p:cNvPr id="5" name="Google Shape;2066;p73">
            <a:extLst>
              <a:ext uri="{FF2B5EF4-FFF2-40B4-BE49-F238E27FC236}">
                <a16:creationId xmlns:a16="http://schemas.microsoft.com/office/drawing/2014/main" id="{D9C07D75-7819-4DAD-B1C1-A6FBD9B23715}"/>
              </a:ext>
            </a:extLst>
          </p:cNvPr>
          <p:cNvSpPr txBox="1"/>
          <p:nvPr/>
        </p:nvSpPr>
        <p:spPr>
          <a:xfrm>
            <a:off x="899864" y="2178447"/>
            <a:ext cx="10121061" cy="3672408"/>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800" b="1" dirty="0"/>
              <a:t>CASACIÓN</a:t>
            </a:r>
          </a:p>
          <a:p>
            <a:pPr algn="ctr">
              <a:buClr>
                <a:schemeClr val="dk1"/>
              </a:buClr>
              <a:buSzPts val="1600"/>
            </a:pPr>
            <a:r>
              <a:rPr lang="es-ES" sz="2800" b="1" dirty="0"/>
              <a:t> </a:t>
            </a:r>
            <a:r>
              <a:rPr lang="es-ES" sz="2800" b="1" dirty="0" err="1"/>
              <a:t>N°</a:t>
            </a:r>
            <a:r>
              <a:rPr lang="es-ES" sz="2800" b="1" dirty="0"/>
              <a:t> 231-2017/PUNO</a:t>
            </a:r>
          </a:p>
          <a:p>
            <a:pPr algn="ctr">
              <a:buClr>
                <a:schemeClr val="dk1"/>
              </a:buClr>
              <a:buSzPts val="1600"/>
            </a:pPr>
            <a:endParaRPr lang="es-ES" sz="2800" b="1" dirty="0"/>
          </a:p>
          <a:p>
            <a:pPr algn="just">
              <a:lnSpc>
                <a:spcPct val="150000"/>
              </a:lnSpc>
              <a:buClr>
                <a:schemeClr val="dk1"/>
              </a:buClr>
              <a:buSzPts val="1600"/>
            </a:pPr>
            <a:r>
              <a:rPr lang="es-ES" sz="2000" i="1" dirty="0"/>
              <a:t>“El bien jurídico que protege es el normal y correcto funcionamiento de la Administración Pública, no exige que exista un perjuicio efectivo al patrimonio del Estado, tutela </a:t>
            </a:r>
            <a:r>
              <a:rPr lang="es-ES" sz="2000" b="1" i="1" dirty="0"/>
              <a:t>la transparencia e imparcialidad de los funcionarios y servidores públicos en la toma de decisiones</a:t>
            </a:r>
            <a:r>
              <a:rPr lang="es-ES" sz="2000" i="1" dirty="0"/>
              <a:t>, con la finalidad de preservar la administración estatal del interés privado de quienes la representan, preservando la integridad y rectitud del funcionario”.</a:t>
            </a:r>
            <a:endParaRPr sz="2000" i="1" dirty="0"/>
          </a:p>
        </p:txBody>
      </p:sp>
      <p:pic>
        <p:nvPicPr>
          <p:cNvPr id="3" name="Imagen 2">
            <a:extLst>
              <a:ext uri="{FF2B5EF4-FFF2-40B4-BE49-F238E27FC236}">
                <a16:creationId xmlns:a16="http://schemas.microsoft.com/office/drawing/2014/main" id="{00171F39-CD04-46B2-90CF-08DF91A2D0D8}"/>
              </a:ext>
            </a:extLst>
          </p:cNvPr>
          <p:cNvPicPr>
            <a:picLocks noChangeAspect="1"/>
          </p:cNvPicPr>
          <p:nvPr/>
        </p:nvPicPr>
        <p:blipFill>
          <a:blip r:embed="rId3"/>
          <a:stretch>
            <a:fillRect/>
          </a:stretch>
        </p:blipFill>
        <p:spPr>
          <a:xfrm>
            <a:off x="3457353" y="2315085"/>
            <a:ext cx="784011" cy="766871"/>
          </a:xfrm>
          <a:prstGeom prst="rect">
            <a:avLst/>
          </a:prstGeom>
        </p:spPr>
      </p:pic>
      <p:sp>
        <p:nvSpPr>
          <p:cNvPr id="9" name="CuadroTexto 8">
            <a:extLst>
              <a:ext uri="{FF2B5EF4-FFF2-40B4-BE49-F238E27FC236}">
                <a16:creationId xmlns:a16="http://schemas.microsoft.com/office/drawing/2014/main" id="{F093E688-C6AF-2A19-2830-ACE60DB56BEC}"/>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10" name="CuadroTexto 9">
            <a:extLst>
              <a:ext uri="{FF2B5EF4-FFF2-40B4-BE49-F238E27FC236}">
                <a16:creationId xmlns:a16="http://schemas.microsoft.com/office/drawing/2014/main" id="{D17B8793-AFB3-9251-C28A-98552E0F0498}"/>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2956880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a:extLst>
              <a:ext uri="{FF2B5EF4-FFF2-40B4-BE49-F238E27FC236}">
                <a16:creationId xmlns:a16="http://schemas.microsoft.com/office/drawing/2014/main" id="{8EC1A97A-EB35-4AA2-92E2-CD342C3F2C40}"/>
              </a:ext>
            </a:extLst>
          </p:cNvPr>
          <p:cNvGrpSpPr/>
          <p:nvPr/>
        </p:nvGrpSpPr>
        <p:grpSpPr>
          <a:xfrm>
            <a:off x="1187897" y="1371124"/>
            <a:ext cx="9348720" cy="848292"/>
            <a:chOff x="1632265" y="207506"/>
            <a:chExt cx="9348720" cy="848292"/>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950944" y="207508"/>
              <a:ext cx="2821146"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5796409" y="207508"/>
              <a:ext cx="1258291"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7092553" y="207508"/>
              <a:ext cx="1258290"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1765034" y="20750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8604721"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5978198" y="241657"/>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7380585"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941722"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6" name="Google Shape;462;p21">
              <a:extLst>
                <a:ext uri="{FF2B5EF4-FFF2-40B4-BE49-F238E27FC236}">
                  <a16:creationId xmlns:a16="http://schemas.microsoft.com/office/drawing/2014/main" id="{66395225-04AB-4FAA-8759-537F0D752EA2}"/>
                </a:ext>
              </a:extLst>
            </p:cNvPr>
            <p:cNvSpPr txBox="1">
              <a:spLocks noChangeArrowheads="1"/>
            </p:cNvSpPr>
            <p:nvPr/>
          </p:nvSpPr>
          <p:spPr bwMode="auto">
            <a:xfrm>
              <a:off x="2844299" y="332538"/>
              <a:ext cx="2078527" cy="484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2000" b="1" dirty="0">
                  <a:solidFill>
                    <a:schemeClr val="tx1"/>
                  </a:solidFill>
                  <a:latin typeface="+mn-lt"/>
                  <a:cs typeface="Open Sans" panose="020B0606030504020204" pitchFamily="34" charset="0"/>
                  <a:sym typeface="Open Sans" panose="020B0606030504020204" pitchFamily="34" charset="0"/>
                </a:rPr>
                <a:t>SUJETOS</a:t>
              </a:r>
              <a:endParaRPr lang="es-EC" altLang="es-EC" sz="2000" b="1" dirty="0">
                <a:solidFill>
                  <a:schemeClr val="tx1"/>
                </a:solidFill>
                <a:latin typeface="+mn-lt"/>
                <a:cs typeface="Open Sans" panose="020B0606030504020204" pitchFamily="34" charset="0"/>
              </a:endParaRPr>
            </a:p>
          </p:txBody>
        </p:sp>
      </p:grpSp>
      <p:sp>
        <p:nvSpPr>
          <p:cNvPr id="7" name="Google Shape;2066;p73">
            <a:extLst>
              <a:ext uri="{FF2B5EF4-FFF2-40B4-BE49-F238E27FC236}">
                <a16:creationId xmlns:a16="http://schemas.microsoft.com/office/drawing/2014/main" id="{41068CBD-7F82-43CB-90AA-F0BDF71B41DB}"/>
              </a:ext>
            </a:extLst>
          </p:cNvPr>
          <p:cNvSpPr txBox="1"/>
          <p:nvPr/>
        </p:nvSpPr>
        <p:spPr>
          <a:xfrm>
            <a:off x="899865" y="2280055"/>
            <a:ext cx="10081120" cy="3491172"/>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2800" b="1" dirty="0"/>
              <a:t>CASACIÓN</a:t>
            </a:r>
          </a:p>
          <a:p>
            <a:pPr algn="ctr">
              <a:buClr>
                <a:schemeClr val="dk1"/>
              </a:buClr>
              <a:buSzPts val="1600"/>
            </a:pPr>
            <a:r>
              <a:rPr lang="es-ES" sz="2800" b="1" dirty="0"/>
              <a:t> </a:t>
            </a:r>
            <a:r>
              <a:rPr lang="es-ES" sz="2800" b="1" dirty="0" err="1"/>
              <a:t>N°</a:t>
            </a:r>
            <a:r>
              <a:rPr lang="es-ES" sz="2800" b="1" dirty="0"/>
              <a:t> 231-2017/PUNO</a:t>
            </a:r>
          </a:p>
          <a:p>
            <a:pPr algn="ctr">
              <a:buClr>
                <a:schemeClr val="dk1"/>
              </a:buClr>
              <a:buSzPts val="1600"/>
            </a:pPr>
            <a:endParaRPr lang="es-ES" sz="2400" b="1" dirty="0"/>
          </a:p>
          <a:p>
            <a:pPr algn="just">
              <a:lnSpc>
                <a:spcPct val="150000"/>
              </a:lnSpc>
              <a:buClr>
                <a:schemeClr val="dk1"/>
              </a:buClr>
              <a:buSzPts val="1600"/>
            </a:pPr>
            <a:r>
              <a:rPr lang="es-ES" sz="2000" i="1" dirty="0"/>
              <a:t>“La regulación de la norma exige como requisito típico el estatus formal de funcionario o servidor público, y que la actuación realizada deba estar en razón al ejercicio de su cargo, ello implica una </a:t>
            </a:r>
            <a:r>
              <a:rPr lang="es-ES" sz="2000" b="1" i="1" dirty="0"/>
              <a:t>relación específica vinculada al ámbito de su competencia funcional</a:t>
            </a:r>
            <a:r>
              <a:rPr lang="es-ES" sz="2000" i="1" dirty="0"/>
              <a:t>, el agente actúa en función a las prerrogativas de su cargo. De ahí que su intervención en los contratos que realice el Estado siempre los realiza por imperio de la Ley”.</a:t>
            </a:r>
            <a:endParaRPr sz="2000" i="1" dirty="0"/>
          </a:p>
        </p:txBody>
      </p:sp>
      <p:pic>
        <p:nvPicPr>
          <p:cNvPr id="3" name="Imagen 2">
            <a:extLst>
              <a:ext uri="{FF2B5EF4-FFF2-40B4-BE49-F238E27FC236}">
                <a16:creationId xmlns:a16="http://schemas.microsoft.com/office/drawing/2014/main" id="{AC7AE671-E5C1-4F44-B2C7-7260F1187FD6}"/>
              </a:ext>
            </a:extLst>
          </p:cNvPr>
          <p:cNvPicPr>
            <a:picLocks noChangeAspect="1"/>
          </p:cNvPicPr>
          <p:nvPr/>
        </p:nvPicPr>
        <p:blipFill>
          <a:blip r:embed="rId3"/>
          <a:stretch>
            <a:fillRect/>
          </a:stretch>
        </p:blipFill>
        <p:spPr>
          <a:xfrm>
            <a:off x="3211306" y="2401334"/>
            <a:ext cx="784011" cy="766871"/>
          </a:xfrm>
          <a:prstGeom prst="rect">
            <a:avLst/>
          </a:prstGeom>
        </p:spPr>
      </p:pic>
      <p:sp>
        <p:nvSpPr>
          <p:cNvPr id="5" name="CuadroTexto 4">
            <a:extLst>
              <a:ext uri="{FF2B5EF4-FFF2-40B4-BE49-F238E27FC236}">
                <a16:creationId xmlns:a16="http://schemas.microsoft.com/office/drawing/2014/main" id="{F3FCFE38-D39F-64FB-E964-346947BBFE16}"/>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8" name="CuadroTexto 7">
            <a:extLst>
              <a:ext uri="{FF2B5EF4-FFF2-40B4-BE49-F238E27FC236}">
                <a16:creationId xmlns:a16="http://schemas.microsoft.com/office/drawing/2014/main" id="{D9600F5F-BCCA-96E9-F9C3-1C10869F2175}"/>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32573583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696"/>
        <p:cNvGrpSpPr/>
        <p:nvPr/>
      </p:nvGrpSpPr>
      <p:grpSpPr>
        <a:xfrm>
          <a:off x="0" y="0"/>
          <a:ext cx="0" cy="0"/>
          <a:chOff x="0" y="0"/>
          <a:chExt cx="0" cy="0"/>
        </a:xfrm>
      </p:grpSpPr>
      <p:sp>
        <p:nvSpPr>
          <p:cNvPr id="1700" name="Google Shape;1700;p64"/>
          <p:cNvSpPr/>
          <p:nvPr/>
        </p:nvSpPr>
        <p:spPr>
          <a:xfrm>
            <a:off x="838169" y="5145430"/>
            <a:ext cx="568973" cy="656863"/>
          </a:xfrm>
          <a:prstGeom prst="rect">
            <a:avLst/>
          </a:prstGeom>
          <a:noFill/>
          <a:ln>
            <a:noFill/>
          </a:ln>
        </p:spPr>
        <p:txBody>
          <a:bodyPr spcFirstLastPara="1" wrap="square" lIns="88801" tIns="44388" rIns="88801" bIns="44388" anchor="t" anchorCtr="0">
            <a:noAutofit/>
          </a:bodyPr>
          <a:lstStyle/>
          <a:p>
            <a:endParaRPr sz="1748">
              <a:solidFill>
                <a:schemeClr val="dk1"/>
              </a:solidFill>
              <a:ea typeface="Calibri"/>
              <a:cs typeface="Calibri"/>
              <a:sym typeface="Calibri"/>
            </a:endParaRPr>
          </a:p>
        </p:txBody>
      </p:sp>
      <p:grpSp>
        <p:nvGrpSpPr>
          <p:cNvPr id="2" name="Grupo 1">
            <a:extLst>
              <a:ext uri="{FF2B5EF4-FFF2-40B4-BE49-F238E27FC236}">
                <a16:creationId xmlns:a16="http://schemas.microsoft.com/office/drawing/2014/main" id="{24FA7A9E-5A95-4FF3-B1D6-5F42CEB71B73}"/>
              </a:ext>
            </a:extLst>
          </p:cNvPr>
          <p:cNvGrpSpPr/>
          <p:nvPr/>
        </p:nvGrpSpPr>
        <p:grpSpPr>
          <a:xfrm>
            <a:off x="1375120" y="1386359"/>
            <a:ext cx="9348720" cy="749559"/>
            <a:chOff x="1632265" y="204753"/>
            <a:chExt cx="9348720" cy="851045"/>
          </a:xfrm>
        </p:grpSpPr>
        <p:sp>
          <p:nvSpPr>
            <p:cNvPr id="6" name="Google Shape;1115;p45">
              <a:extLst>
                <a:ext uri="{FF2B5EF4-FFF2-40B4-BE49-F238E27FC236}">
                  <a16:creationId xmlns:a16="http://schemas.microsoft.com/office/drawing/2014/main" id="{9DAF87E5-43BC-49F4-8A56-14323E93F9AE}"/>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7" name="Google Shape;1116;p45">
              <a:extLst>
                <a:ext uri="{FF2B5EF4-FFF2-40B4-BE49-F238E27FC236}">
                  <a16:creationId xmlns:a16="http://schemas.microsoft.com/office/drawing/2014/main" id="{138FE4B0-FFEB-40D0-9C0F-CE8AE99A4C43}"/>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17;p45">
              <a:extLst>
                <a:ext uri="{FF2B5EF4-FFF2-40B4-BE49-F238E27FC236}">
                  <a16:creationId xmlns:a16="http://schemas.microsoft.com/office/drawing/2014/main" id="{2D2F84B4-0F22-46FE-88C2-A5D7828C3E4F}"/>
                </a:ext>
              </a:extLst>
            </p:cNvPr>
            <p:cNvSpPr>
              <a:spLocks/>
            </p:cNvSpPr>
            <p:nvPr/>
          </p:nvSpPr>
          <p:spPr bwMode="auto">
            <a:xfrm>
              <a:off x="4247089" y="207508"/>
              <a:ext cx="2807612"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9" name="Google Shape;1119;p45">
              <a:extLst>
                <a:ext uri="{FF2B5EF4-FFF2-40B4-BE49-F238E27FC236}">
                  <a16:creationId xmlns:a16="http://schemas.microsoft.com/office/drawing/2014/main" id="{CCD0FD00-9C8B-4D72-8C8D-A23EF271C8C8}"/>
                </a:ext>
              </a:extLst>
            </p:cNvPr>
            <p:cNvSpPr>
              <a:spLocks/>
            </p:cNvSpPr>
            <p:nvPr/>
          </p:nvSpPr>
          <p:spPr bwMode="auto">
            <a:xfrm>
              <a:off x="7092553" y="207508"/>
              <a:ext cx="1258290"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1" name="Google Shape;1120;p45">
              <a:extLst>
                <a:ext uri="{FF2B5EF4-FFF2-40B4-BE49-F238E27FC236}">
                  <a16:creationId xmlns:a16="http://schemas.microsoft.com/office/drawing/2014/main" id="{F9487D8F-88A6-4BDA-9830-D37B6C9FAF1B}"/>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3" name="Google Shape;1121;p45">
              <a:extLst>
                <a:ext uri="{FF2B5EF4-FFF2-40B4-BE49-F238E27FC236}">
                  <a16:creationId xmlns:a16="http://schemas.microsoft.com/office/drawing/2014/main" id="{C29E690C-2C5D-4E0B-B16D-F596D7E57A77}"/>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5" name="Google Shape;1123;p45">
              <a:extLst>
                <a:ext uri="{FF2B5EF4-FFF2-40B4-BE49-F238E27FC236}">
                  <a16:creationId xmlns:a16="http://schemas.microsoft.com/office/drawing/2014/main" id="{A99705E9-045D-40E7-A1C4-C8F4F530D325}"/>
                </a:ext>
              </a:extLst>
            </p:cNvPr>
            <p:cNvSpPr txBox="1">
              <a:spLocks noChangeArrowheads="1"/>
            </p:cNvSpPr>
            <p:nvPr/>
          </p:nvSpPr>
          <p:spPr bwMode="auto">
            <a:xfrm>
              <a:off x="1765034" y="20750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17" name="Google Shape;1125;p45">
              <a:extLst>
                <a:ext uri="{FF2B5EF4-FFF2-40B4-BE49-F238E27FC236}">
                  <a16:creationId xmlns:a16="http://schemas.microsoft.com/office/drawing/2014/main" id="{348FB0EF-07A9-4FD5-B3E2-6DFC95921F69}"/>
                </a:ext>
              </a:extLst>
            </p:cNvPr>
            <p:cNvSpPr txBox="1">
              <a:spLocks noChangeArrowheads="1"/>
            </p:cNvSpPr>
            <p:nvPr/>
          </p:nvSpPr>
          <p:spPr bwMode="auto">
            <a:xfrm>
              <a:off x="8604721"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19" name="Google Shape;1128;p45">
              <a:extLst>
                <a:ext uri="{FF2B5EF4-FFF2-40B4-BE49-F238E27FC236}">
                  <a16:creationId xmlns:a16="http://schemas.microsoft.com/office/drawing/2014/main" id="{4D4F9A4B-6D4A-43AB-AA01-405BC98800D4}"/>
                </a:ext>
              </a:extLst>
            </p:cNvPr>
            <p:cNvSpPr txBox="1">
              <a:spLocks noChangeArrowheads="1"/>
            </p:cNvSpPr>
            <p:nvPr/>
          </p:nvSpPr>
          <p:spPr bwMode="auto">
            <a:xfrm>
              <a:off x="3119263" y="204753"/>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21" name="Google Shape;1129;p45">
              <a:extLst>
                <a:ext uri="{FF2B5EF4-FFF2-40B4-BE49-F238E27FC236}">
                  <a16:creationId xmlns:a16="http://schemas.microsoft.com/office/drawing/2014/main" id="{24EF76A9-D395-416A-AD62-F1B837DC6477}"/>
                </a:ext>
              </a:extLst>
            </p:cNvPr>
            <p:cNvSpPr txBox="1">
              <a:spLocks noChangeArrowheads="1"/>
            </p:cNvSpPr>
            <p:nvPr/>
          </p:nvSpPr>
          <p:spPr bwMode="auto">
            <a:xfrm>
              <a:off x="7380585"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23" name="Google Shape;1130;p45">
              <a:extLst>
                <a:ext uri="{FF2B5EF4-FFF2-40B4-BE49-F238E27FC236}">
                  <a16:creationId xmlns:a16="http://schemas.microsoft.com/office/drawing/2014/main" id="{B3ECBA91-BEDB-40E4-A0DA-CDCF15945B83}"/>
                </a:ext>
              </a:extLst>
            </p:cNvPr>
            <p:cNvSpPr txBox="1">
              <a:spLocks noChangeArrowheads="1"/>
            </p:cNvSpPr>
            <p:nvPr/>
          </p:nvSpPr>
          <p:spPr bwMode="auto">
            <a:xfrm>
              <a:off x="9941722"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25" name="Google Shape;462;p21">
              <a:extLst>
                <a:ext uri="{FF2B5EF4-FFF2-40B4-BE49-F238E27FC236}">
                  <a16:creationId xmlns:a16="http://schemas.microsoft.com/office/drawing/2014/main" id="{7582DC10-DC50-4037-AE5E-D9BB1025EADB}"/>
                </a:ext>
              </a:extLst>
            </p:cNvPr>
            <p:cNvSpPr txBox="1">
              <a:spLocks noChangeArrowheads="1"/>
            </p:cNvSpPr>
            <p:nvPr/>
          </p:nvSpPr>
          <p:spPr bwMode="auto">
            <a:xfrm>
              <a:off x="4161610" y="228484"/>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CONDUCTA</a:t>
              </a:r>
            </a:p>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 TÍPICA</a:t>
              </a:r>
              <a:endParaRPr lang="es-EC" altLang="es-EC" sz="1800" b="1" dirty="0">
                <a:solidFill>
                  <a:schemeClr val="tx1"/>
                </a:solidFill>
                <a:latin typeface="+mn-lt"/>
                <a:cs typeface="Open Sans" panose="020B0606030504020204" pitchFamily="34" charset="0"/>
              </a:endParaRPr>
            </a:p>
          </p:txBody>
        </p:sp>
      </p:grpSp>
      <p:sp>
        <p:nvSpPr>
          <p:cNvPr id="41" name="TextBox 71">
            <a:extLst>
              <a:ext uri="{FF2B5EF4-FFF2-40B4-BE49-F238E27FC236}">
                <a16:creationId xmlns:a16="http://schemas.microsoft.com/office/drawing/2014/main" id="{786E2263-0BC0-4027-90B9-256A4079AFDB}"/>
              </a:ext>
            </a:extLst>
          </p:cNvPr>
          <p:cNvSpPr txBox="1"/>
          <p:nvPr/>
        </p:nvSpPr>
        <p:spPr>
          <a:xfrm>
            <a:off x="469903" y="1922348"/>
            <a:ext cx="11159154" cy="4216539"/>
          </a:xfrm>
          <a:prstGeom prst="rect">
            <a:avLst/>
          </a:prstGeom>
          <a:noFill/>
        </p:spPr>
        <p:txBody>
          <a:bodyPr wrap="square" lIns="0" rtlCol="0" anchor="b">
            <a:spAutoFit/>
          </a:bodyPr>
          <a:lstStyle/>
          <a:p>
            <a:pPr algn="ctr">
              <a:spcBef>
                <a:spcPts val="0"/>
              </a:spcBef>
            </a:pPr>
            <a:r>
              <a:rPr lang="es-ES" sz="2000" b="1" dirty="0">
                <a:solidFill>
                  <a:schemeClr val="tx1">
                    <a:lumMod val="95000"/>
                    <a:lumOff val="5000"/>
                  </a:schemeClr>
                </a:solidFill>
              </a:rPr>
              <a:t>CASACIÓN </a:t>
            </a:r>
          </a:p>
          <a:p>
            <a:pPr algn="ctr">
              <a:spcBef>
                <a:spcPts val="0"/>
              </a:spcBef>
            </a:pPr>
            <a:r>
              <a:rPr lang="es-ES" sz="2000" b="1" dirty="0" err="1">
                <a:solidFill>
                  <a:schemeClr val="tx1">
                    <a:lumMod val="95000"/>
                    <a:lumOff val="5000"/>
                  </a:schemeClr>
                </a:solidFill>
              </a:rPr>
              <a:t>N°</a:t>
            </a:r>
            <a:r>
              <a:rPr lang="es-ES" sz="2000" b="1" dirty="0">
                <a:solidFill>
                  <a:schemeClr val="tx1">
                    <a:lumMod val="95000"/>
                    <a:lumOff val="5000"/>
                  </a:schemeClr>
                </a:solidFill>
              </a:rPr>
              <a:t> 67-2017/LIMA</a:t>
            </a:r>
          </a:p>
          <a:p>
            <a:pPr algn="ctr">
              <a:spcBef>
                <a:spcPts val="0"/>
              </a:spcBef>
            </a:pPr>
            <a:endParaRPr lang="es-ES" sz="2000" b="1" dirty="0">
              <a:solidFill>
                <a:schemeClr val="tx1">
                  <a:lumMod val="95000"/>
                  <a:lumOff val="5000"/>
                </a:schemeClr>
              </a:solidFill>
            </a:endParaRPr>
          </a:p>
          <a:p>
            <a:pPr algn="just">
              <a:spcBef>
                <a:spcPts val="0"/>
              </a:spcBef>
            </a:pPr>
            <a:r>
              <a:rPr lang="es-ES" sz="1600" i="1" dirty="0">
                <a:solidFill>
                  <a:schemeClr val="tx1">
                    <a:lumMod val="95000"/>
                    <a:lumOff val="5000"/>
                  </a:schemeClr>
                </a:solidFill>
              </a:rPr>
              <a:t>“</a:t>
            </a:r>
            <a:r>
              <a:rPr lang="es-ES" sz="1600" i="1" dirty="0"/>
              <a:t>(…) constituye una modalidad de corrupción, por ende, la conducta del sujeto activo se desenvuelve con esa orientación; es decir, en la utilización de potestades públicas para el interés privado, que difiere del general que se encuentra constituido por mandato legal, por ello, </a:t>
            </a:r>
            <a:r>
              <a:rPr lang="es-ES" sz="1600" b="1" i="1" dirty="0"/>
              <a:t>se descarta, prima facie, que el tipo contemple una simple irregularidad o anomalía administrativa</a:t>
            </a:r>
            <a:r>
              <a:rPr lang="es-ES" sz="1600" i="1" dirty="0"/>
              <a:t> (…)</a:t>
            </a:r>
          </a:p>
          <a:p>
            <a:pPr algn="just">
              <a:spcBef>
                <a:spcPts val="0"/>
              </a:spcBef>
            </a:pPr>
            <a:r>
              <a:rPr lang="es-ES" sz="1600" i="1" dirty="0"/>
              <a:t>(…) debe ser debidamente interpretado y aplicado en el caso concreto, de tal forma que no se castigue el solo incumplimiento o desobediencia a la normativa estatal, que contravendría los principios de ultima ratio (subsidiariedad y fragmentariedad) y la proporcionalidad de la represión penal, sino que se verifique el interés particular del sujeto activo, por ello, su interpretación y aplicación debe ser restrictiva.</a:t>
            </a:r>
          </a:p>
          <a:p>
            <a:pPr algn="just">
              <a:spcBef>
                <a:spcPts val="0"/>
              </a:spcBef>
            </a:pPr>
            <a:r>
              <a:rPr lang="es-ES" sz="1600" i="1" dirty="0"/>
              <a:t>No cabe punir meros comportamientos, que signifiquen solo actuaciones parciales por parte del presunto sujeto activo, porque significaría castigar una conducta por la sola </a:t>
            </a:r>
            <a:r>
              <a:rPr lang="es-ES" sz="1600" b="1" i="1" dirty="0"/>
              <a:t>apariencia de interés</a:t>
            </a:r>
            <a:r>
              <a:rPr lang="es-ES" sz="1600" i="1" dirty="0"/>
              <a:t>; ello, conllevaría a que el juzgador incurra en una valoración subjetiva de los hechos, lo que, resulta a todas luces contrario con el sistema de sana crítica, al cual se adscribe nuestro modelo acusatorio. En consecuencia, cuando el sujeto especial no cumple con las obligaciones de su cargo, en colisión con los intereses del Estado, corresponde evaluar su conducta, primero, a nivel administrativo; y solo cuando reúna las características de relevancia y cumplimiento del injusto, deberá intervenir el Derecho Penal”.</a:t>
            </a:r>
            <a:endParaRPr lang="es-PE" sz="1600" i="1" dirty="0">
              <a:solidFill>
                <a:schemeClr val="tx1">
                  <a:lumMod val="95000"/>
                  <a:lumOff val="5000"/>
                </a:schemeClr>
              </a:solidFill>
            </a:endParaRPr>
          </a:p>
        </p:txBody>
      </p:sp>
      <p:pic>
        <p:nvPicPr>
          <p:cNvPr id="10" name="Imagen 9">
            <a:extLst>
              <a:ext uri="{FF2B5EF4-FFF2-40B4-BE49-F238E27FC236}">
                <a16:creationId xmlns:a16="http://schemas.microsoft.com/office/drawing/2014/main" id="{9F41CCA3-6270-41D9-B985-3ED65173FF1C}"/>
              </a:ext>
            </a:extLst>
          </p:cNvPr>
          <p:cNvPicPr>
            <a:picLocks noChangeAspect="1"/>
          </p:cNvPicPr>
          <p:nvPr/>
        </p:nvPicPr>
        <p:blipFill>
          <a:blip r:embed="rId3"/>
          <a:stretch>
            <a:fillRect/>
          </a:stretch>
        </p:blipFill>
        <p:spPr>
          <a:xfrm>
            <a:off x="3888494" y="2036923"/>
            <a:ext cx="717190" cy="701261"/>
          </a:xfrm>
          <a:prstGeom prst="rect">
            <a:avLst/>
          </a:prstGeom>
        </p:spPr>
      </p:pic>
      <p:sp>
        <p:nvSpPr>
          <p:cNvPr id="5" name="CuadroTexto 4">
            <a:extLst>
              <a:ext uri="{FF2B5EF4-FFF2-40B4-BE49-F238E27FC236}">
                <a16:creationId xmlns:a16="http://schemas.microsoft.com/office/drawing/2014/main" id="{630D329A-DAB5-666F-924A-CA192DDD6819}"/>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12" name="CuadroTexto 11">
            <a:extLst>
              <a:ext uri="{FF2B5EF4-FFF2-40B4-BE49-F238E27FC236}">
                <a16:creationId xmlns:a16="http://schemas.microsoft.com/office/drawing/2014/main" id="{26B29F93-F390-CDB6-32EF-A2A042D240C9}"/>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41823645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696"/>
        <p:cNvGrpSpPr/>
        <p:nvPr/>
      </p:nvGrpSpPr>
      <p:grpSpPr>
        <a:xfrm>
          <a:off x="0" y="0"/>
          <a:ext cx="0" cy="0"/>
          <a:chOff x="0" y="0"/>
          <a:chExt cx="0" cy="0"/>
        </a:xfrm>
      </p:grpSpPr>
      <p:grpSp>
        <p:nvGrpSpPr>
          <p:cNvPr id="4" name="Grupo 3">
            <a:extLst>
              <a:ext uri="{FF2B5EF4-FFF2-40B4-BE49-F238E27FC236}">
                <a16:creationId xmlns:a16="http://schemas.microsoft.com/office/drawing/2014/main" id="{284D2EAC-27F9-4CC7-8FAB-DEC00681D273}"/>
              </a:ext>
            </a:extLst>
          </p:cNvPr>
          <p:cNvGrpSpPr/>
          <p:nvPr/>
        </p:nvGrpSpPr>
        <p:grpSpPr>
          <a:xfrm>
            <a:off x="1331913" y="1358163"/>
            <a:ext cx="9348720" cy="670021"/>
            <a:chOff x="1632265" y="192829"/>
            <a:chExt cx="9348720" cy="862969"/>
          </a:xfrm>
        </p:grpSpPr>
        <p:sp>
          <p:nvSpPr>
            <p:cNvPr id="6" name="Google Shape;1115;p45">
              <a:extLst>
                <a:ext uri="{FF2B5EF4-FFF2-40B4-BE49-F238E27FC236}">
                  <a16:creationId xmlns:a16="http://schemas.microsoft.com/office/drawing/2014/main" id="{9DAF87E5-43BC-49F4-8A56-14323E93F9AE}"/>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7" name="Google Shape;1116;p45">
              <a:extLst>
                <a:ext uri="{FF2B5EF4-FFF2-40B4-BE49-F238E27FC236}">
                  <a16:creationId xmlns:a16="http://schemas.microsoft.com/office/drawing/2014/main" id="{138FE4B0-FFEB-40D0-9C0F-CE8AE99A4C43}"/>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17;p45">
              <a:extLst>
                <a:ext uri="{FF2B5EF4-FFF2-40B4-BE49-F238E27FC236}">
                  <a16:creationId xmlns:a16="http://schemas.microsoft.com/office/drawing/2014/main" id="{2D2F84B4-0F22-46FE-88C2-A5D7828C3E4F}"/>
                </a:ext>
              </a:extLst>
            </p:cNvPr>
            <p:cNvSpPr>
              <a:spLocks/>
            </p:cNvSpPr>
            <p:nvPr/>
          </p:nvSpPr>
          <p:spPr bwMode="auto">
            <a:xfrm>
              <a:off x="4247089" y="207508"/>
              <a:ext cx="2807612"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9" name="Google Shape;1119;p45">
              <a:extLst>
                <a:ext uri="{FF2B5EF4-FFF2-40B4-BE49-F238E27FC236}">
                  <a16:creationId xmlns:a16="http://schemas.microsoft.com/office/drawing/2014/main" id="{CCD0FD00-9C8B-4D72-8C8D-A23EF271C8C8}"/>
                </a:ext>
              </a:extLst>
            </p:cNvPr>
            <p:cNvSpPr>
              <a:spLocks/>
            </p:cNvSpPr>
            <p:nvPr/>
          </p:nvSpPr>
          <p:spPr bwMode="auto">
            <a:xfrm>
              <a:off x="7092553" y="207508"/>
              <a:ext cx="1258290"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1" name="Google Shape;1120;p45">
              <a:extLst>
                <a:ext uri="{FF2B5EF4-FFF2-40B4-BE49-F238E27FC236}">
                  <a16:creationId xmlns:a16="http://schemas.microsoft.com/office/drawing/2014/main" id="{F9487D8F-88A6-4BDA-9830-D37B6C9FAF1B}"/>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3" name="Google Shape;1121;p45">
              <a:extLst>
                <a:ext uri="{FF2B5EF4-FFF2-40B4-BE49-F238E27FC236}">
                  <a16:creationId xmlns:a16="http://schemas.microsoft.com/office/drawing/2014/main" id="{C29E690C-2C5D-4E0B-B16D-F596D7E57A77}"/>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5" name="Google Shape;1123;p45">
              <a:extLst>
                <a:ext uri="{FF2B5EF4-FFF2-40B4-BE49-F238E27FC236}">
                  <a16:creationId xmlns:a16="http://schemas.microsoft.com/office/drawing/2014/main" id="{A99705E9-045D-40E7-A1C4-C8F4F530D325}"/>
                </a:ext>
              </a:extLst>
            </p:cNvPr>
            <p:cNvSpPr txBox="1">
              <a:spLocks noChangeArrowheads="1"/>
            </p:cNvSpPr>
            <p:nvPr/>
          </p:nvSpPr>
          <p:spPr bwMode="auto">
            <a:xfrm>
              <a:off x="1765034" y="20750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17" name="Google Shape;1125;p45">
              <a:extLst>
                <a:ext uri="{FF2B5EF4-FFF2-40B4-BE49-F238E27FC236}">
                  <a16:creationId xmlns:a16="http://schemas.microsoft.com/office/drawing/2014/main" id="{348FB0EF-07A9-4FD5-B3E2-6DFC95921F69}"/>
                </a:ext>
              </a:extLst>
            </p:cNvPr>
            <p:cNvSpPr txBox="1">
              <a:spLocks noChangeArrowheads="1"/>
            </p:cNvSpPr>
            <p:nvPr/>
          </p:nvSpPr>
          <p:spPr bwMode="auto">
            <a:xfrm>
              <a:off x="8604721"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19" name="Google Shape;1128;p45">
              <a:extLst>
                <a:ext uri="{FF2B5EF4-FFF2-40B4-BE49-F238E27FC236}">
                  <a16:creationId xmlns:a16="http://schemas.microsoft.com/office/drawing/2014/main" id="{4D4F9A4B-6D4A-43AB-AA01-405BC98800D4}"/>
                </a:ext>
              </a:extLst>
            </p:cNvPr>
            <p:cNvSpPr txBox="1">
              <a:spLocks noChangeArrowheads="1"/>
            </p:cNvSpPr>
            <p:nvPr/>
          </p:nvSpPr>
          <p:spPr bwMode="auto">
            <a:xfrm>
              <a:off x="3119263" y="204753"/>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21" name="Google Shape;1129;p45">
              <a:extLst>
                <a:ext uri="{FF2B5EF4-FFF2-40B4-BE49-F238E27FC236}">
                  <a16:creationId xmlns:a16="http://schemas.microsoft.com/office/drawing/2014/main" id="{24EF76A9-D395-416A-AD62-F1B837DC6477}"/>
                </a:ext>
              </a:extLst>
            </p:cNvPr>
            <p:cNvSpPr txBox="1">
              <a:spLocks noChangeArrowheads="1"/>
            </p:cNvSpPr>
            <p:nvPr/>
          </p:nvSpPr>
          <p:spPr bwMode="auto">
            <a:xfrm>
              <a:off x="7380585"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23" name="Google Shape;1130;p45">
              <a:extLst>
                <a:ext uri="{FF2B5EF4-FFF2-40B4-BE49-F238E27FC236}">
                  <a16:creationId xmlns:a16="http://schemas.microsoft.com/office/drawing/2014/main" id="{B3ECBA91-BEDB-40E4-A0DA-CDCF15945B83}"/>
                </a:ext>
              </a:extLst>
            </p:cNvPr>
            <p:cNvSpPr txBox="1">
              <a:spLocks noChangeArrowheads="1"/>
            </p:cNvSpPr>
            <p:nvPr/>
          </p:nvSpPr>
          <p:spPr bwMode="auto">
            <a:xfrm>
              <a:off x="9941722"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25" name="Google Shape;462;p21">
              <a:extLst>
                <a:ext uri="{FF2B5EF4-FFF2-40B4-BE49-F238E27FC236}">
                  <a16:creationId xmlns:a16="http://schemas.microsoft.com/office/drawing/2014/main" id="{7582DC10-DC50-4037-AE5E-D9BB1025EADB}"/>
                </a:ext>
              </a:extLst>
            </p:cNvPr>
            <p:cNvSpPr txBox="1">
              <a:spLocks noChangeArrowheads="1"/>
            </p:cNvSpPr>
            <p:nvPr/>
          </p:nvSpPr>
          <p:spPr bwMode="auto">
            <a:xfrm>
              <a:off x="4161610" y="192829"/>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CONDUCTA</a:t>
              </a:r>
            </a:p>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 TÍPICA</a:t>
              </a:r>
              <a:endParaRPr lang="es-EC" altLang="es-EC" sz="1800" b="1" dirty="0">
                <a:solidFill>
                  <a:schemeClr val="tx1"/>
                </a:solidFill>
                <a:latin typeface="+mn-lt"/>
                <a:cs typeface="Open Sans" panose="020B0606030504020204" pitchFamily="34" charset="0"/>
              </a:endParaRPr>
            </a:p>
          </p:txBody>
        </p:sp>
      </p:grpSp>
      <p:grpSp>
        <p:nvGrpSpPr>
          <p:cNvPr id="3" name="Grupo 2">
            <a:extLst>
              <a:ext uri="{FF2B5EF4-FFF2-40B4-BE49-F238E27FC236}">
                <a16:creationId xmlns:a16="http://schemas.microsoft.com/office/drawing/2014/main" id="{2C4636A9-E85F-4824-95B1-41B72EF56D72}"/>
              </a:ext>
            </a:extLst>
          </p:cNvPr>
          <p:cNvGrpSpPr/>
          <p:nvPr/>
        </p:nvGrpSpPr>
        <p:grpSpPr>
          <a:xfrm>
            <a:off x="1043881" y="1887351"/>
            <a:ext cx="10519328" cy="4220014"/>
            <a:chOff x="371461" y="1051234"/>
            <a:chExt cx="11095165" cy="4799621"/>
          </a:xfrm>
        </p:grpSpPr>
        <p:sp>
          <p:nvSpPr>
            <p:cNvPr id="1700" name="Google Shape;1700;p64"/>
            <p:cNvSpPr/>
            <p:nvPr/>
          </p:nvSpPr>
          <p:spPr>
            <a:xfrm>
              <a:off x="838169" y="5145430"/>
              <a:ext cx="568973" cy="656863"/>
            </a:xfrm>
            <a:prstGeom prst="rect">
              <a:avLst/>
            </a:prstGeom>
            <a:noFill/>
            <a:ln>
              <a:noFill/>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sp>
          <p:nvSpPr>
            <p:cNvPr id="41" name="TextBox 71">
              <a:extLst>
                <a:ext uri="{FF2B5EF4-FFF2-40B4-BE49-F238E27FC236}">
                  <a16:creationId xmlns:a16="http://schemas.microsoft.com/office/drawing/2014/main" id="{786E2263-0BC0-4027-90B9-256A4079AFDB}"/>
                </a:ext>
              </a:extLst>
            </p:cNvPr>
            <p:cNvSpPr txBox="1"/>
            <p:nvPr/>
          </p:nvSpPr>
          <p:spPr>
            <a:xfrm>
              <a:off x="371461" y="1242683"/>
              <a:ext cx="2850051" cy="2205307"/>
            </a:xfrm>
            <a:prstGeom prst="rect">
              <a:avLst/>
            </a:prstGeom>
            <a:noFill/>
          </p:spPr>
          <p:txBody>
            <a:bodyPr wrap="square" lIns="0" rtlCol="0" anchor="b">
              <a:spAutoFit/>
            </a:bodyPr>
            <a:lstStyle/>
            <a:p>
              <a:pPr algn="ctr">
                <a:lnSpc>
                  <a:spcPts val="1600"/>
                </a:lnSpc>
                <a:spcBef>
                  <a:spcPts val="0"/>
                </a:spcBef>
              </a:pPr>
              <a:r>
                <a:rPr lang="es-ES" sz="1400" b="1" dirty="0">
                  <a:solidFill>
                    <a:srgbClr val="0070C0"/>
                  </a:solidFill>
                </a:rPr>
                <a:t>CASACIÓN </a:t>
              </a:r>
              <a:r>
                <a:rPr lang="es-ES" sz="1400" b="1" dirty="0" err="1">
                  <a:solidFill>
                    <a:srgbClr val="0070C0"/>
                  </a:solidFill>
                </a:rPr>
                <a:t>N°</a:t>
              </a:r>
              <a:r>
                <a:rPr lang="es-ES" sz="1400" b="1" dirty="0">
                  <a:solidFill>
                    <a:srgbClr val="0070C0"/>
                  </a:solidFill>
                </a:rPr>
                <a:t> 18-2017/JUNÍN</a:t>
              </a:r>
            </a:p>
            <a:p>
              <a:pPr algn="just">
                <a:lnSpc>
                  <a:spcPts val="1600"/>
                </a:lnSpc>
                <a:spcBef>
                  <a:spcPts val="0"/>
                </a:spcBef>
              </a:pPr>
              <a:r>
                <a:rPr lang="es-ES" sz="1400" i="1" dirty="0">
                  <a:solidFill>
                    <a:schemeClr val="tx1">
                      <a:lumMod val="95000"/>
                      <a:lumOff val="5000"/>
                    </a:schemeClr>
                  </a:solidFill>
                </a:rPr>
                <a:t>“El término interés indebido se debe entender como todo acto dirigido a </a:t>
              </a:r>
              <a:r>
                <a:rPr lang="es-ES" sz="1400" b="1" i="1" dirty="0">
                  <a:solidFill>
                    <a:schemeClr val="tx1">
                      <a:lumMod val="95000"/>
                      <a:lumOff val="5000"/>
                    </a:schemeClr>
                  </a:solidFill>
                </a:rPr>
                <a:t>anteponer el interés propio o de tercero a los que se patrocinan en nombre del Estado</a:t>
              </a:r>
              <a:r>
                <a:rPr lang="es-ES" sz="1400" i="1" dirty="0">
                  <a:solidFill>
                    <a:schemeClr val="tx1">
                      <a:lumMod val="95000"/>
                      <a:lumOff val="5000"/>
                    </a:schemeClr>
                  </a:solidFill>
                </a:rPr>
                <a:t> en un contrato o negocio promoviendo así un beneficio irregular para sí mismo o para un tercero”</a:t>
              </a:r>
              <a:r>
                <a:rPr lang="es-ES" sz="1400" dirty="0">
                  <a:solidFill>
                    <a:schemeClr val="tx1">
                      <a:lumMod val="95000"/>
                      <a:lumOff val="5000"/>
                    </a:schemeClr>
                  </a:solidFill>
                </a:rPr>
                <a:t>.</a:t>
              </a:r>
              <a:endParaRPr lang="es-PE" sz="1400" dirty="0">
                <a:solidFill>
                  <a:schemeClr val="tx1">
                    <a:lumMod val="95000"/>
                    <a:lumOff val="5000"/>
                  </a:schemeClr>
                </a:solidFill>
              </a:endParaRPr>
            </a:p>
          </p:txBody>
        </p:sp>
        <p:sp>
          <p:nvSpPr>
            <p:cNvPr id="44" name="TextBox 74">
              <a:extLst>
                <a:ext uri="{FF2B5EF4-FFF2-40B4-BE49-F238E27FC236}">
                  <a16:creationId xmlns:a16="http://schemas.microsoft.com/office/drawing/2014/main" id="{6A12EF85-8ECB-40BE-B7B5-676306FE3734}"/>
                </a:ext>
              </a:extLst>
            </p:cNvPr>
            <p:cNvSpPr txBox="1"/>
            <p:nvPr/>
          </p:nvSpPr>
          <p:spPr>
            <a:xfrm>
              <a:off x="7486592" y="1051234"/>
              <a:ext cx="3980034" cy="2205307"/>
            </a:xfrm>
            <a:prstGeom prst="rect">
              <a:avLst/>
            </a:prstGeom>
            <a:noFill/>
          </p:spPr>
          <p:txBody>
            <a:bodyPr wrap="square" lIns="0" rtlCol="0" anchor="b">
              <a:spAutoFit/>
            </a:bodyPr>
            <a:lstStyle/>
            <a:p>
              <a:pPr algn="ctr">
                <a:lnSpc>
                  <a:spcPts val="1600"/>
                </a:lnSpc>
                <a:spcBef>
                  <a:spcPts val="0"/>
                </a:spcBef>
              </a:pPr>
              <a:r>
                <a:rPr lang="es-ES" sz="1400" b="1" dirty="0">
                  <a:solidFill>
                    <a:srgbClr val="0070C0"/>
                  </a:solidFill>
                </a:rPr>
                <a:t>RECURSO DE NULIDAD </a:t>
              </a:r>
            </a:p>
            <a:p>
              <a:pPr algn="ctr">
                <a:lnSpc>
                  <a:spcPts val="1600"/>
                </a:lnSpc>
                <a:spcBef>
                  <a:spcPts val="0"/>
                </a:spcBef>
              </a:pPr>
              <a:r>
                <a:rPr lang="es-ES" sz="1400" b="1" dirty="0" err="1">
                  <a:solidFill>
                    <a:srgbClr val="0070C0"/>
                  </a:solidFill>
                </a:rPr>
                <a:t>N°</a:t>
              </a:r>
              <a:r>
                <a:rPr lang="es-ES" sz="1400" b="1" dirty="0">
                  <a:solidFill>
                    <a:srgbClr val="0070C0"/>
                  </a:solidFill>
                </a:rPr>
                <a:t> 2641-2011/LAMBAYEQUE</a:t>
              </a:r>
            </a:p>
            <a:p>
              <a:pPr algn="just">
                <a:lnSpc>
                  <a:spcPts val="1600"/>
                </a:lnSpc>
                <a:spcBef>
                  <a:spcPts val="0"/>
                </a:spcBef>
              </a:pPr>
              <a:r>
                <a:rPr lang="es-ES" sz="1400" i="1" dirty="0"/>
                <a:t>“El interesarse indebidamente es volcar sobre el negocio de que se trate una pretensión de parte no administrativa: querer que ese negocio asuma una determinada configuración en interés particular del sujeto o hacer mediar en él, </a:t>
              </a:r>
              <a:r>
                <a:rPr lang="es-PE" sz="1400" i="1" dirty="0"/>
                <a:t>propugnándolos, intereses particulares o de terceros”. </a:t>
              </a:r>
              <a:r>
                <a:rPr lang="es-PE" sz="1400" b="1" dirty="0"/>
                <a:t>(CARLOS CREUS)</a:t>
              </a:r>
            </a:p>
          </p:txBody>
        </p:sp>
        <p:sp>
          <p:nvSpPr>
            <p:cNvPr id="47" name="TextBox 43">
              <a:extLst>
                <a:ext uri="{FF2B5EF4-FFF2-40B4-BE49-F238E27FC236}">
                  <a16:creationId xmlns:a16="http://schemas.microsoft.com/office/drawing/2014/main" id="{2E1BF756-FAF8-44BF-8AB5-D2426D8A3FD3}"/>
                </a:ext>
              </a:extLst>
            </p:cNvPr>
            <p:cNvSpPr txBox="1"/>
            <p:nvPr/>
          </p:nvSpPr>
          <p:spPr>
            <a:xfrm>
              <a:off x="403476" y="3785567"/>
              <a:ext cx="2911669" cy="2065288"/>
            </a:xfrm>
            <a:prstGeom prst="rect">
              <a:avLst/>
            </a:prstGeom>
            <a:noFill/>
          </p:spPr>
          <p:txBody>
            <a:bodyPr wrap="square" lIns="0" rtlCol="0" anchor="b">
              <a:spAutoFit/>
            </a:bodyPr>
            <a:lstStyle/>
            <a:p>
              <a:pPr algn="ctr">
                <a:lnSpc>
                  <a:spcPct val="100000"/>
                </a:lnSpc>
                <a:spcBef>
                  <a:spcPts val="0"/>
                </a:spcBef>
              </a:pPr>
              <a:r>
                <a:rPr lang="es-ES" sz="1400" b="1" dirty="0">
                  <a:solidFill>
                    <a:srgbClr val="0070C0"/>
                  </a:solidFill>
                </a:rPr>
                <a:t>CASACIÓN </a:t>
              </a:r>
              <a:r>
                <a:rPr lang="es-ES" sz="1400" b="1" dirty="0" err="1">
                  <a:solidFill>
                    <a:srgbClr val="0070C0"/>
                  </a:solidFill>
                </a:rPr>
                <a:t>N°</a:t>
              </a:r>
              <a:r>
                <a:rPr lang="es-ES" sz="1400" b="1" dirty="0">
                  <a:solidFill>
                    <a:srgbClr val="0070C0"/>
                  </a:solidFill>
                </a:rPr>
                <a:t> 841-2015/AYACUCHO</a:t>
              </a:r>
            </a:p>
            <a:p>
              <a:pPr algn="just">
                <a:lnSpc>
                  <a:spcPct val="100000"/>
                </a:lnSpc>
                <a:spcBef>
                  <a:spcPts val="0"/>
                </a:spcBef>
              </a:pPr>
              <a:r>
                <a:rPr lang="es-ES" sz="1400" i="1" dirty="0">
                  <a:solidFill>
                    <a:schemeClr val="tx1">
                      <a:lumMod val="95000"/>
                      <a:lumOff val="5000"/>
                    </a:schemeClr>
                  </a:solidFill>
                </a:rPr>
                <a:t>“Por interés indebido se entiende aquella situación en que el funcionario tiene un interés que no es el procurar un beneficio para la administración pública; por el contrario, este deber es dejado de lado expresamente por él”</a:t>
              </a:r>
              <a:r>
                <a:rPr lang="es-ES" sz="1400" dirty="0">
                  <a:solidFill>
                    <a:schemeClr val="tx1">
                      <a:lumMod val="95000"/>
                      <a:lumOff val="5000"/>
                    </a:schemeClr>
                  </a:solidFill>
                </a:rPr>
                <a:t>.</a:t>
              </a:r>
            </a:p>
          </p:txBody>
        </p:sp>
        <p:sp>
          <p:nvSpPr>
            <p:cNvPr id="50" name="TextBox 68">
              <a:extLst>
                <a:ext uri="{FF2B5EF4-FFF2-40B4-BE49-F238E27FC236}">
                  <a16:creationId xmlns:a16="http://schemas.microsoft.com/office/drawing/2014/main" id="{7D9F9175-542D-4AE4-BE8E-B567DB7F78D0}"/>
                </a:ext>
              </a:extLst>
            </p:cNvPr>
            <p:cNvSpPr txBox="1"/>
            <p:nvPr/>
          </p:nvSpPr>
          <p:spPr>
            <a:xfrm>
              <a:off x="7463262" y="3267615"/>
              <a:ext cx="3949772" cy="2555356"/>
            </a:xfrm>
            <a:prstGeom prst="rect">
              <a:avLst/>
            </a:prstGeom>
            <a:noFill/>
          </p:spPr>
          <p:txBody>
            <a:bodyPr wrap="square" lIns="0" rtlCol="0" anchor="b">
              <a:spAutoFit/>
            </a:bodyPr>
            <a:lstStyle/>
            <a:p>
              <a:pPr algn="ctr"/>
              <a:r>
                <a:rPr lang="pt-BR" sz="1400" b="1" noProof="1">
                  <a:solidFill>
                    <a:srgbClr val="0070C0"/>
                  </a:solidFill>
                </a:rPr>
                <a:t>RECURSO DE NULIDAD N° 351-2015/SANTA</a:t>
              </a:r>
              <a:endParaRPr lang="es-ES" sz="1400" b="1" noProof="1">
                <a:solidFill>
                  <a:srgbClr val="0070C0"/>
                </a:solidFill>
              </a:endParaRPr>
            </a:p>
            <a:p>
              <a:pPr algn="just"/>
              <a:r>
                <a:rPr lang="es-ES" sz="1400" i="1" noProof="1"/>
                <a:t>“El interesarse indebidamente debe entenderse como un desdoblamiento en el actuar del agente del delito de negociación incompatible, pues, dentro del contexto del contrato u operación en el que interviene, el agente actúa como funcionario representante de la administración pública; pero, a la vez, representa intereses particulares, con los cuales pretende sacar un provecho personal o a favor de tercero”.</a:t>
              </a:r>
              <a:endParaRPr lang="en-US" sz="1400" i="1" noProof="1"/>
            </a:p>
          </p:txBody>
        </p:sp>
        <p:grpSp>
          <p:nvGrpSpPr>
            <p:cNvPr id="53" name="Group 4">
              <a:extLst>
                <a:ext uri="{FF2B5EF4-FFF2-40B4-BE49-F238E27FC236}">
                  <a16:creationId xmlns:a16="http://schemas.microsoft.com/office/drawing/2014/main" id="{FDA21586-D56E-438E-9BF1-90C855AE1526}"/>
                </a:ext>
              </a:extLst>
            </p:cNvPr>
            <p:cNvGrpSpPr/>
            <p:nvPr/>
          </p:nvGrpSpPr>
          <p:grpSpPr>
            <a:xfrm>
              <a:off x="3261506" y="1559968"/>
              <a:ext cx="4119079" cy="4110402"/>
              <a:chOff x="3977422" y="1759135"/>
              <a:chExt cx="4240806" cy="4231872"/>
            </a:xfrm>
          </p:grpSpPr>
          <p:sp>
            <p:nvSpPr>
              <p:cNvPr id="54" name="Shape">
                <a:extLst>
                  <a:ext uri="{FF2B5EF4-FFF2-40B4-BE49-F238E27FC236}">
                    <a16:creationId xmlns:a16="http://schemas.microsoft.com/office/drawing/2014/main" id="{C4996048-6791-4045-9A84-EA0E356A57F3}"/>
                  </a:ext>
                </a:extLst>
              </p:cNvPr>
              <p:cNvSpPr/>
              <p:nvPr/>
            </p:nvSpPr>
            <p:spPr>
              <a:xfrm rot="2700000">
                <a:off x="6840060" y="1827159"/>
                <a:ext cx="1373962" cy="1237913"/>
              </a:xfrm>
              <a:custGeom>
                <a:avLst/>
                <a:gdLst/>
                <a:ahLst/>
                <a:cxnLst>
                  <a:cxn ang="0">
                    <a:pos x="wd2" y="hd2"/>
                  </a:cxn>
                  <a:cxn ang="5400000">
                    <a:pos x="wd2" y="hd2"/>
                  </a:cxn>
                  <a:cxn ang="10800000">
                    <a:pos x="wd2" y="hd2"/>
                  </a:cxn>
                  <a:cxn ang="16200000">
                    <a:pos x="wd2" y="hd2"/>
                  </a:cxn>
                </a:cxnLst>
                <a:rect l="0" t="0" r="r" b="b"/>
                <a:pathLst>
                  <a:path w="20467" h="21365" extrusionOk="0">
                    <a:moveTo>
                      <a:pt x="1744" y="14634"/>
                    </a:moveTo>
                    <a:cubicBezTo>
                      <a:pt x="4367" y="14634"/>
                      <a:pt x="6392" y="17551"/>
                      <a:pt x="5546" y="20733"/>
                    </a:cubicBezTo>
                    <a:cubicBezTo>
                      <a:pt x="5494" y="20957"/>
                      <a:pt x="5423" y="21161"/>
                      <a:pt x="5335" y="21345"/>
                    </a:cubicBezTo>
                    <a:cubicBezTo>
                      <a:pt x="6902" y="20916"/>
                      <a:pt x="8557" y="20692"/>
                      <a:pt x="10229" y="20692"/>
                    </a:cubicBezTo>
                    <a:cubicBezTo>
                      <a:pt x="11919" y="20692"/>
                      <a:pt x="13574" y="20916"/>
                      <a:pt x="15158" y="21365"/>
                    </a:cubicBezTo>
                    <a:cubicBezTo>
                      <a:pt x="14877" y="20733"/>
                      <a:pt x="14718" y="20039"/>
                      <a:pt x="14718" y="19285"/>
                    </a:cubicBezTo>
                    <a:cubicBezTo>
                      <a:pt x="14718" y="16735"/>
                      <a:pt x="16514" y="14655"/>
                      <a:pt x="18714" y="14655"/>
                    </a:cubicBezTo>
                    <a:lnTo>
                      <a:pt x="18714" y="14655"/>
                    </a:lnTo>
                    <a:cubicBezTo>
                      <a:pt x="20228" y="14655"/>
                      <a:pt x="21038" y="12554"/>
                      <a:pt x="19999" y="11269"/>
                    </a:cubicBezTo>
                    <a:lnTo>
                      <a:pt x="11602" y="703"/>
                    </a:lnTo>
                    <a:cubicBezTo>
                      <a:pt x="10863" y="-235"/>
                      <a:pt x="9595" y="-235"/>
                      <a:pt x="8856" y="703"/>
                    </a:cubicBezTo>
                    <a:lnTo>
                      <a:pt x="459" y="11269"/>
                    </a:lnTo>
                    <a:cubicBezTo>
                      <a:pt x="-562" y="12533"/>
                      <a:pt x="230" y="14634"/>
                      <a:pt x="1744" y="14634"/>
                    </a:cubicBezTo>
                    <a:close/>
                  </a:path>
                </a:pathLst>
              </a:custGeom>
              <a:solidFill>
                <a:srgbClr val="FFC000"/>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55" name="Shape">
                <a:extLst>
                  <a:ext uri="{FF2B5EF4-FFF2-40B4-BE49-F238E27FC236}">
                    <a16:creationId xmlns:a16="http://schemas.microsoft.com/office/drawing/2014/main" id="{A96DB906-906B-4D3C-8D56-4C048CBB867E}"/>
                  </a:ext>
                </a:extLst>
              </p:cNvPr>
              <p:cNvSpPr/>
              <p:nvPr/>
            </p:nvSpPr>
            <p:spPr>
              <a:xfrm rot="2700000">
                <a:off x="4045714" y="1750699"/>
                <a:ext cx="1237909" cy="1374493"/>
              </a:xfrm>
              <a:custGeom>
                <a:avLst/>
                <a:gdLst/>
                <a:ahLst/>
                <a:cxnLst>
                  <a:cxn ang="0">
                    <a:pos x="wd2" y="hd2"/>
                  </a:cxn>
                  <a:cxn ang="5400000">
                    <a:pos x="wd2" y="hd2"/>
                  </a:cxn>
                  <a:cxn ang="10800000">
                    <a:pos x="wd2" y="hd2"/>
                  </a:cxn>
                  <a:cxn ang="16200000">
                    <a:pos x="wd2" y="hd2"/>
                  </a:cxn>
                </a:cxnLst>
                <a:rect l="0" t="0" r="r" b="b"/>
                <a:pathLst>
                  <a:path w="21365" h="20458" extrusionOk="0">
                    <a:moveTo>
                      <a:pt x="20692" y="10229"/>
                    </a:moveTo>
                    <a:cubicBezTo>
                      <a:pt x="20692" y="8540"/>
                      <a:pt x="20916" y="6887"/>
                      <a:pt x="21365" y="5304"/>
                    </a:cubicBezTo>
                    <a:cubicBezTo>
                      <a:pt x="20733" y="5585"/>
                      <a:pt x="20039" y="5744"/>
                      <a:pt x="19284" y="5744"/>
                    </a:cubicBezTo>
                    <a:cubicBezTo>
                      <a:pt x="16735" y="5744"/>
                      <a:pt x="14654" y="3950"/>
                      <a:pt x="14654" y="1751"/>
                    </a:cubicBezTo>
                    <a:lnTo>
                      <a:pt x="14654" y="1751"/>
                    </a:lnTo>
                    <a:cubicBezTo>
                      <a:pt x="14654" y="238"/>
                      <a:pt x="12554" y="-571"/>
                      <a:pt x="11269" y="467"/>
                    </a:cubicBezTo>
                    <a:lnTo>
                      <a:pt x="703" y="8857"/>
                    </a:lnTo>
                    <a:cubicBezTo>
                      <a:pt x="-235" y="9596"/>
                      <a:pt x="-235" y="10862"/>
                      <a:pt x="703" y="11601"/>
                    </a:cubicBezTo>
                    <a:lnTo>
                      <a:pt x="11269" y="19991"/>
                    </a:lnTo>
                    <a:cubicBezTo>
                      <a:pt x="12574" y="21029"/>
                      <a:pt x="14654" y="20220"/>
                      <a:pt x="14654" y="18707"/>
                    </a:cubicBezTo>
                    <a:cubicBezTo>
                      <a:pt x="14654" y="16086"/>
                      <a:pt x="17571" y="14063"/>
                      <a:pt x="20753" y="14908"/>
                    </a:cubicBezTo>
                    <a:cubicBezTo>
                      <a:pt x="20977" y="14961"/>
                      <a:pt x="21181" y="15031"/>
                      <a:pt x="21365" y="15119"/>
                    </a:cubicBezTo>
                    <a:cubicBezTo>
                      <a:pt x="20916" y="13553"/>
                      <a:pt x="20692" y="11918"/>
                      <a:pt x="20692" y="10229"/>
                    </a:cubicBezTo>
                    <a:close/>
                  </a:path>
                </a:pathLst>
              </a:custGeom>
              <a:solidFill>
                <a:schemeClr val="accent2"/>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56" name="Shape">
                <a:extLst>
                  <a:ext uri="{FF2B5EF4-FFF2-40B4-BE49-F238E27FC236}">
                    <a16:creationId xmlns:a16="http://schemas.microsoft.com/office/drawing/2014/main" id="{A7B69B4A-E411-4F92-9960-971708F6BE92}"/>
                  </a:ext>
                </a:extLst>
              </p:cNvPr>
              <p:cNvSpPr/>
              <p:nvPr/>
            </p:nvSpPr>
            <p:spPr>
              <a:xfrm rot="2700000">
                <a:off x="6911952" y="4617011"/>
                <a:ext cx="1238058" cy="1374495"/>
              </a:xfrm>
              <a:custGeom>
                <a:avLst/>
                <a:gdLst/>
                <a:ahLst/>
                <a:cxnLst>
                  <a:cxn ang="0">
                    <a:pos x="wd2" y="hd2"/>
                  </a:cxn>
                  <a:cxn ang="5400000">
                    <a:pos x="wd2" y="hd2"/>
                  </a:cxn>
                  <a:cxn ang="10800000">
                    <a:pos x="wd2" y="hd2"/>
                  </a:cxn>
                  <a:cxn ang="16200000">
                    <a:pos x="wd2" y="hd2"/>
                  </a:cxn>
                </a:cxnLst>
                <a:rect l="0" t="0" r="r" b="b"/>
                <a:pathLst>
                  <a:path w="21368" h="20458" extrusionOk="0">
                    <a:moveTo>
                      <a:pt x="20682" y="8857"/>
                    </a:moveTo>
                    <a:lnTo>
                      <a:pt x="10117" y="467"/>
                    </a:lnTo>
                    <a:cubicBezTo>
                      <a:pt x="8811" y="-571"/>
                      <a:pt x="6731" y="238"/>
                      <a:pt x="6731" y="1751"/>
                    </a:cubicBezTo>
                    <a:cubicBezTo>
                      <a:pt x="6731" y="4372"/>
                      <a:pt x="3814" y="6394"/>
                      <a:pt x="632" y="5550"/>
                    </a:cubicBezTo>
                    <a:cubicBezTo>
                      <a:pt x="408" y="5497"/>
                      <a:pt x="204" y="5427"/>
                      <a:pt x="20" y="5339"/>
                    </a:cubicBezTo>
                    <a:cubicBezTo>
                      <a:pt x="449" y="6905"/>
                      <a:pt x="673" y="8558"/>
                      <a:pt x="673" y="10229"/>
                    </a:cubicBezTo>
                    <a:cubicBezTo>
                      <a:pt x="673" y="11918"/>
                      <a:pt x="449" y="13571"/>
                      <a:pt x="0" y="15154"/>
                    </a:cubicBezTo>
                    <a:cubicBezTo>
                      <a:pt x="632" y="14873"/>
                      <a:pt x="1326" y="14714"/>
                      <a:pt x="2081" y="14714"/>
                    </a:cubicBezTo>
                    <a:cubicBezTo>
                      <a:pt x="4630" y="14714"/>
                      <a:pt x="6711" y="16508"/>
                      <a:pt x="6711" y="18707"/>
                    </a:cubicBezTo>
                    <a:lnTo>
                      <a:pt x="6711" y="18707"/>
                    </a:lnTo>
                    <a:cubicBezTo>
                      <a:pt x="6711" y="20220"/>
                      <a:pt x="8811" y="21029"/>
                      <a:pt x="10096" y="19991"/>
                    </a:cubicBezTo>
                    <a:lnTo>
                      <a:pt x="20662" y="11601"/>
                    </a:lnTo>
                    <a:cubicBezTo>
                      <a:pt x="21600" y="10862"/>
                      <a:pt x="21600" y="9596"/>
                      <a:pt x="20682" y="8857"/>
                    </a:cubicBezTo>
                    <a:close/>
                  </a:path>
                </a:pathLst>
              </a:custGeom>
              <a:solidFill>
                <a:schemeClr val="accent5"/>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57" name="Shape">
                <a:extLst>
                  <a:ext uri="{FF2B5EF4-FFF2-40B4-BE49-F238E27FC236}">
                    <a16:creationId xmlns:a16="http://schemas.microsoft.com/office/drawing/2014/main" id="{A5811936-426B-42F7-9D20-C5F918942ED3}"/>
                  </a:ext>
                </a:extLst>
              </p:cNvPr>
              <p:cNvSpPr/>
              <p:nvPr/>
            </p:nvSpPr>
            <p:spPr>
              <a:xfrm rot="2700000">
                <a:off x="3982154" y="4685065"/>
                <a:ext cx="1373971" cy="1237914"/>
              </a:xfrm>
              <a:custGeom>
                <a:avLst/>
                <a:gdLst/>
                <a:ahLst/>
                <a:cxnLst>
                  <a:cxn ang="0">
                    <a:pos x="wd2" y="hd2"/>
                  </a:cxn>
                  <a:cxn ang="5400000">
                    <a:pos x="wd2" y="hd2"/>
                  </a:cxn>
                  <a:cxn ang="10800000">
                    <a:pos x="wd2" y="hd2"/>
                  </a:cxn>
                  <a:cxn ang="16200000">
                    <a:pos x="wd2" y="hd2"/>
                  </a:cxn>
                </a:cxnLst>
                <a:rect l="0" t="0" r="r" b="b"/>
                <a:pathLst>
                  <a:path w="20467" h="21365" extrusionOk="0">
                    <a:moveTo>
                      <a:pt x="18722" y="6731"/>
                    </a:moveTo>
                    <a:cubicBezTo>
                      <a:pt x="16099" y="6731"/>
                      <a:pt x="14074" y="3814"/>
                      <a:pt x="14919" y="632"/>
                    </a:cubicBezTo>
                    <a:cubicBezTo>
                      <a:pt x="14972" y="408"/>
                      <a:pt x="15043" y="204"/>
                      <a:pt x="15131" y="20"/>
                    </a:cubicBezTo>
                    <a:cubicBezTo>
                      <a:pt x="13564" y="449"/>
                      <a:pt x="11909" y="673"/>
                      <a:pt x="10237" y="673"/>
                    </a:cubicBezTo>
                    <a:cubicBezTo>
                      <a:pt x="8547" y="673"/>
                      <a:pt x="6892" y="449"/>
                      <a:pt x="5308" y="0"/>
                    </a:cubicBezTo>
                    <a:cubicBezTo>
                      <a:pt x="5589" y="632"/>
                      <a:pt x="5748" y="1326"/>
                      <a:pt x="5748" y="2080"/>
                    </a:cubicBezTo>
                    <a:cubicBezTo>
                      <a:pt x="5748" y="4630"/>
                      <a:pt x="3952" y="6710"/>
                      <a:pt x="1752" y="6710"/>
                    </a:cubicBezTo>
                    <a:cubicBezTo>
                      <a:pt x="238" y="6710"/>
                      <a:pt x="-572" y="8811"/>
                      <a:pt x="467" y="10096"/>
                    </a:cubicBezTo>
                    <a:lnTo>
                      <a:pt x="8864" y="20662"/>
                    </a:lnTo>
                    <a:cubicBezTo>
                      <a:pt x="9603" y="21600"/>
                      <a:pt x="10871" y="21600"/>
                      <a:pt x="11610" y="20662"/>
                    </a:cubicBezTo>
                    <a:lnTo>
                      <a:pt x="20007" y="10096"/>
                    </a:lnTo>
                    <a:cubicBezTo>
                      <a:pt x="21028" y="8832"/>
                      <a:pt x="20236" y="6731"/>
                      <a:pt x="18722" y="6731"/>
                    </a:cubicBezTo>
                    <a:close/>
                  </a:path>
                </a:pathLst>
              </a:custGeom>
              <a:solidFill>
                <a:schemeClr val="accent3"/>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58" name="Circle">
                <a:extLst>
                  <a:ext uri="{FF2B5EF4-FFF2-40B4-BE49-F238E27FC236}">
                    <a16:creationId xmlns:a16="http://schemas.microsoft.com/office/drawing/2014/main" id="{70DE2FE0-804B-4AA3-9530-CEA021B603FA}"/>
                  </a:ext>
                </a:extLst>
              </p:cNvPr>
              <p:cNvSpPr/>
              <p:nvPr/>
            </p:nvSpPr>
            <p:spPr>
              <a:xfrm>
                <a:off x="4771805" y="2549208"/>
                <a:ext cx="2656651" cy="2656642"/>
              </a:xfrm>
              <a:prstGeom prst="ellipse">
                <a:avLst/>
              </a:prstGeom>
              <a:solidFill>
                <a:srgbClr val="076097"/>
              </a:solidFill>
              <a:ln w="12700">
                <a:noFill/>
                <a:miter lim="400000"/>
              </a:ln>
            </p:spPr>
            <p:txBody>
              <a:bodyPr lIns="37006" tIns="37006" rIns="37006" bIns="37006" anchor="ctr"/>
              <a:lstStyle/>
              <a:p>
                <a:pPr algn="ctr"/>
                <a:r>
                  <a:rPr lang="fr-CA" b="1" dirty="0">
                    <a:solidFill>
                      <a:schemeClr val="bg1"/>
                    </a:solidFill>
                  </a:rPr>
                  <a:t>EL VERBO RECTOR </a:t>
                </a:r>
                <a:r>
                  <a:rPr lang="fr-CA" sz="2000" b="1" i="1" dirty="0">
                    <a:solidFill>
                      <a:schemeClr val="bg1"/>
                    </a:solidFill>
                  </a:rPr>
                  <a:t>INTERESARSE</a:t>
                </a:r>
                <a:endParaRPr b="1" i="1" dirty="0">
                  <a:solidFill>
                    <a:schemeClr val="bg1"/>
                  </a:solidFill>
                </a:endParaRPr>
              </a:p>
            </p:txBody>
          </p:sp>
          <p:sp>
            <p:nvSpPr>
              <p:cNvPr id="59" name="Shape">
                <a:extLst>
                  <a:ext uri="{FF2B5EF4-FFF2-40B4-BE49-F238E27FC236}">
                    <a16:creationId xmlns:a16="http://schemas.microsoft.com/office/drawing/2014/main" id="{40008E82-C29B-4375-B592-49B979B60C11}"/>
                  </a:ext>
                </a:extLst>
              </p:cNvPr>
              <p:cNvSpPr/>
              <p:nvPr/>
            </p:nvSpPr>
            <p:spPr>
              <a:xfrm rot="2700000">
                <a:off x="7050202" y="3377713"/>
                <a:ext cx="1008070" cy="1007821"/>
              </a:xfrm>
              <a:custGeom>
                <a:avLst/>
                <a:gdLst/>
                <a:ahLst/>
                <a:cxnLst>
                  <a:cxn ang="0">
                    <a:pos x="wd2" y="hd2"/>
                  </a:cxn>
                  <a:cxn ang="5400000">
                    <a:pos x="wd2" y="hd2"/>
                  </a:cxn>
                  <a:cxn ang="10800000">
                    <a:pos x="wd2" y="hd2"/>
                  </a:cxn>
                  <a:cxn ang="16200000">
                    <a:pos x="wd2" y="hd2"/>
                  </a:cxn>
                </a:cxnLst>
                <a:rect l="0" t="0" r="r" b="b"/>
                <a:pathLst>
                  <a:path w="21399" h="21394" extrusionOk="0">
                    <a:moveTo>
                      <a:pt x="10010" y="8525"/>
                    </a:moveTo>
                    <a:lnTo>
                      <a:pt x="10010" y="8525"/>
                    </a:lnTo>
                    <a:cubicBezTo>
                      <a:pt x="9734" y="8801"/>
                      <a:pt x="9910" y="9252"/>
                      <a:pt x="10311" y="9277"/>
                    </a:cubicBezTo>
                    <a:lnTo>
                      <a:pt x="12745" y="9378"/>
                    </a:lnTo>
                    <a:cubicBezTo>
                      <a:pt x="15931" y="12664"/>
                      <a:pt x="18440" y="16578"/>
                      <a:pt x="20070" y="20943"/>
                    </a:cubicBezTo>
                    <a:cubicBezTo>
                      <a:pt x="20246" y="21420"/>
                      <a:pt x="20848" y="21545"/>
                      <a:pt x="21199" y="21194"/>
                    </a:cubicBezTo>
                    <a:lnTo>
                      <a:pt x="21199" y="21194"/>
                    </a:lnTo>
                    <a:cubicBezTo>
                      <a:pt x="21400" y="20993"/>
                      <a:pt x="21450" y="20717"/>
                      <a:pt x="21350" y="20466"/>
                    </a:cubicBezTo>
                    <a:cubicBezTo>
                      <a:pt x="19694" y="16026"/>
                      <a:pt x="17135" y="11987"/>
                      <a:pt x="13899" y="8625"/>
                    </a:cubicBezTo>
                    <a:lnTo>
                      <a:pt x="13773" y="5790"/>
                    </a:lnTo>
                    <a:cubicBezTo>
                      <a:pt x="13748" y="5414"/>
                      <a:pt x="13297" y="5213"/>
                      <a:pt x="13021" y="5489"/>
                    </a:cubicBezTo>
                    <a:lnTo>
                      <a:pt x="11867" y="6643"/>
                    </a:lnTo>
                    <a:cubicBezTo>
                      <a:pt x="8681" y="3808"/>
                      <a:pt x="4993" y="1551"/>
                      <a:pt x="929" y="45"/>
                    </a:cubicBezTo>
                    <a:cubicBezTo>
                      <a:pt x="678" y="-55"/>
                      <a:pt x="377" y="20"/>
                      <a:pt x="201" y="196"/>
                    </a:cubicBezTo>
                    <a:lnTo>
                      <a:pt x="201" y="196"/>
                    </a:lnTo>
                    <a:cubicBezTo>
                      <a:pt x="-150" y="547"/>
                      <a:pt x="-25" y="1149"/>
                      <a:pt x="452" y="1325"/>
                    </a:cubicBezTo>
                    <a:cubicBezTo>
                      <a:pt x="4316" y="2780"/>
                      <a:pt x="7853" y="4912"/>
                      <a:pt x="10888" y="7622"/>
                    </a:cubicBezTo>
                    <a:lnTo>
                      <a:pt x="10010" y="8525"/>
                    </a:lnTo>
                    <a:close/>
                  </a:path>
                </a:pathLst>
              </a:custGeom>
              <a:solidFill>
                <a:schemeClr val="bg1">
                  <a:lumMod val="85000"/>
                </a:schemeClr>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60" name="Shape">
                <a:extLst>
                  <a:ext uri="{FF2B5EF4-FFF2-40B4-BE49-F238E27FC236}">
                    <a16:creationId xmlns:a16="http://schemas.microsoft.com/office/drawing/2014/main" id="{67015A62-BC62-4610-BDC0-1CFA70E7C837}"/>
                  </a:ext>
                </a:extLst>
              </p:cNvPr>
              <p:cNvSpPr/>
              <p:nvPr/>
            </p:nvSpPr>
            <p:spPr>
              <a:xfrm rot="2700000">
                <a:off x="5603679" y="4820472"/>
                <a:ext cx="1001915" cy="1012795"/>
              </a:xfrm>
              <a:custGeom>
                <a:avLst/>
                <a:gdLst/>
                <a:ahLst/>
                <a:cxnLst>
                  <a:cxn ang="0">
                    <a:pos x="wd2" y="hd2"/>
                  </a:cxn>
                  <a:cxn ang="5400000">
                    <a:pos x="wd2" y="hd2"/>
                  </a:cxn>
                  <a:cxn ang="10800000">
                    <a:pos x="wd2" y="hd2"/>
                  </a:cxn>
                  <a:cxn ang="16200000">
                    <a:pos x="wd2" y="hd2"/>
                  </a:cxn>
                </a:cxnLst>
                <a:rect l="0" t="0" r="r" b="b"/>
                <a:pathLst>
                  <a:path w="21393" h="21400" extrusionOk="0">
                    <a:moveTo>
                      <a:pt x="14156" y="12535"/>
                    </a:moveTo>
                    <a:cubicBezTo>
                      <a:pt x="17285" y="9214"/>
                      <a:pt x="19758" y="5269"/>
                      <a:pt x="21348" y="924"/>
                    </a:cubicBezTo>
                    <a:cubicBezTo>
                      <a:pt x="21449" y="674"/>
                      <a:pt x="21373" y="399"/>
                      <a:pt x="21197" y="200"/>
                    </a:cubicBezTo>
                    <a:lnTo>
                      <a:pt x="21197" y="200"/>
                    </a:lnTo>
                    <a:cubicBezTo>
                      <a:pt x="20843" y="-150"/>
                      <a:pt x="20238" y="-25"/>
                      <a:pt x="20061" y="449"/>
                    </a:cubicBezTo>
                    <a:cubicBezTo>
                      <a:pt x="18522" y="4595"/>
                      <a:pt x="16150" y="8365"/>
                      <a:pt x="13172" y="11561"/>
                    </a:cubicBezTo>
                    <a:lnTo>
                      <a:pt x="12087" y="10488"/>
                    </a:lnTo>
                    <a:lnTo>
                      <a:pt x="12087" y="10488"/>
                    </a:lnTo>
                    <a:cubicBezTo>
                      <a:pt x="11810" y="10213"/>
                      <a:pt x="11356" y="10388"/>
                      <a:pt x="11330" y="10787"/>
                    </a:cubicBezTo>
                    <a:lnTo>
                      <a:pt x="11229" y="13484"/>
                    </a:lnTo>
                    <a:cubicBezTo>
                      <a:pt x="8126" y="16306"/>
                      <a:pt x="4467" y="18578"/>
                      <a:pt x="455" y="20077"/>
                    </a:cubicBezTo>
                    <a:cubicBezTo>
                      <a:pt x="-25" y="20251"/>
                      <a:pt x="-151" y="20851"/>
                      <a:pt x="202" y="21200"/>
                    </a:cubicBezTo>
                    <a:lnTo>
                      <a:pt x="202" y="21200"/>
                    </a:lnTo>
                    <a:cubicBezTo>
                      <a:pt x="404" y="21400"/>
                      <a:pt x="682" y="21450"/>
                      <a:pt x="934" y="21350"/>
                    </a:cubicBezTo>
                    <a:cubicBezTo>
                      <a:pt x="5173" y="19752"/>
                      <a:pt x="9009" y="17355"/>
                      <a:pt x="12289" y="14358"/>
                    </a:cubicBezTo>
                    <a:lnTo>
                      <a:pt x="14838" y="14258"/>
                    </a:lnTo>
                    <a:cubicBezTo>
                      <a:pt x="15216" y="14233"/>
                      <a:pt x="15418" y="13784"/>
                      <a:pt x="15141" y="13509"/>
                    </a:cubicBezTo>
                    <a:lnTo>
                      <a:pt x="14156" y="12535"/>
                    </a:lnTo>
                    <a:close/>
                  </a:path>
                </a:pathLst>
              </a:custGeom>
              <a:solidFill>
                <a:schemeClr val="bg1">
                  <a:lumMod val="85000"/>
                </a:schemeClr>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61" name="Shape">
                <a:extLst>
                  <a:ext uri="{FF2B5EF4-FFF2-40B4-BE49-F238E27FC236}">
                    <a16:creationId xmlns:a16="http://schemas.microsoft.com/office/drawing/2014/main" id="{B05B38D4-C523-4889-BAFD-31327AE6A97C}"/>
                  </a:ext>
                </a:extLst>
              </p:cNvPr>
              <p:cNvSpPr/>
              <p:nvPr/>
            </p:nvSpPr>
            <p:spPr>
              <a:xfrm rot="2700000">
                <a:off x="4133975" y="3368939"/>
                <a:ext cx="1006894" cy="1007821"/>
              </a:xfrm>
              <a:custGeom>
                <a:avLst/>
                <a:gdLst/>
                <a:ahLst/>
                <a:cxnLst>
                  <a:cxn ang="0">
                    <a:pos x="wd2" y="hd2"/>
                  </a:cxn>
                  <a:cxn ang="5400000">
                    <a:pos x="wd2" y="hd2"/>
                  </a:cxn>
                  <a:cxn ang="10800000">
                    <a:pos x="wd2" y="hd2"/>
                  </a:cxn>
                  <a:cxn ang="16200000">
                    <a:pos x="wd2" y="hd2"/>
                  </a:cxn>
                </a:cxnLst>
                <a:rect l="0" t="0" r="r" b="b"/>
                <a:pathLst>
                  <a:path w="21399" h="21394" extrusionOk="0">
                    <a:moveTo>
                      <a:pt x="10197" y="11641"/>
                    </a:moveTo>
                    <a:lnTo>
                      <a:pt x="10197" y="11641"/>
                    </a:lnTo>
                    <a:cubicBezTo>
                      <a:pt x="10197" y="11240"/>
                      <a:pt x="9871" y="10888"/>
                      <a:pt x="9444" y="10863"/>
                    </a:cubicBezTo>
                    <a:lnTo>
                      <a:pt x="7535" y="10788"/>
                    </a:lnTo>
                    <a:cubicBezTo>
                      <a:pt x="4873" y="7778"/>
                      <a:pt x="2763" y="4290"/>
                      <a:pt x="1331" y="452"/>
                    </a:cubicBezTo>
                    <a:cubicBezTo>
                      <a:pt x="1156" y="-25"/>
                      <a:pt x="553" y="-150"/>
                      <a:pt x="201" y="201"/>
                    </a:cubicBezTo>
                    <a:lnTo>
                      <a:pt x="201" y="201"/>
                    </a:lnTo>
                    <a:cubicBezTo>
                      <a:pt x="0" y="402"/>
                      <a:pt x="-50" y="678"/>
                      <a:pt x="51" y="929"/>
                    </a:cubicBezTo>
                    <a:cubicBezTo>
                      <a:pt x="1507" y="4792"/>
                      <a:pt x="3617" y="8355"/>
                      <a:pt x="6279" y="11415"/>
                    </a:cubicBezTo>
                    <a:lnTo>
                      <a:pt x="6405" y="14350"/>
                    </a:lnTo>
                    <a:cubicBezTo>
                      <a:pt x="6430" y="14727"/>
                      <a:pt x="6882" y="14927"/>
                      <a:pt x="7158" y="14651"/>
                    </a:cubicBezTo>
                    <a:lnTo>
                      <a:pt x="8264" y="13548"/>
                    </a:lnTo>
                    <a:cubicBezTo>
                      <a:pt x="11704" y="16934"/>
                      <a:pt x="15874" y="19619"/>
                      <a:pt x="20470" y="21350"/>
                    </a:cubicBezTo>
                    <a:cubicBezTo>
                      <a:pt x="20721" y="21450"/>
                      <a:pt x="21022" y="21375"/>
                      <a:pt x="21198" y="21199"/>
                    </a:cubicBezTo>
                    <a:lnTo>
                      <a:pt x="21198" y="21199"/>
                    </a:lnTo>
                    <a:cubicBezTo>
                      <a:pt x="21550" y="20848"/>
                      <a:pt x="21424" y="20246"/>
                      <a:pt x="20947" y="20070"/>
                    </a:cubicBezTo>
                    <a:cubicBezTo>
                      <a:pt x="16527" y="18414"/>
                      <a:pt x="12533" y="15856"/>
                      <a:pt x="9218" y="12594"/>
                    </a:cubicBezTo>
                    <a:lnTo>
                      <a:pt x="10197" y="11641"/>
                    </a:lnTo>
                    <a:close/>
                  </a:path>
                </a:pathLst>
              </a:custGeom>
              <a:solidFill>
                <a:schemeClr val="bg1">
                  <a:lumMod val="85000"/>
                </a:schemeClr>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sp>
            <p:nvSpPr>
              <p:cNvPr id="62" name="Shape">
                <a:extLst>
                  <a:ext uri="{FF2B5EF4-FFF2-40B4-BE49-F238E27FC236}">
                    <a16:creationId xmlns:a16="http://schemas.microsoft.com/office/drawing/2014/main" id="{8EB3FF25-085E-46B4-BD71-D8477590843C}"/>
                  </a:ext>
                </a:extLst>
              </p:cNvPr>
              <p:cNvSpPr/>
              <p:nvPr/>
            </p:nvSpPr>
            <p:spPr>
              <a:xfrm rot="2700000">
                <a:off x="5597353" y="1909810"/>
                <a:ext cx="1013732" cy="1002158"/>
              </a:xfrm>
              <a:custGeom>
                <a:avLst/>
                <a:gdLst/>
                <a:ahLst/>
                <a:cxnLst>
                  <a:cxn ang="0">
                    <a:pos x="wd2" y="hd2"/>
                  </a:cxn>
                  <a:cxn ang="5400000">
                    <a:pos x="wd2" y="hd2"/>
                  </a:cxn>
                  <a:cxn ang="10800000">
                    <a:pos x="wd2" y="hd2"/>
                  </a:cxn>
                  <a:cxn ang="16200000">
                    <a:pos x="wd2" y="hd2"/>
                  </a:cxn>
                </a:cxnLst>
                <a:rect l="0" t="0" r="r" b="b"/>
                <a:pathLst>
                  <a:path w="21395" h="21398" extrusionOk="0">
                    <a:moveTo>
                      <a:pt x="9124" y="7041"/>
                    </a:moveTo>
                    <a:lnTo>
                      <a:pt x="6580" y="7142"/>
                    </a:lnTo>
                    <a:cubicBezTo>
                      <a:pt x="6206" y="7167"/>
                      <a:pt x="6006" y="7621"/>
                      <a:pt x="6280" y="7899"/>
                    </a:cubicBezTo>
                    <a:lnTo>
                      <a:pt x="7253" y="8883"/>
                    </a:lnTo>
                    <a:cubicBezTo>
                      <a:pt x="4160" y="12188"/>
                      <a:pt x="1691" y="16125"/>
                      <a:pt x="45" y="20465"/>
                    </a:cubicBezTo>
                    <a:cubicBezTo>
                      <a:pt x="-55" y="20717"/>
                      <a:pt x="20" y="21020"/>
                      <a:pt x="194" y="21197"/>
                    </a:cubicBezTo>
                    <a:lnTo>
                      <a:pt x="194" y="21197"/>
                    </a:lnTo>
                    <a:cubicBezTo>
                      <a:pt x="544" y="21550"/>
                      <a:pt x="1142" y="21424"/>
                      <a:pt x="1317" y="20944"/>
                    </a:cubicBezTo>
                    <a:cubicBezTo>
                      <a:pt x="2888" y="16781"/>
                      <a:pt x="5258" y="13021"/>
                      <a:pt x="8226" y="9842"/>
                    </a:cubicBezTo>
                    <a:lnTo>
                      <a:pt x="9298" y="10927"/>
                    </a:lnTo>
                    <a:lnTo>
                      <a:pt x="9298" y="10927"/>
                    </a:lnTo>
                    <a:cubicBezTo>
                      <a:pt x="9672" y="11028"/>
                      <a:pt x="10047" y="10750"/>
                      <a:pt x="10071" y="10346"/>
                    </a:cubicBezTo>
                    <a:lnTo>
                      <a:pt x="10171" y="7924"/>
                    </a:lnTo>
                    <a:cubicBezTo>
                      <a:pt x="13289" y="5072"/>
                      <a:pt x="16930" y="2827"/>
                      <a:pt x="20946" y="1338"/>
                    </a:cubicBezTo>
                    <a:cubicBezTo>
                      <a:pt x="21420" y="1161"/>
                      <a:pt x="21545" y="556"/>
                      <a:pt x="21196" y="202"/>
                    </a:cubicBezTo>
                    <a:lnTo>
                      <a:pt x="21196" y="202"/>
                    </a:lnTo>
                    <a:cubicBezTo>
                      <a:pt x="20996" y="0"/>
                      <a:pt x="20722" y="-50"/>
                      <a:pt x="20472" y="51"/>
                    </a:cubicBezTo>
                    <a:cubicBezTo>
                      <a:pt x="16232" y="1641"/>
                      <a:pt x="12391" y="4038"/>
                      <a:pt x="9124" y="7041"/>
                    </a:cubicBezTo>
                    <a:close/>
                  </a:path>
                </a:pathLst>
              </a:custGeom>
              <a:solidFill>
                <a:schemeClr val="bg1">
                  <a:lumMod val="85000"/>
                </a:schemeClr>
              </a:solidFill>
              <a:ln w="12700">
                <a:miter lim="400000"/>
              </a:ln>
            </p:spPr>
            <p:txBody>
              <a:bodyPr lIns="37006" tIns="37006" rIns="37006" bIns="37006" anchor="ctr"/>
              <a:lstStyle/>
              <a:p>
                <a:pPr algn="ctr">
                  <a:defRPr sz="3000">
                    <a:solidFill>
                      <a:srgbClr val="FFFFFF"/>
                    </a:solidFill>
                  </a:defRPr>
                </a:pPr>
                <a:endParaRPr b="1">
                  <a:solidFill>
                    <a:schemeClr val="bg1"/>
                  </a:solidFill>
                </a:endParaRPr>
              </a:p>
            </p:txBody>
          </p:sp>
        </p:grpSp>
        <p:pic>
          <p:nvPicPr>
            <p:cNvPr id="2" name="Imagen 1">
              <a:extLst>
                <a:ext uri="{FF2B5EF4-FFF2-40B4-BE49-F238E27FC236}">
                  <a16:creationId xmlns:a16="http://schemas.microsoft.com/office/drawing/2014/main" id="{16FBE287-4F38-4095-ADFE-9C81BE7CAA26}"/>
                </a:ext>
              </a:extLst>
            </p:cNvPr>
            <p:cNvPicPr>
              <a:picLocks noChangeAspect="1"/>
            </p:cNvPicPr>
            <p:nvPr/>
          </p:nvPicPr>
          <p:blipFill>
            <a:blip r:embed="rId3"/>
            <a:stretch>
              <a:fillRect/>
            </a:stretch>
          </p:blipFill>
          <p:spPr>
            <a:xfrm>
              <a:off x="4960627" y="1189154"/>
              <a:ext cx="717190" cy="701261"/>
            </a:xfrm>
            <a:prstGeom prst="rect">
              <a:avLst/>
            </a:prstGeom>
          </p:spPr>
        </p:pic>
      </p:grpSp>
      <p:sp>
        <p:nvSpPr>
          <p:cNvPr id="10" name="CuadroTexto 9">
            <a:extLst>
              <a:ext uri="{FF2B5EF4-FFF2-40B4-BE49-F238E27FC236}">
                <a16:creationId xmlns:a16="http://schemas.microsoft.com/office/drawing/2014/main" id="{3E5C47F8-0E2E-35B9-66C7-83FEEFA31866}"/>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12" name="CuadroTexto 11">
            <a:extLst>
              <a:ext uri="{FF2B5EF4-FFF2-40B4-BE49-F238E27FC236}">
                <a16:creationId xmlns:a16="http://schemas.microsoft.com/office/drawing/2014/main" id="{A605668A-86BF-AFE6-DA87-5E65BC1625ED}"/>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5237973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012"/>
        <p:cNvGrpSpPr/>
        <p:nvPr/>
      </p:nvGrpSpPr>
      <p:grpSpPr>
        <a:xfrm>
          <a:off x="0" y="0"/>
          <a:ext cx="0" cy="0"/>
          <a:chOff x="0" y="0"/>
          <a:chExt cx="0" cy="0"/>
        </a:xfrm>
      </p:grpSpPr>
      <p:sp>
        <p:nvSpPr>
          <p:cNvPr id="3" name="Rectángulo redondeado 7">
            <a:extLst>
              <a:ext uri="{FF2B5EF4-FFF2-40B4-BE49-F238E27FC236}">
                <a16:creationId xmlns:a16="http://schemas.microsoft.com/office/drawing/2014/main" id="{032CD5E7-8A4D-453E-8D76-D47D63C3A0DC}"/>
              </a:ext>
            </a:extLst>
          </p:cNvPr>
          <p:cNvSpPr/>
          <p:nvPr/>
        </p:nvSpPr>
        <p:spPr>
          <a:xfrm>
            <a:off x="1" y="1948189"/>
            <a:ext cx="11880849" cy="710708"/>
          </a:xfrm>
          <a:prstGeom prst="roundRect">
            <a:avLst/>
          </a:prstGeom>
          <a:ln>
            <a:noFill/>
          </a:ln>
        </p:spPr>
        <p:style>
          <a:lnRef idx="2">
            <a:schemeClr val="accent1"/>
          </a:lnRef>
          <a:fillRef idx="1">
            <a:schemeClr val="lt1"/>
          </a:fillRef>
          <a:effectRef idx="0">
            <a:schemeClr val="accent1"/>
          </a:effectRef>
          <a:fontRef idx="minor">
            <a:schemeClr val="dk1"/>
          </a:fontRef>
        </p:style>
        <p:txBody>
          <a:bodyPr lIns="89008" tIns="44504" rIns="89008" bIns="44504" rtlCol="0" anchor="ctr"/>
          <a:lstStyle/>
          <a:p>
            <a:pPr algn="ctr"/>
            <a:r>
              <a:rPr lang="es-PE" sz="2400" b="1" dirty="0">
                <a:solidFill>
                  <a:schemeClr val="accent1">
                    <a:lumMod val="75000"/>
                  </a:schemeClr>
                </a:solidFill>
              </a:rPr>
              <a:t>Formas del interés</a:t>
            </a:r>
          </a:p>
        </p:txBody>
      </p:sp>
      <p:grpSp>
        <p:nvGrpSpPr>
          <p:cNvPr id="12" name="Grupo 11">
            <a:extLst>
              <a:ext uri="{FF2B5EF4-FFF2-40B4-BE49-F238E27FC236}">
                <a16:creationId xmlns:a16="http://schemas.microsoft.com/office/drawing/2014/main" id="{AC1B220A-9280-4681-A8F8-018C78BDEF40}"/>
              </a:ext>
            </a:extLst>
          </p:cNvPr>
          <p:cNvGrpSpPr/>
          <p:nvPr/>
        </p:nvGrpSpPr>
        <p:grpSpPr>
          <a:xfrm>
            <a:off x="-1" y="2456345"/>
            <a:ext cx="11880850" cy="3306641"/>
            <a:chOff x="0" y="1287356"/>
            <a:chExt cx="11880850" cy="4635507"/>
          </a:xfrm>
        </p:grpSpPr>
        <p:sp>
          <p:nvSpPr>
            <p:cNvPr id="2016" name="Google Shape;2016;p72"/>
            <p:cNvSpPr/>
            <p:nvPr/>
          </p:nvSpPr>
          <p:spPr>
            <a:xfrm>
              <a:off x="1088241" y="5145430"/>
              <a:ext cx="568973" cy="656863"/>
            </a:xfrm>
            <a:prstGeom prst="rect">
              <a:avLst/>
            </a:prstGeom>
            <a:noFill/>
            <a:ln>
              <a:noFill/>
            </a:ln>
          </p:spPr>
          <p:txBody>
            <a:bodyPr spcFirstLastPara="1" wrap="square" lIns="88801" tIns="44388" rIns="88801" bIns="44388" anchor="t" anchorCtr="0">
              <a:noAutofit/>
            </a:bodyPr>
            <a:lstStyle/>
            <a:p>
              <a:endParaRPr sz="1600">
                <a:solidFill>
                  <a:schemeClr val="dk1"/>
                </a:solidFill>
                <a:latin typeface="Calibri"/>
                <a:ea typeface="Calibri"/>
                <a:cs typeface="Calibri"/>
                <a:sym typeface="Calibri"/>
              </a:endParaRPr>
            </a:p>
          </p:txBody>
        </p:sp>
        <p:sp>
          <p:nvSpPr>
            <p:cNvPr id="2019" name="Google Shape;2019;p72"/>
            <p:cNvSpPr/>
            <p:nvPr/>
          </p:nvSpPr>
          <p:spPr>
            <a:xfrm>
              <a:off x="871534" y="2280037"/>
              <a:ext cx="9320260" cy="1374361"/>
            </a:xfrm>
            <a:custGeom>
              <a:avLst/>
              <a:gdLst/>
              <a:ahLst/>
              <a:cxnLst/>
              <a:rect l="l" t="t" r="r" b="b"/>
              <a:pathLst>
                <a:path w="3883" h="895" extrusionOk="0">
                  <a:moveTo>
                    <a:pt x="3812" y="754"/>
                  </a:moveTo>
                  <a:lnTo>
                    <a:pt x="3651" y="449"/>
                  </a:lnTo>
                  <a:lnTo>
                    <a:pt x="3883" y="0"/>
                  </a:lnTo>
                  <a:lnTo>
                    <a:pt x="233" y="0"/>
                  </a:lnTo>
                  <a:lnTo>
                    <a:pt x="0" y="449"/>
                  </a:lnTo>
                  <a:lnTo>
                    <a:pt x="233" y="895"/>
                  </a:lnTo>
                  <a:lnTo>
                    <a:pt x="540" y="895"/>
                  </a:lnTo>
                </a:path>
              </a:pathLst>
            </a:custGeom>
            <a:noFill/>
            <a:ln w="58725" cap="rnd" cmpd="sng">
              <a:solidFill>
                <a:srgbClr val="64D1DA"/>
              </a:solidFill>
              <a:prstDash val="solid"/>
              <a:round/>
              <a:headEnd type="none" w="med" len="med"/>
              <a:tailEnd type="none" w="med" len="med"/>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sp>
          <p:nvSpPr>
            <p:cNvPr id="2020" name="Google Shape;2020;p72"/>
            <p:cNvSpPr/>
            <p:nvPr/>
          </p:nvSpPr>
          <p:spPr>
            <a:xfrm>
              <a:off x="2082233" y="3463564"/>
              <a:ext cx="9186784" cy="1313334"/>
            </a:xfrm>
            <a:custGeom>
              <a:avLst/>
              <a:gdLst/>
              <a:ahLst/>
              <a:cxnLst/>
              <a:rect l="l" t="t" r="r" b="b"/>
              <a:pathLst>
                <a:path w="3883" h="894" extrusionOk="0">
                  <a:moveTo>
                    <a:pt x="3360" y="894"/>
                  </a:moveTo>
                  <a:lnTo>
                    <a:pt x="3650" y="894"/>
                  </a:lnTo>
                  <a:lnTo>
                    <a:pt x="3883" y="445"/>
                  </a:lnTo>
                  <a:lnTo>
                    <a:pt x="3650" y="0"/>
                  </a:lnTo>
                  <a:lnTo>
                    <a:pt x="3363" y="0"/>
                  </a:lnTo>
                  <a:lnTo>
                    <a:pt x="0" y="0"/>
                  </a:lnTo>
                  <a:lnTo>
                    <a:pt x="232" y="445"/>
                  </a:lnTo>
                  <a:lnTo>
                    <a:pt x="77" y="744"/>
                  </a:lnTo>
                </a:path>
              </a:pathLst>
            </a:custGeom>
            <a:noFill/>
            <a:ln w="58725" cap="rnd" cmpd="sng">
              <a:solidFill>
                <a:srgbClr val="E24956"/>
              </a:solidFill>
              <a:prstDash val="solid"/>
              <a:round/>
              <a:headEnd type="none" w="med" len="med"/>
              <a:tailEnd type="none" w="med" len="med"/>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sp>
          <p:nvSpPr>
            <p:cNvPr id="2021" name="Google Shape;2021;p72"/>
            <p:cNvSpPr/>
            <p:nvPr/>
          </p:nvSpPr>
          <p:spPr>
            <a:xfrm>
              <a:off x="539825" y="4609529"/>
              <a:ext cx="9310194" cy="1313334"/>
            </a:xfrm>
            <a:custGeom>
              <a:avLst/>
              <a:gdLst/>
              <a:ahLst/>
              <a:cxnLst/>
              <a:rect l="l" t="t" r="r" b="b"/>
              <a:pathLst>
                <a:path w="3883" h="891" extrusionOk="0">
                  <a:moveTo>
                    <a:pt x="3817" y="762"/>
                  </a:moveTo>
                  <a:lnTo>
                    <a:pt x="3651" y="445"/>
                  </a:lnTo>
                  <a:lnTo>
                    <a:pt x="3883" y="0"/>
                  </a:lnTo>
                  <a:lnTo>
                    <a:pt x="233" y="0"/>
                  </a:lnTo>
                  <a:lnTo>
                    <a:pt x="0" y="445"/>
                  </a:lnTo>
                  <a:lnTo>
                    <a:pt x="233" y="891"/>
                  </a:lnTo>
                  <a:lnTo>
                    <a:pt x="3768" y="891"/>
                  </a:lnTo>
                </a:path>
              </a:pathLst>
            </a:custGeom>
            <a:noFill/>
            <a:ln w="58725" cap="rnd" cmpd="sng">
              <a:solidFill>
                <a:srgbClr val="065280"/>
              </a:solidFill>
              <a:prstDash val="solid"/>
              <a:round/>
              <a:headEnd type="none" w="med" len="med"/>
              <a:tailEnd type="none" w="med" len="med"/>
            </a:ln>
          </p:spPr>
          <p:txBody>
            <a:bodyPr spcFirstLastPara="1" wrap="square" lIns="88801" tIns="44388" rIns="88801" bIns="44388" anchor="t" anchorCtr="0">
              <a:noAutofit/>
            </a:bodyPr>
            <a:lstStyle/>
            <a:p>
              <a:endParaRPr sz="1600">
                <a:solidFill>
                  <a:schemeClr val="dk1"/>
                </a:solidFill>
                <a:ea typeface="Calibri"/>
                <a:cs typeface="Calibri"/>
                <a:sym typeface="Calibri"/>
              </a:endParaRPr>
            </a:p>
          </p:txBody>
        </p:sp>
        <p:sp>
          <p:nvSpPr>
            <p:cNvPr id="4" name="Rectángulo redondeado 7">
              <a:extLst>
                <a:ext uri="{FF2B5EF4-FFF2-40B4-BE49-F238E27FC236}">
                  <a16:creationId xmlns:a16="http://schemas.microsoft.com/office/drawing/2014/main" id="{5229B862-A445-41B4-8204-ED80C5E5842E}"/>
                </a:ext>
              </a:extLst>
            </p:cNvPr>
            <p:cNvSpPr/>
            <p:nvPr/>
          </p:nvSpPr>
          <p:spPr>
            <a:xfrm>
              <a:off x="1330037" y="2392255"/>
              <a:ext cx="7956804" cy="1048026"/>
            </a:xfrm>
            <a:prstGeom prst="roundRect">
              <a:avLst/>
            </a:prstGeom>
            <a:ln>
              <a:noFill/>
            </a:ln>
          </p:spPr>
          <p:style>
            <a:lnRef idx="2">
              <a:schemeClr val="accent1"/>
            </a:lnRef>
            <a:fillRef idx="1">
              <a:schemeClr val="lt1"/>
            </a:fillRef>
            <a:effectRef idx="0">
              <a:schemeClr val="accent1"/>
            </a:effectRef>
            <a:fontRef idx="minor">
              <a:schemeClr val="dk1"/>
            </a:fontRef>
          </p:style>
          <p:txBody>
            <a:bodyPr lIns="89008" tIns="44504" rIns="89008" bIns="44504" rtlCol="0" anchor="ctr"/>
            <a:lstStyle/>
            <a:p>
              <a:pPr algn="ctr"/>
              <a:r>
                <a:rPr lang="es-ES" b="1" dirty="0"/>
                <a:t>a) Directamente</a:t>
              </a:r>
              <a:r>
                <a:rPr lang="es-ES" dirty="0"/>
                <a:t>, lo que significa que sea a título personal, es decir, el mismo sujeto activo coloca en evidencia su pretensión de favorecerse a sí mismo o a un tercero de la obra o contrato.</a:t>
              </a:r>
              <a:endParaRPr lang="es-PE" dirty="0"/>
            </a:p>
          </p:txBody>
        </p:sp>
        <p:sp>
          <p:nvSpPr>
            <p:cNvPr id="5" name="Rectángulo redondeado 7">
              <a:extLst>
                <a:ext uri="{FF2B5EF4-FFF2-40B4-BE49-F238E27FC236}">
                  <a16:creationId xmlns:a16="http://schemas.microsoft.com/office/drawing/2014/main" id="{88AE950B-7388-4429-8E47-6BF04F99F07B}"/>
                </a:ext>
              </a:extLst>
            </p:cNvPr>
            <p:cNvSpPr/>
            <p:nvPr/>
          </p:nvSpPr>
          <p:spPr>
            <a:xfrm>
              <a:off x="2638336" y="3554390"/>
              <a:ext cx="7776863" cy="954819"/>
            </a:xfrm>
            <a:prstGeom prst="roundRect">
              <a:avLst/>
            </a:prstGeom>
            <a:ln>
              <a:noFill/>
            </a:ln>
          </p:spPr>
          <p:style>
            <a:lnRef idx="2">
              <a:schemeClr val="accent1"/>
            </a:lnRef>
            <a:fillRef idx="1">
              <a:schemeClr val="lt1"/>
            </a:fillRef>
            <a:effectRef idx="0">
              <a:schemeClr val="accent1"/>
            </a:effectRef>
            <a:fontRef idx="minor">
              <a:schemeClr val="dk1"/>
            </a:fontRef>
          </p:style>
          <p:txBody>
            <a:bodyPr lIns="89008" tIns="44504" rIns="89008" bIns="44504" rtlCol="0" anchor="ctr"/>
            <a:lstStyle/>
            <a:p>
              <a:pPr algn="ctr"/>
              <a:r>
                <a:rPr lang="es-ES" b="1" dirty="0"/>
                <a:t>b) Indirectamente</a:t>
              </a:r>
              <a:r>
                <a:rPr lang="es-ES" dirty="0"/>
                <a:t>, en este supuesto, el sujeto activo materializará dicho interés a través de un intermediario, que podría ser un funcionario o no.</a:t>
              </a:r>
              <a:endParaRPr lang="es-PE" dirty="0"/>
            </a:p>
          </p:txBody>
        </p:sp>
        <p:sp>
          <p:nvSpPr>
            <p:cNvPr id="6" name="Rectángulo redondeado 7">
              <a:extLst>
                <a:ext uri="{FF2B5EF4-FFF2-40B4-BE49-F238E27FC236}">
                  <a16:creationId xmlns:a16="http://schemas.microsoft.com/office/drawing/2014/main" id="{7C2503B4-48EA-40E7-94AD-7693FD3138AF}"/>
                </a:ext>
              </a:extLst>
            </p:cNvPr>
            <p:cNvSpPr/>
            <p:nvPr/>
          </p:nvSpPr>
          <p:spPr>
            <a:xfrm>
              <a:off x="1315115" y="4703048"/>
              <a:ext cx="8115742" cy="1099245"/>
            </a:xfrm>
            <a:prstGeom prst="roundRect">
              <a:avLst/>
            </a:prstGeom>
            <a:ln>
              <a:noFill/>
            </a:ln>
          </p:spPr>
          <p:style>
            <a:lnRef idx="2">
              <a:schemeClr val="accent1"/>
            </a:lnRef>
            <a:fillRef idx="1">
              <a:schemeClr val="lt1"/>
            </a:fillRef>
            <a:effectRef idx="0">
              <a:schemeClr val="accent1"/>
            </a:effectRef>
            <a:fontRef idx="minor">
              <a:schemeClr val="dk1"/>
            </a:fontRef>
          </p:style>
          <p:txBody>
            <a:bodyPr lIns="89008" tIns="44504" rIns="89008" bIns="44504" rtlCol="0" anchor="ctr"/>
            <a:lstStyle/>
            <a:p>
              <a:pPr lvl="0" algn="ctr"/>
              <a:r>
                <a:rPr lang="es-ES" b="1" dirty="0"/>
                <a:t>c) Por acto simulado</a:t>
              </a:r>
              <a:r>
                <a:rPr lang="es-ES" dirty="0"/>
                <a:t>, que alude también a una forma indirecta de interesarse, por cuanto, el sujeto activo, aparentará que su intervención será en pro de la Administración Pública, pero en realidad no es así. </a:t>
              </a:r>
              <a:endParaRPr lang="es-PE" dirty="0"/>
            </a:p>
          </p:txBody>
        </p:sp>
        <p:sp>
          <p:nvSpPr>
            <p:cNvPr id="27" name="Rectángulo 26">
              <a:extLst>
                <a:ext uri="{FF2B5EF4-FFF2-40B4-BE49-F238E27FC236}">
                  <a16:creationId xmlns:a16="http://schemas.microsoft.com/office/drawing/2014/main" id="{841EAE86-7D65-4CF3-A5EC-2DD01851B08F}"/>
                </a:ext>
              </a:extLst>
            </p:cNvPr>
            <p:cNvSpPr/>
            <p:nvPr/>
          </p:nvSpPr>
          <p:spPr>
            <a:xfrm>
              <a:off x="0" y="1287356"/>
              <a:ext cx="11880850" cy="819783"/>
            </a:xfrm>
            <a:prstGeom prst="rect">
              <a:avLst/>
            </a:prstGeom>
          </p:spPr>
          <p:txBody>
            <a:bodyPr wrap="square">
              <a:spAutoFit/>
            </a:bodyPr>
            <a:lstStyle/>
            <a:p>
              <a:pPr algn="ctr">
                <a:spcBef>
                  <a:spcPts val="0"/>
                </a:spcBef>
              </a:pPr>
              <a:r>
                <a:rPr lang="es-ES" sz="1600" b="1" dirty="0">
                  <a:solidFill>
                    <a:schemeClr val="tx1">
                      <a:lumMod val="95000"/>
                      <a:lumOff val="5000"/>
                    </a:schemeClr>
                  </a:solidFill>
                </a:rPr>
                <a:t>CASACIÓN </a:t>
              </a:r>
            </a:p>
            <a:p>
              <a:pPr algn="ctr">
                <a:spcBef>
                  <a:spcPts val="0"/>
                </a:spcBef>
              </a:pPr>
              <a:r>
                <a:rPr lang="es-ES" sz="1600" b="1" dirty="0" err="1">
                  <a:solidFill>
                    <a:schemeClr val="tx1">
                      <a:lumMod val="95000"/>
                      <a:lumOff val="5000"/>
                    </a:schemeClr>
                  </a:solidFill>
                </a:rPr>
                <a:t>N°</a:t>
              </a:r>
              <a:r>
                <a:rPr lang="es-ES" sz="1600" b="1" dirty="0">
                  <a:solidFill>
                    <a:schemeClr val="tx1">
                      <a:lumMod val="95000"/>
                      <a:lumOff val="5000"/>
                    </a:schemeClr>
                  </a:solidFill>
                </a:rPr>
                <a:t> 67-2017/LIMA</a:t>
              </a:r>
            </a:p>
          </p:txBody>
        </p:sp>
        <p:pic>
          <p:nvPicPr>
            <p:cNvPr id="29" name="Imagen 28">
              <a:extLst>
                <a:ext uri="{FF2B5EF4-FFF2-40B4-BE49-F238E27FC236}">
                  <a16:creationId xmlns:a16="http://schemas.microsoft.com/office/drawing/2014/main" id="{4A127E0B-2CE9-43BB-9485-02823F89CBA0}"/>
                </a:ext>
              </a:extLst>
            </p:cNvPr>
            <p:cNvPicPr>
              <a:picLocks noChangeAspect="1"/>
            </p:cNvPicPr>
            <p:nvPr/>
          </p:nvPicPr>
          <p:blipFill>
            <a:blip r:embed="rId3"/>
            <a:stretch>
              <a:fillRect/>
            </a:stretch>
          </p:blipFill>
          <p:spPr>
            <a:xfrm>
              <a:off x="4500265" y="1389048"/>
              <a:ext cx="610463" cy="596904"/>
            </a:xfrm>
            <a:prstGeom prst="rect">
              <a:avLst/>
            </a:prstGeom>
          </p:spPr>
        </p:pic>
      </p:grpSp>
      <p:grpSp>
        <p:nvGrpSpPr>
          <p:cNvPr id="28" name="Grupo 27">
            <a:extLst>
              <a:ext uri="{FF2B5EF4-FFF2-40B4-BE49-F238E27FC236}">
                <a16:creationId xmlns:a16="http://schemas.microsoft.com/office/drawing/2014/main" id="{4C78618D-087D-4FB0-AE8D-BA8BB2691A36}"/>
              </a:ext>
            </a:extLst>
          </p:cNvPr>
          <p:cNvGrpSpPr/>
          <p:nvPr/>
        </p:nvGrpSpPr>
        <p:grpSpPr>
          <a:xfrm>
            <a:off x="1263748" y="1315958"/>
            <a:ext cx="9348720" cy="670021"/>
            <a:chOff x="1632265" y="192829"/>
            <a:chExt cx="9348720" cy="862969"/>
          </a:xfrm>
        </p:grpSpPr>
        <p:sp>
          <p:nvSpPr>
            <p:cNvPr id="30" name="Google Shape;1115;p45">
              <a:extLst>
                <a:ext uri="{FF2B5EF4-FFF2-40B4-BE49-F238E27FC236}">
                  <a16:creationId xmlns:a16="http://schemas.microsoft.com/office/drawing/2014/main" id="{9CD89E6C-02D1-419F-A188-695ACA1A1D35}"/>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1" name="Google Shape;1116;p45">
              <a:extLst>
                <a:ext uri="{FF2B5EF4-FFF2-40B4-BE49-F238E27FC236}">
                  <a16:creationId xmlns:a16="http://schemas.microsoft.com/office/drawing/2014/main" id="{536541A7-87E3-428B-A5B1-95C6EFE6CBAD}"/>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2" name="Google Shape;1117;p45">
              <a:extLst>
                <a:ext uri="{FF2B5EF4-FFF2-40B4-BE49-F238E27FC236}">
                  <a16:creationId xmlns:a16="http://schemas.microsoft.com/office/drawing/2014/main" id="{F542BD42-0F76-4D6E-AD2E-2AF53787CA2D}"/>
                </a:ext>
              </a:extLst>
            </p:cNvPr>
            <p:cNvSpPr>
              <a:spLocks/>
            </p:cNvSpPr>
            <p:nvPr/>
          </p:nvSpPr>
          <p:spPr bwMode="auto">
            <a:xfrm>
              <a:off x="4247089" y="207508"/>
              <a:ext cx="2807612"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3" name="Google Shape;1119;p45">
              <a:extLst>
                <a:ext uri="{FF2B5EF4-FFF2-40B4-BE49-F238E27FC236}">
                  <a16:creationId xmlns:a16="http://schemas.microsoft.com/office/drawing/2014/main" id="{670460A3-1423-41C4-A135-807DBBF44660}"/>
                </a:ext>
              </a:extLst>
            </p:cNvPr>
            <p:cNvSpPr>
              <a:spLocks/>
            </p:cNvSpPr>
            <p:nvPr/>
          </p:nvSpPr>
          <p:spPr bwMode="auto">
            <a:xfrm>
              <a:off x="7092553" y="207508"/>
              <a:ext cx="1258290"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4" name="Google Shape;1120;p45">
              <a:extLst>
                <a:ext uri="{FF2B5EF4-FFF2-40B4-BE49-F238E27FC236}">
                  <a16:creationId xmlns:a16="http://schemas.microsoft.com/office/drawing/2014/main" id="{32815CB7-E62D-4ABD-8D2C-E3FBBE35A1A5}"/>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5" name="Google Shape;1121;p45">
              <a:extLst>
                <a:ext uri="{FF2B5EF4-FFF2-40B4-BE49-F238E27FC236}">
                  <a16:creationId xmlns:a16="http://schemas.microsoft.com/office/drawing/2014/main" id="{D6666472-D7D8-496C-B22C-15F1DBDA5E06}"/>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36" name="Google Shape;1123;p45">
              <a:extLst>
                <a:ext uri="{FF2B5EF4-FFF2-40B4-BE49-F238E27FC236}">
                  <a16:creationId xmlns:a16="http://schemas.microsoft.com/office/drawing/2014/main" id="{019068A7-5768-4B08-B18C-0653FF2FE132}"/>
                </a:ext>
              </a:extLst>
            </p:cNvPr>
            <p:cNvSpPr txBox="1">
              <a:spLocks noChangeArrowheads="1"/>
            </p:cNvSpPr>
            <p:nvPr/>
          </p:nvSpPr>
          <p:spPr bwMode="auto">
            <a:xfrm>
              <a:off x="1765034" y="20750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37" name="Google Shape;1125;p45">
              <a:extLst>
                <a:ext uri="{FF2B5EF4-FFF2-40B4-BE49-F238E27FC236}">
                  <a16:creationId xmlns:a16="http://schemas.microsoft.com/office/drawing/2014/main" id="{4CDF14F5-FE77-434B-A7E3-48FA28124C73}"/>
                </a:ext>
              </a:extLst>
            </p:cNvPr>
            <p:cNvSpPr txBox="1">
              <a:spLocks noChangeArrowheads="1"/>
            </p:cNvSpPr>
            <p:nvPr/>
          </p:nvSpPr>
          <p:spPr bwMode="auto">
            <a:xfrm>
              <a:off x="8604721" y="241657"/>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38" name="Google Shape;1128;p45">
              <a:extLst>
                <a:ext uri="{FF2B5EF4-FFF2-40B4-BE49-F238E27FC236}">
                  <a16:creationId xmlns:a16="http://schemas.microsoft.com/office/drawing/2014/main" id="{54D34D97-E564-4E8D-BA54-F24472168800}"/>
                </a:ext>
              </a:extLst>
            </p:cNvPr>
            <p:cNvSpPr txBox="1">
              <a:spLocks noChangeArrowheads="1"/>
            </p:cNvSpPr>
            <p:nvPr/>
          </p:nvSpPr>
          <p:spPr bwMode="auto">
            <a:xfrm>
              <a:off x="3119263" y="204753"/>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39" name="Google Shape;1129;p45">
              <a:extLst>
                <a:ext uri="{FF2B5EF4-FFF2-40B4-BE49-F238E27FC236}">
                  <a16:creationId xmlns:a16="http://schemas.microsoft.com/office/drawing/2014/main" id="{2175ED60-EE50-431D-9A1B-A193A6F7790F}"/>
                </a:ext>
              </a:extLst>
            </p:cNvPr>
            <p:cNvSpPr txBox="1">
              <a:spLocks noChangeArrowheads="1"/>
            </p:cNvSpPr>
            <p:nvPr/>
          </p:nvSpPr>
          <p:spPr bwMode="auto">
            <a:xfrm>
              <a:off x="7380585" y="207507"/>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40" name="Google Shape;1130;p45">
              <a:extLst>
                <a:ext uri="{FF2B5EF4-FFF2-40B4-BE49-F238E27FC236}">
                  <a16:creationId xmlns:a16="http://schemas.microsoft.com/office/drawing/2014/main" id="{D105A07F-42E3-46B1-9DFA-A57A17879167}"/>
                </a:ext>
              </a:extLst>
            </p:cNvPr>
            <p:cNvSpPr txBox="1">
              <a:spLocks noChangeArrowheads="1"/>
            </p:cNvSpPr>
            <p:nvPr/>
          </p:nvSpPr>
          <p:spPr bwMode="auto">
            <a:xfrm>
              <a:off x="9941722" y="228484"/>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41" name="Google Shape;462;p21">
              <a:extLst>
                <a:ext uri="{FF2B5EF4-FFF2-40B4-BE49-F238E27FC236}">
                  <a16:creationId xmlns:a16="http://schemas.microsoft.com/office/drawing/2014/main" id="{EB4A395E-D4F7-4720-BF16-1FCCE9AFB55F}"/>
                </a:ext>
              </a:extLst>
            </p:cNvPr>
            <p:cNvSpPr txBox="1">
              <a:spLocks noChangeArrowheads="1"/>
            </p:cNvSpPr>
            <p:nvPr/>
          </p:nvSpPr>
          <p:spPr bwMode="auto">
            <a:xfrm>
              <a:off x="4161610" y="192829"/>
              <a:ext cx="2078527" cy="66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CONDUCTA</a:t>
              </a:r>
            </a:p>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 TÍPICA</a:t>
              </a:r>
              <a:endParaRPr lang="es-EC" altLang="es-EC" sz="1800" b="1" dirty="0">
                <a:solidFill>
                  <a:schemeClr val="tx1"/>
                </a:solidFill>
                <a:latin typeface="+mn-lt"/>
                <a:cs typeface="Open Sans" panose="020B0606030504020204" pitchFamily="34" charset="0"/>
              </a:endParaRPr>
            </a:p>
          </p:txBody>
        </p:sp>
      </p:grpSp>
      <p:sp>
        <p:nvSpPr>
          <p:cNvPr id="7" name="CuadroTexto 6">
            <a:extLst>
              <a:ext uri="{FF2B5EF4-FFF2-40B4-BE49-F238E27FC236}">
                <a16:creationId xmlns:a16="http://schemas.microsoft.com/office/drawing/2014/main" id="{22EA7AFE-B0E3-5012-FD44-283827E019C8}"/>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8" name="CuadroTexto 7">
            <a:extLst>
              <a:ext uri="{FF2B5EF4-FFF2-40B4-BE49-F238E27FC236}">
                <a16:creationId xmlns:a16="http://schemas.microsoft.com/office/drawing/2014/main" id="{BDBE1261-C1DE-3E32-063D-D2C918F730CC}"/>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18210510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 Rectángulo">
            <a:extLst>
              <a:ext uri="{FF2B5EF4-FFF2-40B4-BE49-F238E27FC236}">
                <a16:creationId xmlns:a16="http://schemas.microsoft.com/office/drawing/2014/main" id="{9197B0B2-D7BF-49A1-8F8C-DD81DCA433BB}"/>
              </a:ext>
            </a:extLst>
          </p:cNvPr>
          <p:cNvSpPr/>
          <p:nvPr/>
        </p:nvSpPr>
        <p:spPr>
          <a:xfrm>
            <a:off x="1187722" y="4937385"/>
            <a:ext cx="1692662" cy="206874"/>
          </a:xfrm>
          <a:prstGeom prst="rect">
            <a:avLst/>
          </a:prstGeom>
        </p:spPr>
        <p:txBody>
          <a:bodyPr wrap="none" lIns="86453" tIns="43227" rIns="86453" bIns="43227">
            <a:spAutoFit/>
          </a:bodyPr>
          <a:lstStyle/>
          <a:p>
            <a:pPr>
              <a:defRPr/>
            </a:pPr>
            <a:r>
              <a:rPr lang="es-PE" sz="777" dirty="0">
                <a:solidFill>
                  <a:schemeClr val="bg1">
                    <a:lumMod val="50000"/>
                  </a:schemeClr>
                </a:solidFill>
                <a:cs typeface="Arial" charset="0"/>
              </a:rPr>
              <a:t>Fuente imagen: www.e-consulta.com</a:t>
            </a:r>
          </a:p>
        </p:txBody>
      </p:sp>
      <p:grpSp>
        <p:nvGrpSpPr>
          <p:cNvPr id="4" name="Grupo 3">
            <a:extLst>
              <a:ext uri="{FF2B5EF4-FFF2-40B4-BE49-F238E27FC236}">
                <a16:creationId xmlns:a16="http://schemas.microsoft.com/office/drawing/2014/main" id="{1D1C7343-6A7E-4F40-B3AC-20A839BD47A0}"/>
              </a:ext>
            </a:extLst>
          </p:cNvPr>
          <p:cNvGrpSpPr/>
          <p:nvPr/>
        </p:nvGrpSpPr>
        <p:grpSpPr>
          <a:xfrm>
            <a:off x="1284992" y="1264977"/>
            <a:ext cx="9310865" cy="697446"/>
            <a:chOff x="1632265" y="103551"/>
            <a:chExt cx="9310865" cy="834835"/>
          </a:xfrm>
        </p:grpSpPr>
        <p:sp>
          <p:nvSpPr>
            <p:cNvPr id="7" name="Google Shape;1115;p45">
              <a:extLst>
                <a:ext uri="{FF2B5EF4-FFF2-40B4-BE49-F238E27FC236}">
                  <a16:creationId xmlns:a16="http://schemas.microsoft.com/office/drawing/2014/main" id="{712EBFAF-A0CD-47AC-BB42-054F7EAC7D23}"/>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 name="Google Shape;1116;p45">
              <a:extLst>
                <a:ext uri="{FF2B5EF4-FFF2-40B4-BE49-F238E27FC236}">
                  <a16:creationId xmlns:a16="http://schemas.microsoft.com/office/drawing/2014/main" id="{4E3C2EC9-2D2C-465C-AC0B-432FA69B2F84}"/>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2" name="Google Shape;1117;p45">
              <a:extLst>
                <a:ext uri="{FF2B5EF4-FFF2-40B4-BE49-F238E27FC236}">
                  <a16:creationId xmlns:a16="http://schemas.microsoft.com/office/drawing/2014/main" id="{F0E9DD0D-BA76-41B2-BA61-3A8CE0A86B14}"/>
                </a:ext>
              </a:extLst>
            </p:cNvPr>
            <p:cNvSpPr>
              <a:spLocks/>
            </p:cNvSpPr>
            <p:nvPr/>
          </p:nvSpPr>
          <p:spPr bwMode="auto">
            <a:xfrm>
              <a:off x="4247089" y="207508"/>
              <a:ext cx="1258290"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5" name="Google Shape;1119;p45">
              <a:extLst>
                <a:ext uri="{FF2B5EF4-FFF2-40B4-BE49-F238E27FC236}">
                  <a16:creationId xmlns:a16="http://schemas.microsoft.com/office/drawing/2014/main" id="{8C4F63FC-01C2-4C55-AB77-5AF8327DE03E}"/>
                </a:ext>
              </a:extLst>
            </p:cNvPr>
            <p:cNvSpPr>
              <a:spLocks/>
            </p:cNvSpPr>
            <p:nvPr/>
          </p:nvSpPr>
          <p:spPr bwMode="auto">
            <a:xfrm>
              <a:off x="5518481" y="207508"/>
              <a:ext cx="2832362"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17" name="Google Shape;1120;p45">
              <a:extLst>
                <a:ext uri="{FF2B5EF4-FFF2-40B4-BE49-F238E27FC236}">
                  <a16:creationId xmlns:a16="http://schemas.microsoft.com/office/drawing/2014/main" id="{648A9653-AB1D-4947-BA1D-6F591FEA66D0}"/>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5" name="Google Shape;1121;p45">
              <a:extLst>
                <a:ext uri="{FF2B5EF4-FFF2-40B4-BE49-F238E27FC236}">
                  <a16:creationId xmlns:a16="http://schemas.microsoft.com/office/drawing/2014/main" id="{7B9A0260-C0D0-48E5-AA8D-4FE557F7EBE3}"/>
                </a:ext>
              </a:extLst>
            </p:cNvPr>
            <p:cNvSpPr>
              <a:spLocks/>
            </p:cNvSpPr>
            <p:nvPr/>
          </p:nvSpPr>
          <p:spPr bwMode="auto">
            <a:xfrm>
              <a:off x="8388697"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27" name="Google Shape;1123;p45">
              <a:extLst>
                <a:ext uri="{FF2B5EF4-FFF2-40B4-BE49-F238E27FC236}">
                  <a16:creationId xmlns:a16="http://schemas.microsoft.com/office/drawing/2014/main" id="{F606BCC7-45C7-4A88-8CB3-18BBA211F69E}"/>
                </a:ext>
              </a:extLst>
            </p:cNvPr>
            <p:cNvSpPr txBox="1">
              <a:spLocks noChangeArrowheads="1"/>
            </p:cNvSpPr>
            <p:nvPr/>
          </p:nvSpPr>
          <p:spPr bwMode="auto">
            <a:xfrm>
              <a:off x="1790941" y="103551"/>
              <a:ext cx="1053140" cy="814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29" name="Google Shape;1125;p45">
              <a:extLst>
                <a:ext uri="{FF2B5EF4-FFF2-40B4-BE49-F238E27FC236}">
                  <a16:creationId xmlns:a16="http://schemas.microsoft.com/office/drawing/2014/main" id="{2AA5E1A8-E23A-4276-AE56-EF581B3B2296}"/>
                </a:ext>
              </a:extLst>
            </p:cNvPr>
            <p:cNvSpPr txBox="1">
              <a:spLocks noChangeArrowheads="1"/>
            </p:cNvSpPr>
            <p:nvPr/>
          </p:nvSpPr>
          <p:spPr bwMode="auto">
            <a:xfrm>
              <a:off x="8604721" y="103551"/>
              <a:ext cx="1067018" cy="814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33" name="Google Shape;1128;p45">
              <a:extLst>
                <a:ext uri="{FF2B5EF4-FFF2-40B4-BE49-F238E27FC236}">
                  <a16:creationId xmlns:a16="http://schemas.microsoft.com/office/drawing/2014/main" id="{1B85E6F6-7F10-4A5F-A702-F218C2145BCC}"/>
                </a:ext>
              </a:extLst>
            </p:cNvPr>
            <p:cNvSpPr txBox="1">
              <a:spLocks noChangeArrowheads="1"/>
            </p:cNvSpPr>
            <p:nvPr/>
          </p:nvSpPr>
          <p:spPr bwMode="auto">
            <a:xfrm>
              <a:off x="3169886" y="103551"/>
              <a:ext cx="1042347" cy="814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35" name="Google Shape;1129;p45">
              <a:extLst>
                <a:ext uri="{FF2B5EF4-FFF2-40B4-BE49-F238E27FC236}">
                  <a16:creationId xmlns:a16="http://schemas.microsoft.com/office/drawing/2014/main" id="{064BAF1C-3B92-4067-B65D-98AAFC8A3AD5}"/>
                </a:ext>
              </a:extLst>
            </p:cNvPr>
            <p:cNvSpPr txBox="1">
              <a:spLocks noChangeArrowheads="1"/>
            </p:cNvSpPr>
            <p:nvPr/>
          </p:nvSpPr>
          <p:spPr bwMode="auto">
            <a:xfrm>
              <a:off x="4421254" y="103551"/>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37" name="Google Shape;1130;p45">
              <a:extLst>
                <a:ext uri="{FF2B5EF4-FFF2-40B4-BE49-F238E27FC236}">
                  <a16:creationId xmlns:a16="http://schemas.microsoft.com/office/drawing/2014/main" id="{0D4D10AE-1210-41A0-85AD-1D449E0FE436}"/>
                </a:ext>
              </a:extLst>
            </p:cNvPr>
            <p:cNvSpPr txBox="1">
              <a:spLocks noChangeArrowheads="1"/>
            </p:cNvSpPr>
            <p:nvPr/>
          </p:nvSpPr>
          <p:spPr bwMode="auto">
            <a:xfrm>
              <a:off x="9900865" y="103551"/>
              <a:ext cx="1039263" cy="814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06</a:t>
              </a:r>
              <a:endParaRPr lang="es-EC" altLang="es-EC" sz="1200" dirty="0">
                <a:latin typeface="+mn-lt"/>
              </a:endParaRPr>
            </a:p>
          </p:txBody>
        </p:sp>
        <p:sp>
          <p:nvSpPr>
            <p:cNvPr id="39" name="Google Shape;462;p21">
              <a:extLst>
                <a:ext uri="{FF2B5EF4-FFF2-40B4-BE49-F238E27FC236}">
                  <a16:creationId xmlns:a16="http://schemas.microsoft.com/office/drawing/2014/main" id="{CCB11F9D-6A4B-4265-835C-40A35B59232C}"/>
                </a:ext>
              </a:extLst>
            </p:cNvPr>
            <p:cNvSpPr txBox="1">
              <a:spLocks noChangeArrowheads="1"/>
            </p:cNvSpPr>
            <p:nvPr/>
          </p:nvSpPr>
          <p:spPr bwMode="auto">
            <a:xfrm>
              <a:off x="5456365" y="199690"/>
              <a:ext cx="2239656" cy="71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CONTEXTO </a:t>
              </a:r>
            </a:p>
            <a:p>
              <a:pPr algn="ctr" eaLnBrk="1" hangingPunct="1">
                <a:buClr>
                  <a:srgbClr val="FFFFFF"/>
                </a:buClr>
                <a:buSzPts val="1100"/>
                <a:buFont typeface="Open Sans" panose="020B0606030504020204" pitchFamily="34" charset="0"/>
                <a:buNone/>
              </a:pPr>
              <a:r>
                <a:rPr lang="en-US" altLang="es-EC" sz="1800" b="1" dirty="0">
                  <a:solidFill>
                    <a:schemeClr val="tx1"/>
                  </a:solidFill>
                  <a:latin typeface="+mn-lt"/>
                  <a:cs typeface="Open Sans" panose="020B0606030504020204" pitchFamily="34" charset="0"/>
                  <a:sym typeface="Open Sans" panose="020B0606030504020204" pitchFamily="34" charset="0"/>
                </a:rPr>
                <a:t>TÍPICO</a:t>
              </a:r>
              <a:endParaRPr lang="es-EC" altLang="es-EC" sz="1800" b="1" dirty="0">
                <a:solidFill>
                  <a:schemeClr val="tx1"/>
                </a:solidFill>
                <a:latin typeface="+mn-lt"/>
                <a:cs typeface="Open Sans" panose="020B0606030504020204" pitchFamily="34" charset="0"/>
              </a:endParaRPr>
            </a:p>
          </p:txBody>
        </p:sp>
      </p:grpSp>
      <p:pic>
        <p:nvPicPr>
          <p:cNvPr id="3" name="Imagen 2">
            <a:extLst>
              <a:ext uri="{FF2B5EF4-FFF2-40B4-BE49-F238E27FC236}">
                <a16:creationId xmlns:a16="http://schemas.microsoft.com/office/drawing/2014/main" id="{12467FBB-CD3C-4332-8EF0-1C4243ACA6CE}"/>
              </a:ext>
            </a:extLst>
          </p:cNvPr>
          <p:cNvPicPr>
            <a:picLocks noChangeAspect="1"/>
          </p:cNvPicPr>
          <p:nvPr/>
        </p:nvPicPr>
        <p:blipFill>
          <a:blip r:embed="rId2"/>
          <a:stretch>
            <a:fillRect/>
          </a:stretch>
        </p:blipFill>
        <p:spPr>
          <a:xfrm>
            <a:off x="887176" y="2287812"/>
            <a:ext cx="2345640" cy="2649572"/>
          </a:xfrm>
          <a:prstGeom prst="rect">
            <a:avLst/>
          </a:prstGeom>
        </p:spPr>
      </p:pic>
      <p:sp>
        <p:nvSpPr>
          <p:cNvPr id="10" name="Google Shape;2066;p73">
            <a:extLst>
              <a:ext uri="{FF2B5EF4-FFF2-40B4-BE49-F238E27FC236}">
                <a16:creationId xmlns:a16="http://schemas.microsoft.com/office/drawing/2014/main" id="{03CFF983-6F2A-4718-916C-89451C198985}"/>
              </a:ext>
            </a:extLst>
          </p:cNvPr>
          <p:cNvSpPr txBox="1"/>
          <p:nvPr/>
        </p:nvSpPr>
        <p:spPr>
          <a:xfrm>
            <a:off x="3372405" y="2394471"/>
            <a:ext cx="7722298" cy="3729692"/>
          </a:xfrm>
          <a:prstGeom prst="rect">
            <a:avLst/>
          </a:prstGeom>
          <a:noFill/>
          <a:ln>
            <a:noFill/>
          </a:ln>
        </p:spPr>
        <p:txBody>
          <a:bodyPr spcFirstLastPara="1" wrap="square" lIns="88801" tIns="44388" rIns="88801" bIns="44388" anchor="t" anchorCtr="0">
            <a:noAutofit/>
          </a:bodyPr>
          <a:lstStyle/>
          <a:p>
            <a:pPr algn="just"/>
            <a:r>
              <a:rPr lang="es-ES" sz="1600" i="1" dirty="0"/>
              <a:t>“El objeto sobre el que recae este delito es </a:t>
            </a:r>
            <a:r>
              <a:rPr lang="es-ES" sz="1600" b="1" i="1" dirty="0"/>
              <a:t>cualquier contrato u operación a cargo del Estado</a:t>
            </a:r>
            <a:r>
              <a:rPr lang="es-ES" sz="1600" i="1" dirty="0"/>
              <a:t>. Por ello, es importante tener en cuenta que se hablará de contrato cuando el Estado, a través de sus funcionarios, intervenga como parte contractual frente a un tercero alrededor de un negocio jurídico en sentido amplio; mientras que la operación será entendida como todos aquellos actos unilaterales con contenido económico que realice la Administración Pública frente a sus administrados”. (Salinas </a:t>
            </a:r>
            <a:r>
              <a:rPr lang="es-ES" sz="1600" i="1" dirty="0" err="1"/>
              <a:t>Siccha</a:t>
            </a:r>
            <a:r>
              <a:rPr lang="es-ES" sz="1600" i="1" dirty="0"/>
              <a:t>)</a:t>
            </a:r>
          </a:p>
          <a:p>
            <a:pPr algn="just"/>
            <a:endParaRPr lang="es-ES" sz="1600" i="1" dirty="0"/>
          </a:p>
          <a:p>
            <a:pPr algn="just"/>
            <a:r>
              <a:rPr lang="es-ES" sz="1600" i="1" dirty="0">
                <a:ea typeface="Roboto"/>
                <a:cs typeface="Roboto"/>
                <a:sym typeface="Roboto"/>
              </a:rPr>
              <a:t>“Con el término </a:t>
            </a:r>
            <a:r>
              <a:rPr lang="es-ES" sz="1600" b="1" i="1" dirty="0">
                <a:ea typeface="Roboto"/>
                <a:cs typeface="Roboto"/>
                <a:sym typeface="Roboto"/>
              </a:rPr>
              <a:t>contrato</a:t>
            </a:r>
            <a:r>
              <a:rPr lang="es-ES" sz="1600" i="1" dirty="0">
                <a:ea typeface="Roboto"/>
                <a:cs typeface="Roboto"/>
                <a:sym typeface="Roboto"/>
              </a:rPr>
              <a:t> la norma penal quiere aludir a todo acuerdo en que intervienen dos partes, pudiendo perfectamente identificarse con los procesos de selección de postores o con sus fases ejecutivas, pero también abre el espectro de aplicaciones a objetos jurídicos que se salen de la Ley de Contrataciones del Estado, como pueden ser las concesiones o los negocios internacionales (…)  En cambio, por </a:t>
            </a:r>
            <a:r>
              <a:rPr lang="es-ES" sz="1600" b="1" i="1" dirty="0">
                <a:ea typeface="Roboto"/>
                <a:cs typeface="Roboto"/>
                <a:sym typeface="Roboto"/>
              </a:rPr>
              <a:t>operación </a:t>
            </a:r>
            <a:r>
              <a:rPr lang="es-ES" sz="1600" i="1" dirty="0">
                <a:ea typeface="Roboto"/>
                <a:cs typeface="Roboto"/>
                <a:sym typeface="Roboto"/>
              </a:rPr>
              <a:t>se entiende toda actividad del Estado de contenido, por lo general, patrimonial, en la que actúa y decide unilateralmente (confiscaciones, liquidación de empresas públicas, etc.)”. (Rojas Vargas)</a:t>
            </a:r>
          </a:p>
        </p:txBody>
      </p:sp>
      <p:sp>
        <p:nvSpPr>
          <p:cNvPr id="5" name="CuadroTexto 4">
            <a:extLst>
              <a:ext uri="{FF2B5EF4-FFF2-40B4-BE49-F238E27FC236}">
                <a16:creationId xmlns:a16="http://schemas.microsoft.com/office/drawing/2014/main" id="{19F5A0FF-59E9-40BD-9FFF-6042F27E5F3D}"/>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9" name="CuadroTexto 8">
            <a:extLst>
              <a:ext uri="{FF2B5EF4-FFF2-40B4-BE49-F238E27FC236}">
                <a16:creationId xmlns:a16="http://schemas.microsoft.com/office/drawing/2014/main" id="{235E5646-BEA2-F176-F732-3906BF04526D}"/>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spTree>
    <p:extLst>
      <p:ext uri="{BB962C8B-B14F-4D97-AF65-F5344CB8AC3E}">
        <p14:creationId xmlns:p14="http://schemas.microsoft.com/office/powerpoint/2010/main" val="17532728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200A6E56-0D64-4945-ABC6-77D5F8584CBA}"/>
              </a:ext>
            </a:extLst>
          </p:cNvPr>
          <p:cNvGrpSpPr/>
          <p:nvPr/>
        </p:nvGrpSpPr>
        <p:grpSpPr>
          <a:xfrm>
            <a:off x="1246886" y="1284106"/>
            <a:ext cx="9310865" cy="803206"/>
            <a:chOff x="1632265" y="75489"/>
            <a:chExt cx="9310865" cy="1041951"/>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4247089" y="207508"/>
              <a:ext cx="1258290"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5518481" y="207508"/>
              <a:ext cx="1258289"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9684841" y="212104"/>
              <a:ext cx="1258289"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6876529" y="212104"/>
              <a:ext cx="2741042"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748"/>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1790941" y="102053"/>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01</a:t>
              </a:r>
              <a:endParaRPr lang="es-EC" altLang="es-EC" sz="136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5737503" y="75489"/>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04</a:t>
              </a:r>
              <a:endParaRPr lang="es-EC" altLang="es-EC" sz="136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3119263" y="102053"/>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02</a:t>
              </a:r>
              <a:endParaRPr lang="es-EC" altLang="es-EC" sz="136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4462947" y="102053"/>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03</a:t>
              </a:r>
              <a:endParaRPr lang="es-EC" altLang="es-EC" sz="136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9900865" y="102054"/>
              <a:ext cx="1039263" cy="81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371" b="1" dirty="0">
                  <a:solidFill>
                    <a:srgbClr val="FFFFFF"/>
                  </a:solidFill>
                  <a:latin typeface="+mn-lt"/>
                  <a:sym typeface="Montserrat" panose="00000500000000000000" pitchFamily="50" charset="0"/>
                </a:rPr>
                <a:t>06</a:t>
              </a:r>
              <a:endParaRPr lang="es-EC" altLang="es-EC" sz="1360" dirty="0">
                <a:latin typeface="+mn-lt"/>
              </a:endParaRPr>
            </a:p>
          </p:txBody>
        </p:sp>
        <p:sp>
          <p:nvSpPr>
            <p:cNvPr id="2" name="Google Shape;462;p21">
              <a:extLst>
                <a:ext uri="{FF2B5EF4-FFF2-40B4-BE49-F238E27FC236}">
                  <a16:creationId xmlns:a16="http://schemas.microsoft.com/office/drawing/2014/main" id="{2F592D6D-A581-4231-918A-DA41634086B8}"/>
                </a:ext>
              </a:extLst>
            </p:cNvPr>
            <p:cNvSpPr txBox="1">
              <a:spLocks noChangeArrowheads="1"/>
            </p:cNvSpPr>
            <p:nvPr/>
          </p:nvSpPr>
          <p:spPr bwMode="auto">
            <a:xfrm>
              <a:off x="6778307" y="203789"/>
              <a:ext cx="2316117" cy="91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b="1" dirty="0">
                  <a:solidFill>
                    <a:schemeClr val="tx1"/>
                  </a:solidFill>
                  <a:latin typeface="+mn-lt"/>
                  <a:cs typeface="Open Sans" panose="020B0606030504020204" pitchFamily="34" charset="0"/>
                  <a:sym typeface="Open Sans" panose="020B0606030504020204" pitchFamily="34" charset="0"/>
                </a:rPr>
                <a:t>NO EXIGENCIA DE AFECTACIÓN PATRIMONIAL</a:t>
              </a:r>
              <a:endParaRPr lang="es-EC" altLang="es-EC" b="1" dirty="0">
                <a:solidFill>
                  <a:schemeClr val="tx1"/>
                </a:solidFill>
                <a:latin typeface="+mn-lt"/>
                <a:cs typeface="Open Sans" panose="020B0606030504020204" pitchFamily="34" charset="0"/>
              </a:endParaRPr>
            </a:p>
          </p:txBody>
        </p:sp>
      </p:grpSp>
      <p:grpSp>
        <p:nvGrpSpPr>
          <p:cNvPr id="3" name="Grupo 2">
            <a:extLst>
              <a:ext uri="{FF2B5EF4-FFF2-40B4-BE49-F238E27FC236}">
                <a16:creationId xmlns:a16="http://schemas.microsoft.com/office/drawing/2014/main" id="{5E35ECAC-DA1F-4DBD-A82F-F828CC4A63C4}"/>
              </a:ext>
            </a:extLst>
          </p:cNvPr>
          <p:cNvGrpSpPr/>
          <p:nvPr/>
        </p:nvGrpSpPr>
        <p:grpSpPr>
          <a:xfrm>
            <a:off x="811774" y="2178447"/>
            <a:ext cx="9762301" cy="3770973"/>
            <a:chOff x="810415" y="1242343"/>
            <a:chExt cx="10534238" cy="4469458"/>
          </a:xfrm>
        </p:grpSpPr>
        <p:sp>
          <p:nvSpPr>
            <p:cNvPr id="88079" name="Google Shape;1127;p45">
              <a:extLst>
                <a:ext uri="{FF2B5EF4-FFF2-40B4-BE49-F238E27FC236}">
                  <a16:creationId xmlns:a16="http://schemas.microsoft.com/office/drawing/2014/main" id="{F6F8F302-4C37-4F1C-BACF-268DFCB7042E}"/>
                </a:ext>
              </a:extLst>
            </p:cNvPr>
            <p:cNvSpPr txBox="1">
              <a:spLocks noChangeArrowheads="1"/>
            </p:cNvSpPr>
            <p:nvPr/>
          </p:nvSpPr>
          <p:spPr bwMode="auto">
            <a:xfrm>
              <a:off x="810415" y="1492591"/>
              <a:ext cx="93903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b</a:t>
              </a:r>
              <a:endParaRPr lang="es-EC" altLang="es-EC" sz="1200" dirty="0">
                <a:latin typeface="+mn-lt"/>
              </a:endParaRPr>
            </a:p>
          </p:txBody>
        </p:sp>
        <p:sp>
          <p:nvSpPr>
            <p:cNvPr id="20" name="Google Shape;159;p17">
              <a:extLst>
                <a:ext uri="{FF2B5EF4-FFF2-40B4-BE49-F238E27FC236}">
                  <a16:creationId xmlns:a16="http://schemas.microsoft.com/office/drawing/2014/main" id="{B1A3BE61-12F7-4B10-A42B-F1C314B09E29}"/>
                </a:ext>
              </a:extLst>
            </p:cNvPr>
            <p:cNvSpPr txBox="1"/>
            <p:nvPr/>
          </p:nvSpPr>
          <p:spPr>
            <a:xfrm>
              <a:off x="2702884" y="1354640"/>
              <a:ext cx="8641769" cy="1652566"/>
            </a:xfrm>
            <a:prstGeom prst="rect">
              <a:avLst/>
            </a:prstGeom>
            <a:noFill/>
            <a:ln>
              <a:noFill/>
            </a:ln>
          </p:spPr>
          <p:txBody>
            <a:bodyPr spcFirstLastPara="1" wrap="square" lIns="118401" tIns="118401" rIns="118401" bIns="118401" anchor="ctr" anchorCtr="0">
              <a:noAutofit/>
            </a:bodyPr>
            <a:lstStyle/>
            <a:p>
              <a:pPr algn="just"/>
              <a:r>
                <a:rPr lang="es-ES" sz="1600" i="1" dirty="0"/>
                <a:t>“El delito de negociación incompatible no exige ni la concertación con particulares </a:t>
              </a:r>
              <a:r>
                <a:rPr lang="es-ES" sz="1600" b="1" i="1" dirty="0"/>
                <a:t>ni la existencia de un perjuicio patrimonial para el Estado</a:t>
              </a:r>
              <a:r>
                <a:rPr lang="es-ES" sz="1600" i="1" dirty="0"/>
                <a:t>” </a:t>
              </a:r>
              <a:r>
                <a:rPr lang="es-ES" sz="1600" dirty="0"/>
                <a:t>(Rojas Vargas)</a:t>
              </a:r>
            </a:p>
            <a:p>
              <a:pPr algn="just"/>
              <a:r>
                <a:rPr lang="es-ES" sz="1600" i="1" dirty="0"/>
                <a:t>Para la consumación </a:t>
              </a:r>
              <a:r>
                <a:rPr lang="es-ES" sz="1600" b="1" i="1" dirty="0"/>
                <a:t>no se requiere verificar que la conducta del agente logró causar real perjuicio patrimonial </a:t>
              </a:r>
              <a:r>
                <a:rPr lang="es-ES" sz="1600" i="1" dirty="0"/>
                <a:t>a la Administración publica. Asimismo, no es necesario verificar si el agente obtuvo la ventaja indebida perseguida, toda vez que en muchos supuestos puede existir ventaja patrimonial para el Estado. (Salinas </a:t>
              </a:r>
              <a:r>
                <a:rPr lang="es-ES" sz="1600" i="1" dirty="0" err="1"/>
                <a:t>Siccha</a:t>
              </a:r>
              <a:r>
                <a:rPr lang="es-ES" sz="1600" i="1" dirty="0"/>
                <a:t>)</a:t>
              </a:r>
              <a:endParaRPr sz="1600" i="1" dirty="0">
                <a:ea typeface="Roboto"/>
                <a:cs typeface="Roboto"/>
                <a:sym typeface="Roboto"/>
              </a:endParaRPr>
            </a:p>
          </p:txBody>
        </p:sp>
        <p:sp>
          <p:nvSpPr>
            <p:cNvPr id="23" name="Google Shape;141;p17">
              <a:extLst>
                <a:ext uri="{FF2B5EF4-FFF2-40B4-BE49-F238E27FC236}">
                  <a16:creationId xmlns:a16="http://schemas.microsoft.com/office/drawing/2014/main" id="{26AA1AB3-93DF-43ED-B359-9752617C99EE}"/>
                </a:ext>
              </a:extLst>
            </p:cNvPr>
            <p:cNvSpPr txBox="1"/>
            <p:nvPr/>
          </p:nvSpPr>
          <p:spPr>
            <a:xfrm>
              <a:off x="2696824" y="3280380"/>
              <a:ext cx="8647829" cy="2431421"/>
            </a:xfrm>
            <a:prstGeom prst="rect">
              <a:avLst/>
            </a:prstGeom>
            <a:noFill/>
            <a:ln>
              <a:noFill/>
            </a:ln>
          </p:spPr>
          <p:txBody>
            <a:bodyPr spcFirstLastPara="1" wrap="square" lIns="91425" tIns="91425" rIns="91425" bIns="91425" anchor="ctr" anchorCtr="0">
              <a:noAutofit/>
            </a:bodyPr>
            <a:lstStyle/>
            <a:p>
              <a:pPr lvl="0" algn="just"/>
              <a:r>
                <a:rPr lang="es-PE" sz="1600" b="1" dirty="0"/>
                <a:t>RECURSO DE NULIDAD </a:t>
              </a:r>
              <a:r>
                <a:rPr lang="es-PE" sz="1600" b="1" dirty="0" err="1"/>
                <a:t>N°</a:t>
              </a:r>
              <a:r>
                <a:rPr lang="es-PE" sz="1600" b="1" dirty="0"/>
                <a:t> 677-2016/LIMA</a:t>
              </a:r>
            </a:p>
            <a:p>
              <a:pPr lvl="0" algn="just"/>
              <a:r>
                <a:rPr lang="es-PE" sz="1600" i="1" dirty="0"/>
                <a:t>“El contenido </a:t>
              </a:r>
              <a:r>
                <a:rPr lang="es-PE" sz="1600" b="1" i="1" dirty="0"/>
                <a:t>extra patrimonial </a:t>
              </a:r>
              <a:r>
                <a:rPr lang="es-PE" sz="1600" i="1" dirty="0"/>
                <a:t>de la conducta típica se corrobora aún más con la determinación de la consumación en dicho ilícito y que se configura con el solo hecho de interesarse indebidamente, siendo el provecho propio o de tercero un elemento colateral. (…) no se aprecia que la conducta del agente esté encaminada a afectar el patrimonio estatal, de ahí que </a:t>
              </a:r>
              <a:r>
                <a:rPr lang="es-PE" sz="1600" b="1" i="1" dirty="0"/>
                <a:t>no se exige, para su configuración, que exista perjuicio o, en su defecto, un provecho económico para el funcionario o servidor público</a:t>
              </a:r>
              <a:r>
                <a:rPr lang="es-PE" sz="1600" i="1" dirty="0"/>
                <a:t>, solo basta con exteriorizar ese interés para consumar el delito, tanto más si resulta ser un delito de peligro”</a:t>
              </a:r>
              <a:r>
                <a:rPr lang="es-PE" sz="1600" dirty="0"/>
                <a:t>.</a:t>
              </a:r>
              <a:endParaRPr lang="es-ES" sz="1600" dirty="0"/>
            </a:p>
          </p:txBody>
        </p:sp>
        <p:pic>
          <p:nvPicPr>
            <p:cNvPr id="24" name="Imagen 23">
              <a:extLst>
                <a:ext uri="{FF2B5EF4-FFF2-40B4-BE49-F238E27FC236}">
                  <a16:creationId xmlns:a16="http://schemas.microsoft.com/office/drawing/2014/main" id="{D400CF9D-F67D-4978-A4D0-35C565524195}"/>
                </a:ext>
              </a:extLst>
            </p:cNvPr>
            <p:cNvPicPr>
              <a:picLocks noChangeAspect="1"/>
            </p:cNvPicPr>
            <p:nvPr/>
          </p:nvPicPr>
          <p:blipFill>
            <a:blip r:embed="rId3"/>
            <a:stretch>
              <a:fillRect/>
            </a:stretch>
          </p:blipFill>
          <p:spPr>
            <a:xfrm>
              <a:off x="1197170" y="1242343"/>
              <a:ext cx="1468831" cy="1536224"/>
            </a:xfrm>
            <a:prstGeom prst="rect">
              <a:avLst/>
            </a:prstGeom>
          </p:spPr>
        </p:pic>
        <p:pic>
          <p:nvPicPr>
            <p:cNvPr id="25" name="Imagen 24">
              <a:extLst>
                <a:ext uri="{FF2B5EF4-FFF2-40B4-BE49-F238E27FC236}">
                  <a16:creationId xmlns:a16="http://schemas.microsoft.com/office/drawing/2014/main" id="{44C53CE9-13D5-4C85-8F0F-AA91E2174115}"/>
                </a:ext>
              </a:extLst>
            </p:cNvPr>
            <p:cNvPicPr>
              <a:picLocks noChangeAspect="1"/>
            </p:cNvPicPr>
            <p:nvPr/>
          </p:nvPicPr>
          <p:blipFill>
            <a:blip r:embed="rId4"/>
            <a:stretch>
              <a:fillRect/>
            </a:stretch>
          </p:blipFill>
          <p:spPr>
            <a:xfrm>
              <a:off x="1197170" y="3330575"/>
              <a:ext cx="1390401" cy="1747570"/>
            </a:xfrm>
            <a:prstGeom prst="rect">
              <a:avLst/>
            </a:prstGeom>
          </p:spPr>
        </p:pic>
      </p:grpSp>
      <p:sp>
        <p:nvSpPr>
          <p:cNvPr id="6" name="CuadroTexto 5">
            <a:extLst>
              <a:ext uri="{FF2B5EF4-FFF2-40B4-BE49-F238E27FC236}">
                <a16:creationId xmlns:a16="http://schemas.microsoft.com/office/drawing/2014/main" id="{8D267A53-C251-86F8-C3D8-991494EF4228}"/>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7" name="CuadroTexto 6">
            <a:extLst>
              <a:ext uri="{FF2B5EF4-FFF2-40B4-BE49-F238E27FC236}">
                <a16:creationId xmlns:a16="http://schemas.microsoft.com/office/drawing/2014/main" id="{5428969A-937F-B7B1-5197-44F77FF48EE2}"/>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cxnSp>
        <p:nvCxnSpPr>
          <p:cNvPr id="9" name="Conector recto 8">
            <a:extLst>
              <a:ext uri="{FF2B5EF4-FFF2-40B4-BE49-F238E27FC236}">
                <a16:creationId xmlns:a16="http://schemas.microsoft.com/office/drawing/2014/main" id="{A0A6E014-6418-7DE3-162E-BFFD8567E32D}"/>
              </a:ext>
            </a:extLst>
          </p:cNvPr>
          <p:cNvCxnSpPr/>
          <p:nvPr/>
        </p:nvCxnSpPr>
        <p:spPr>
          <a:xfrm>
            <a:off x="1170188" y="3834631"/>
            <a:ext cx="9384561"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61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09946109-BE0E-47FA-9C1B-F7ED6F613CE1}"/>
              </a:ext>
            </a:extLst>
          </p:cNvPr>
          <p:cNvGrpSpPr/>
          <p:nvPr/>
        </p:nvGrpSpPr>
        <p:grpSpPr>
          <a:xfrm>
            <a:off x="775613" y="1813926"/>
            <a:ext cx="3418621" cy="4033730"/>
            <a:chOff x="203580" y="776820"/>
            <a:chExt cx="4918420" cy="3458948"/>
          </a:xfrm>
        </p:grpSpPr>
        <p:sp>
          <p:nvSpPr>
            <p:cNvPr id="11" name="Rectángulo 10">
              <a:extLst>
                <a:ext uri="{FF2B5EF4-FFF2-40B4-BE49-F238E27FC236}">
                  <a16:creationId xmlns:a16="http://schemas.microsoft.com/office/drawing/2014/main" id="{1656C238-946D-4A49-8343-43370A9F024B}"/>
                </a:ext>
              </a:extLst>
            </p:cNvPr>
            <p:cNvSpPr/>
            <p:nvPr/>
          </p:nvSpPr>
          <p:spPr>
            <a:xfrm>
              <a:off x="203580" y="776820"/>
              <a:ext cx="4918420" cy="3458948"/>
            </a:xfrm>
            <a:prstGeom prst="rect">
              <a:avLst/>
            </a:prstGeom>
            <a:noFill/>
            <a:ln>
              <a:noFill/>
            </a:ln>
          </p:spPr>
          <p:style>
            <a:lnRef idx="2">
              <a:schemeClr val="accent3">
                <a:tint val="40000"/>
                <a:alpha val="90000"/>
                <a:hueOff val="0"/>
                <a:satOff val="0"/>
                <a:lumOff val="0"/>
                <a:alphaOff val="0"/>
              </a:schemeClr>
            </a:lnRef>
            <a:fillRef idx="1">
              <a:scrgbClr r="0" g="0" b="0"/>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a:lstStyle/>
            <a:p>
              <a:endParaRPr lang="es-PE"/>
            </a:p>
          </p:txBody>
        </p:sp>
        <p:sp>
          <p:nvSpPr>
            <p:cNvPr id="14" name="CuadroTexto 13">
              <a:extLst>
                <a:ext uri="{FF2B5EF4-FFF2-40B4-BE49-F238E27FC236}">
                  <a16:creationId xmlns:a16="http://schemas.microsoft.com/office/drawing/2014/main" id="{1195F8FD-6209-43EF-9559-73830A7548DF}"/>
                </a:ext>
              </a:extLst>
            </p:cNvPr>
            <p:cNvSpPr txBox="1"/>
            <p:nvPr/>
          </p:nvSpPr>
          <p:spPr>
            <a:xfrm>
              <a:off x="203580" y="776820"/>
              <a:ext cx="4918420" cy="3458948"/>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28016" rIns="170688" bIns="192024" numCol="1" spcCol="1270" anchor="t" anchorCtr="0">
              <a:noAutofit/>
            </a:bodyPr>
            <a:lstStyle/>
            <a:p>
              <a:pPr marL="228600" lvl="1" indent="-228600" algn="ctr" defTabSz="1044575">
                <a:lnSpc>
                  <a:spcPct val="90000"/>
                </a:lnSpc>
                <a:spcBef>
                  <a:spcPct val="0"/>
                </a:spcBef>
                <a:spcAft>
                  <a:spcPct val="15000"/>
                </a:spcAft>
                <a:buChar char="•"/>
              </a:pPr>
              <a:endParaRPr lang="es-PE" sz="1100" kern="1200" dirty="0"/>
            </a:p>
            <a:p>
              <a:pPr marL="228600" lvl="1" indent="-228600" algn="just" defTabSz="1044575">
                <a:lnSpc>
                  <a:spcPct val="90000"/>
                </a:lnSpc>
                <a:spcBef>
                  <a:spcPct val="0"/>
                </a:spcBef>
                <a:spcAft>
                  <a:spcPct val="15000"/>
                </a:spcAft>
                <a:buChar char="•"/>
              </a:pPr>
              <a:r>
                <a:rPr lang="es-PE" sz="2000" kern="1200" dirty="0"/>
                <a:t>Fija los ámbitos de aplicación de la ley penal.</a:t>
              </a:r>
            </a:p>
            <a:p>
              <a:pPr marL="228600" lvl="1" indent="-228600" algn="just" defTabSz="1044575">
                <a:lnSpc>
                  <a:spcPct val="90000"/>
                </a:lnSpc>
                <a:spcBef>
                  <a:spcPct val="0"/>
                </a:spcBef>
                <a:spcAft>
                  <a:spcPct val="15000"/>
                </a:spcAft>
                <a:buChar char="•"/>
              </a:pPr>
              <a:r>
                <a:rPr lang="es-PE" sz="2000" kern="1200" dirty="0"/>
                <a:t>Determina los tipos y límites de las sanciones penales.</a:t>
              </a:r>
            </a:p>
            <a:p>
              <a:pPr marL="228600" lvl="1" indent="-228600" algn="just" defTabSz="1044575">
                <a:lnSpc>
                  <a:spcPct val="90000"/>
                </a:lnSpc>
                <a:spcBef>
                  <a:spcPct val="0"/>
                </a:spcBef>
                <a:spcAft>
                  <a:spcPct val="15000"/>
                </a:spcAft>
                <a:buChar char="•"/>
              </a:pPr>
              <a:r>
                <a:rPr lang="es-PE" sz="2000" kern="1200" dirty="0"/>
                <a:t>Se encuentra muy desarrollado en la doctrina.</a:t>
              </a:r>
            </a:p>
            <a:p>
              <a:pPr marL="228600" lvl="1" indent="-228600" algn="just" defTabSz="1044575">
                <a:lnSpc>
                  <a:spcPct val="90000"/>
                </a:lnSpc>
                <a:spcBef>
                  <a:spcPct val="0"/>
                </a:spcBef>
                <a:spcAft>
                  <a:spcPct val="15000"/>
                </a:spcAft>
                <a:buChar char="•"/>
              </a:pPr>
              <a:r>
                <a:rPr lang="es-PE" sz="2000" kern="1200" dirty="0"/>
                <a:t>Su refinamiento dogmático, logrado por los juristas, se ve claramente reflejado en la Teoría del Delito.</a:t>
              </a:r>
            </a:p>
          </p:txBody>
        </p:sp>
      </p:grpSp>
      <p:grpSp>
        <p:nvGrpSpPr>
          <p:cNvPr id="15" name="Grupo 14">
            <a:extLst>
              <a:ext uri="{FF2B5EF4-FFF2-40B4-BE49-F238E27FC236}">
                <a16:creationId xmlns:a16="http://schemas.microsoft.com/office/drawing/2014/main" id="{EA8FCF1B-0D1E-41EF-83C2-B4982D0A5699}"/>
              </a:ext>
            </a:extLst>
          </p:cNvPr>
          <p:cNvGrpSpPr/>
          <p:nvPr/>
        </p:nvGrpSpPr>
        <p:grpSpPr>
          <a:xfrm>
            <a:off x="7556780" y="1548654"/>
            <a:ext cx="3458451" cy="4293578"/>
            <a:chOff x="5514064" y="774158"/>
            <a:chExt cx="4659701" cy="3698387"/>
          </a:xfrm>
        </p:grpSpPr>
        <p:sp>
          <p:nvSpPr>
            <p:cNvPr id="16" name="Rectángulo 15">
              <a:extLst>
                <a:ext uri="{FF2B5EF4-FFF2-40B4-BE49-F238E27FC236}">
                  <a16:creationId xmlns:a16="http://schemas.microsoft.com/office/drawing/2014/main" id="{0B08F2A2-AA9D-4C62-A411-4A098ADE2FDD}"/>
                </a:ext>
              </a:extLst>
            </p:cNvPr>
            <p:cNvSpPr/>
            <p:nvPr/>
          </p:nvSpPr>
          <p:spPr>
            <a:xfrm>
              <a:off x="5567727" y="774158"/>
              <a:ext cx="4606038" cy="3474560"/>
            </a:xfrm>
            <a:prstGeom prst="rect">
              <a:avLst/>
            </a:prstGeom>
            <a:noFill/>
            <a:ln>
              <a:noFill/>
            </a:ln>
          </p:spPr>
          <p:style>
            <a:lnRef idx="2">
              <a:schemeClr val="accent3">
                <a:tint val="40000"/>
                <a:alpha val="90000"/>
                <a:hueOff val="10716854"/>
                <a:satOff val="-13793"/>
                <a:lumOff val="-1075"/>
                <a:alphaOff val="0"/>
              </a:schemeClr>
            </a:lnRef>
            <a:fillRef idx="1">
              <a:scrgbClr r="0" g="0" b="0"/>
            </a:fillRef>
            <a:effectRef idx="0">
              <a:schemeClr val="accent3">
                <a:tint val="40000"/>
                <a:alpha val="90000"/>
                <a:hueOff val="10716854"/>
                <a:satOff val="-13793"/>
                <a:lumOff val="-1075"/>
                <a:alphaOff val="0"/>
              </a:schemeClr>
            </a:effectRef>
            <a:fontRef idx="minor">
              <a:schemeClr val="dk1">
                <a:hueOff val="0"/>
                <a:satOff val="0"/>
                <a:lumOff val="0"/>
                <a:alphaOff val="0"/>
              </a:schemeClr>
            </a:fontRef>
          </p:style>
          <p:txBody>
            <a:bodyPr/>
            <a:lstStyle/>
            <a:p>
              <a:endParaRPr lang="es-PE"/>
            </a:p>
          </p:txBody>
        </p:sp>
        <p:sp>
          <p:nvSpPr>
            <p:cNvPr id="17" name="CuadroTexto 16">
              <a:extLst>
                <a:ext uri="{FF2B5EF4-FFF2-40B4-BE49-F238E27FC236}">
                  <a16:creationId xmlns:a16="http://schemas.microsoft.com/office/drawing/2014/main" id="{F1854125-2E1A-4CF8-9893-76DE0D199DDB}"/>
                </a:ext>
              </a:extLst>
            </p:cNvPr>
            <p:cNvSpPr txBox="1"/>
            <p:nvPr/>
          </p:nvSpPr>
          <p:spPr>
            <a:xfrm>
              <a:off x="5514064" y="997985"/>
              <a:ext cx="4606038" cy="3474560"/>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3350" tIns="133350" rIns="177800" bIns="200025" numCol="1" spcCol="1270" anchor="t" anchorCtr="0">
              <a:noAutofit/>
            </a:bodyPr>
            <a:lstStyle/>
            <a:p>
              <a:pPr marL="228600" lvl="1" indent="-228600" algn="ctr" defTabSz="1111250">
                <a:lnSpc>
                  <a:spcPct val="90000"/>
                </a:lnSpc>
                <a:spcBef>
                  <a:spcPct val="0"/>
                </a:spcBef>
                <a:spcAft>
                  <a:spcPct val="15000"/>
                </a:spcAft>
                <a:buChar char="•"/>
              </a:pPr>
              <a:endParaRPr lang="es-PE" sz="1100" kern="1200" dirty="0"/>
            </a:p>
            <a:p>
              <a:pPr marL="228600" lvl="1" indent="-228600" algn="just" defTabSz="1111250">
                <a:lnSpc>
                  <a:spcPct val="90000"/>
                </a:lnSpc>
                <a:spcBef>
                  <a:spcPct val="0"/>
                </a:spcBef>
                <a:spcAft>
                  <a:spcPct val="15000"/>
                </a:spcAft>
                <a:buChar char="•"/>
              </a:pPr>
              <a:r>
                <a:rPr lang="es-PE" sz="2000" kern="1200" dirty="0"/>
                <a:t>Enuncia y describe los actos punibles, indicando cuál es la pena aplicable al autor según la gravedad del acto cometido.</a:t>
              </a:r>
            </a:p>
            <a:p>
              <a:pPr marL="228600" lvl="1" indent="-228600" algn="just" defTabSz="1111250">
                <a:lnSpc>
                  <a:spcPct val="90000"/>
                </a:lnSpc>
                <a:spcBef>
                  <a:spcPct val="0"/>
                </a:spcBef>
                <a:spcAft>
                  <a:spcPct val="15000"/>
                </a:spcAft>
                <a:buChar char="•"/>
              </a:pPr>
              <a:r>
                <a:rPr lang="es-PE" sz="2000" kern="1200" dirty="0"/>
                <a:t>Se encuentra menos desarrollado en la doctrina.</a:t>
              </a:r>
            </a:p>
          </p:txBody>
        </p:sp>
      </p:grpSp>
      <p:pic>
        <p:nvPicPr>
          <p:cNvPr id="18" name="Imagen 17">
            <a:extLst>
              <a:ext uri="{FF2B5EF4-FFF2-40B4-BE49-F238E27FC236}">
                <a16:creationId xmlns:a16="http://schemas.microsoft.com/office/drawing/2014/main" id="{71667AE5-38E6-4DFB-9B06-B9B7B1598ABF}"/>
              </a:ext>
            </a:extLst>
          </p:cNvPr>
          <p:cNvPicPr>
            <a:picLocks noChangeAspect="1"/>
          </p:cNvPicPr>
          <p:nvPr/>
        </p:nvPicPr>
        <p:blipFill rotWithShape="1">
          <a:blip r:embed="rId2">
            <a:extLst>
              <a:ext uri="{28A0092B-C50C-407E-A947-70E740481C1C}">
                <a14:useLocalDpi xmlns:a14="http://schemas.microsoft.com/office/drawing/2010/main" val="0"/>
              </a:ext>
            </a:extLst>
          </a:blip>
          <a:srcRect r="6283"/>
          <a:stretch/>
        </p:blipFill>
        <p:spPr>
          <a:xfrm>
            <a:off x="4696221" y="1890286"/>
            <a:ext cx="2430541" cy="3389131"/>
          </a:xfrm>
          <a:prstGeom prst="roundRect">
            <a:avLst>
              <a:gd name="adj" fmla="val 8594"/>
            </a:avLst>
          </a:prstGeom>
          <a:solidFill>
            <a:srgbClr val="FFFFFF">
              <a:shade val="85000"/>
            </a:srgbClr>
          </a:solidFill>
          <a:ln>
            <a:noFill/>
          </a:ln>
          <a:effectLst/>
        </p:spPr>
      </p:pic>
      <p:sp>
        <p:nvSpPr>
          <p:cNvPr id="4" name="9 Rectángulo">
            <a:extLst>
              <a:ext uri="{FF2B5EF4-FFF2-40B4-BE49-F238E27FC236}">
                <a16:creationId xmlns:a16="http://schemas.microsoft.com/office/drawing/2014/main" id="{5F0EB945-7A51-4ACB-B000-64684C7576EC}"/>
              </a:ext>
            </a:extLst>
          </p:cNvPr>
          <p:cNvSpPr/>
          <p:nvPr/>
        </p:nvSpPr>
        <p:spPr>
          <a:xfrm>
            <a:off x="5021744" y="5582384"/>
            <a:ext cx="2332486" cy="218549"/>
          </a:xfrm>
          <a:prstGeom prst="rect">
            <a:avLst/>
          </a:prstGeom>
        </p:spPr>
        <p:txBody>
          <a:bodyPr wrap="none" lIns="91339" tIns="45670" rIns="91339" bIns="45670">
            <a:spAutoFit/>
          </a:bodyPr>
          <a:lstStyle/>
          <a:p>
            <a:pPr>
              <a:defRPr/>
            </a:pPr>
            <a:r>
              <a:rPr lang="es-PE" sz="821" dirty="0">
                <a:solidFill>
                  <a:schemeClr val="bg1">
                    <a:lumMod val="50000"/>
                  </a:schemeClr>
                </a:solidFill>
                <a:cs typeface="Arial" charset="0"/>
              </a:rPr>
              <a:t>Fuente imagen: </a:t>
            </a:r>
            <a:r>
              <a:rPr lang="es-PE" sz="821" dirty="0">
                <a:solidFill>
                  <a:srgbClr val="7F7F7F"/>
                </a:solidFill>
                <a:cs typeface="Arial" charset="0"/>
              </a:rPr>
              <a:t>http://orozcoflorezabogados.com</a:t>
            </a:r>
          </a:p>
        </p:txBody>
      </p:sp>
      <p:sp>
        <p:nvSpPr>
          <p:cNvPr id="20" name="CuadroTexto 19">
            <a:extLst>
              <a:ext uri="{FF2B5EF4-FFF2-40B4-BE49-F238E27FC236}">
                <a16:creationId xmlns:a16="http://schemas.microsoft.com/office/drawing/2014/main" id="{3F48A68C-B52B-47B6-A872-CD04F9FBBB88}"/>
              </a:ext>
            </a:extLst>
          </p:cNvPr>
          <p:cNvSpPr txBox="1"/>
          <p:nvPr/>
        </p:nvSpPr>
        <p:spPr>
          <a:xfrm>
            <a:off x="0" y="450255"/>
            <a:ext cx="11822984" cy="535531"/>
          </a:xfrm>
          <a:prstGeom prst="rect">
            <a:avLst/>
          </a:prstGeom>
          <a:noFill/>
        </p:spPr>
        <p:txBody>
          <a:bodyPr wrap="square">
            <a:spAutoFit/>
          </a:bodyPr>
          <a:lstStyle/>
          <a:p>
            <a:pPr algn="ctr" defTabSz="1384564">
              <a:lnSpc>
                <a:spcPct val="90000"/>
              </a:lnSpc>
              <a:spcBef>
                <a:spcPct val="0"/>
              </a:spcBef>
              <a:spcAft>
                <a:spcPct val="35000"/>
              </a:spcAft>
            </a:pPr>
            <a:r>
              <a:rPr lang="es-ES" sz="3200" b="1" dirty="0">
                <a:solidFill>
                  <a:schemeClr val="accent1">
                    <a:lumMod val="75000"/>
                  </a:schemeClr>
                </a:solidFill>
                <a:latin typeface="Calibri" panose="020F0502020204030204" pitchFamily="34" charset="0"/>
              </a:rPr>
              <a:t>Derecho Penal general y Derecho Penal especial</a:t>
            </a:r>
          </a:p>
        </p:txBody>
      </p:sp>
      <p:sp>
        <p:nvSpPr>
          <p:cNvPr id="3" name="CuadroTexto 2">
            <a:extLst>
              <a:ext uri="{FF2B5EF4-FFF2-40B4-BE49-F238E27FC236}">
                <a16:creationId xmlns:a16="http://schemas.microsoft.com/office/drawing/2014/main" id="{B1D45D14-DE47-D3E4-22F9-7C936263C20B}"/>
              </a:ext>
            </a:extLst>
          </p:cNvPr>
          <p:cNvSpPr txBox="1"/>
          <p:nvPr/>
        </p:nvSpPr>
        <p:spPr>
          <a:xfrm>
            <a:off x="1025882" y="1548654"/>
            <a:ext cx="3168352" cy="369332"/>
          </a:xfrm>
          <a:prstGeom prst="rect">
            <a:avLst/>
          </a:prstGeom>
          <a:noFill/>
        </p:spPr>
        <p:txBody>
          <a:bodyPr wrap="square">
            <a:spAutoFit/>
          </a:bodyPr>
          <a:lstStyle/>
          <a:p>
            <a:pPr marL="0" lvl="1" algn="ctr" defTabSz="1044575">
              <a:lnSpc>
                <a:spcPct val="90000"/>
              </a:lnSpc>
              <a:spcBef>
                <a:spcPct val="0"/>
              </a:spcBef>
              <a:spcAft>
                <a:spcPct val="15000"/>
              </a:spcAft>
            </a:pPr>
            <a:r>
              <a:rPr lang="es-PE" sz="2000" b="1" dirty="0">
                <a:solidFill>
                  <a:schemeClr val="accent1">
                    <a:lumMod val="75000"/>
                  </a:schemeClr>
                </a:solidFill>
              </a:rPr>
              <a:t>DERECHO PENAL GENERAL</a:t>
            </a:r>
          </a:p>
        </p:txBody>
      </p:sp>
      <p:sp>
        <p:nvSpPr>
          <p:cNvPr id="6" name="CuadroTexto 5">
            <a:extLst>
              <a:ext uri="{FF2B5EF4-FFF2-40B4-BE49-F238E27FC236}">
                <a16:creationId xmlns:a16="http://schemas.microsoft.com/office/drawing/2014/main" id="{084229E8-522F-761E-16F2-87991E510B1E}"/>
              </a:ext>
            </a:extLst>
          </p:cNvPr>
          <p:cNvSpPr txBox="1"/>
          <p:nvPr/>
        </p:nvSpPr>
        <p:spPr>
          <a:xfrm>
            <a:off x="7596609" y="1466870"/>
            <a:ext cx="3168352" cy="369332"/>
          </a:xfrm>
          <a:prstGeom prst="rect">
            <a:avLst/>
          </a:prstGeom>
          <a:noFill/>
        </p:spPr>
        <p:txBody>
          <a:bodyPr wrap="square">
            <a:spAutoFit/>
          </a:bodyPr>
          <a:lstStyle/>
          <a:p>
            <a:pPr marL="0" lvl="1" algn="ctr" defTabSz="1111250">
              <a:lnSpc>
                <a:spcPct val="90000"/>
              </a:lnSpc>
              <a:spcBef>
                <a:spcPct val="0"/>
              </a:spcBef>
              <a:spcAft>
                <a:spcPct val="15000"/>
              </a:spcAft>
            </a:pPr>
            <a:r>
              <a:rPr lang="es-PE" sz="2000" b="1" dirty="0">
                <a:solidFill>
                  <a:schemeClr val="accent1">
                    <a:lumMod val="75000"/>
                  </a:schemeClr>
                </a:solidFill>
              </a:rPr>
              <a:t>DERECHO PENAL ESPECIAL</a:t>
            </a:r>
          </a:p>
        </p:txBody>
      </p:sp>
      <p:cxnSp>
        <p:nvCxnSpPr>
          <p:cNvPr id="8" name="Conector recto 7">
            <a:extLst>
              <a:ext uri="{FF2B5EF4-FFF2-40B4-BE49-F238E27FC236}">
                <a16:creationId xmlns:a16="http://schemas.microsoft.com/office/drawing/2014/main" id="{EB7443BE-805A-37DA-411D-A5DD6BCDD6C8}"/>
              </a:ext>
            </a:extLst>
          </p:cNvPr>
          <p:cNvCxnSpPr/>
          <p:nvPr/>
        </p:nvCxnSpPr>
        <p:spPr>
          <a:xfrm>
            <a:off x="1025882" y="1890286"/>
            <a:ext cx="3042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ector recto 9">
            <a:extLst>
              <a:ext uri="{FF2B5EF4-FFF2-40B4-BE49-F238E27FC236}">
                <a16:creationId xmlns:a16="http://schemas.microsoft.com/office/drawing/2014/main" id="{A6313F31-6CD5-0440-80F7-7215D10AFF09}"/>
              </a:ext>
            </a:extLst>
          </p:cNvPr>
          <p:cNvCxnSpPr/>
          <p:nvPr/>
        </p:nvCxnSpPr>
        <p:spPr>
          <a:xfrm>
            <a:off x="7659617" y="1816200"/>
            <a:ext cx="304233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9683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066;p73">
            <a:extLst>
              <a:ext uri="{FF2B5EF4-FFF2-40B4-BE49-F238E27FC236}">
                <a16:creationId xmlns:a16="http://schemas.microsoft.com/office/drawing/2014/main" id="{D9C07D75-7819-4DAD-B1C1-A6FBD9B23715}"/>
              </a:ext>
            </a:extLst>
          </p:cNvPr>
          <p:cNvSpPr txBox="1"/>
          <p:nvPr/>
        </p:nvSpPr>
        <p:spPr>
          <a:xfrm>
            <a:off x="683841" y="5751554"/>
            <a:ext cx="10911728" cy="406161"/>
          </a:xfrm>
          <a:prstGeom prst="rect">
            <a:avLst/>
          </a:prstGeom>
          <a:noFill/>
          <a:ln>
            <a:noFill/>
          </a:ln>
        </p:spPr>
        <p:txBody>
          <a:bodyPr spcFirstLastPara="1" wrap="square" lIns="88801" tIns="44388" rIns="88801" bIns="44388" anchor="t" anchorCtr="0">
            <a:noAutofit/>
          </a:bodyPr>
          <a:lstStyle/>
          <a:p>
            <a:pPr algn="ctr">
              <a:buClr>
                <a:schemeClr val="dk1"/>
              </a:buClr>
              <a:buSzPts val="1600"/>
            </a:pPr>
            <a:r>
              <a:rPr lang="es-ES" sz="1150" b="1" dirty="0"/>
              <a:t>Fuente:</a:t>
            </a:r>
            <a:r>
              <a:rPr lang="es-ES" sz="1150" dirty="0"/>
              <a:t> Claves para reconocer los principales delitos de corrupción. Instituto de Democracia y Derechos Humanos de la Pontificia Universidad Católica del Perú (IDEHPUCP), 2020.</a:t>
            </a:r>
            <a:endParaRPr sz="1150" i="1" dirty="0"/>
          </a:p>
        </p:txBody>
      </p:sp>
      <p:grpSp>
        <p:nvGrpSpPr>
          <p:cNvPr id="2" name="Grupo 1">
            <a:extLst>
              <a:ext uri="{FF2B5EF4-FFF2-40B4-BE49-F238E27FC236}">
                <a16:creationId xmlns:a16="http://schemas.microsoft.com/office/drawing/2014/main" id="{13903C3A-A740-49CB-B9E7-F26C14AC9CC6}"/>
              </a:ext>
            </a:extLst>
          </p:cNvPr>
          <p:cNvGrpSpPr/>
          <p:nvPr/>
        </p:nvGrpSpPr>
        <p:grpSpPr>
          <a:xfrm>
            <a:off x="1303613" y="1314351"/>
            <a:ext cx="9420728" cy="736386"/>
            <a:chOff x="1632265" y="204753"/>
            <a:chExt cx="9420728" cy="837872"/>
          </a:xfrm>
        </p:grpSpPr>
        <p:sp>
          <p:nvSpPr>
            <p:cNvPr id="88067" name="Google Shape;1115;p45">
              <a:extLst>
                <a:ext uri="{FF2B5EF4-FFF2-40B4-BE49-F238E27FC236}">
                  <a16:creationId xmlns:a16="http://schemas.microsoft.com/office/drawing/2014/main" id="{19DDD962-1097-46AD-BC31-1E3FA7A48F9E}"/>
                </a:ext>
              </a:extLst>
            </p:cNvPr>
            <p:cNvSpPr>
              <a:spLocks/>
            </p:cNvSpPr>
            <p:nvPr/>
          </p:nvSpPr>
          <p:spPr bwMode="auto">
            <a:xfrm>
              <a:off x="1632265" y="207507"/>
              <a:ext cx="1258290" cy="730878"/>
            </a:xfrm>
            <a:custGeom>
              <a:avLst/>
              <a:gdLst>
                <a:gd name="T0" fmla="*/ 969963 w 736"/>
                <a:gd name="T1" fmla="*/ 306388 h 771"/>
                <a:gd name="T2" fmla="*/ 766763 w 736"/>
                <a:gd name="T3" fmla="*/ 0 h 771"/>
                <a:gd name="T4" fmla="*/ 0 w 736"/>
                <a:gd name="T5" fmla="*/ 0 h 771"/>
                <a:gd name="T6" fmla="*/ 0 w 736"/>
                <a:gd name="T7" fmla="*/ 1223963 h 771"/>
                <a:gd name="T8" fmla="*/ 766763 w 736"/>
                <a:gd name="T9" fmla="*/ 1223963 h 771"/>
                <a:gd name="T10" fmla="*/ 969963 w 736"/>
                <a:gd name="T11" fmla="*/ 917575 h 771"/>
                <a:gd name="T12" fmla="*/ 1168400 w 736"/>
                <a:gd name="T13" fmla="*/ 611188 h 771"/>
                <a:gd name="T14" fmla="*/ 969963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1" y="193"/>
                  </a:moveTo>
                  <a:lnTo>
                    <a:pt x="483" y="0"/>
                  </a:lnTo>
                  <a:lnTo>
                    <a:pt x="0" y="0"/>
                  </a:lnTo>
                  <a:lnTo>
                    <a:pt x="0" y="771"/>
                  </a:lnTo>
                  <a:lnTo>
                    <a:pt x="483" y="771"/>
                  </a:lnTo>
                  <a:lnTo>
                    <a:pt x="611" y="578"/>
                  </a:lnTo>
                  <a:lnTo>
                    <a:pt x="736" y="385"/>
                  </a:lnTo>
                  <a:lnTo>
                    <a:pt x="611" y="193"/>
                  </a:lnTo>
                  <a:close/>
                </a:path>
              </a:pathLst>
            </a:custGeom>
            <a:solidFill>
              <a:srgbClr val="FFCC5E"/>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8" name="Google Shape;1116;p45">
              <a:extLst>
                <a:ext uri="{FF2B5EF4-FFF2-40B4-BE49-F238E27FC236}">
                  <a16:creationId xmlns:a16="http://schemas.microsoft.com/office/drawing/2014/main" id="{6A47C97F-975B-4921-887C-8D8875D92646}"/>
                </a:ext>
              </a:extLst>
            </p:cNvPr>
            <p:cNvSpPr>
              <a:spLocks/>
            </p:cNvSpPr>
            <p:nvPr/>
          </p:nvSpPr>
          <p:spPr bwMode="auto">
            <a:xfrm>
              <a:off x="2950944" y="207508"/>
              <a:ext cx="1258290" cy="730878"/>
            </a:xfrm>
            <a:custGeom>
              <a:avLst/>
              <a:gdLst>
                <a:gd name="T0" fmla="*/ 969962 w 739"/>
                <a:gd name="T1" fmla="*/ 306388 h 771"/>
                <a:gd name="T2" fmla="*/ 768350 w 739"/>
                <a:gd name="T3" fmla="*/ 0 h 771"/>
                <a:gd name="T4" fmla="*/ 0 w 739"/>
                <a:gd name="T5" fmla="*/ 0 h 771"/>
                <a:gd name="T6" fmla="*/ 0 w 739"/>
                <a:gd name="T7" fmla="*/ 1223963 h 771"/>
                <a:gd name="T8" fmla="*/ 768350 w 739"/>
                <a:gd name="T9" fmla="*/ 1223963 h 771"/>
                <a:gd name="T10" fmla="*/ 969962 w 739"/>
                <a:gd name="T11" fmla="*/ 917575 h 771"/>
                <a:gd name="T12" fmla="*/ 1173162 w 739"/>
                <a:gd name="T13" fmla="*/ 611188 h 771"/>
                <a:gd name="T14" fmla="*/ 969962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4" y="0"/>
                  </a:lnTo>
                  <a:lnTo>
                    <a:pt x="0" y="0"/>
                  </a:lnTo>
                  <a:lnTo>
                    <a:pt x="0" y="771"/>
                  </a:lnTo>
                  <a:lnTo>
                    <a:pt x="484" y="771"/>
                  </a:lnTo>
                  <a:lnTo>
                    <a:pt x="611" y="578"/>
                  </a:lnTo>
                  <a:lnTo>
                    <a:pt x="739" y="385"/>
                  </a:lnTo>
                  <a:lnTo>
                    <a:pt x="611" y="193"/>
                  </a:lnTo>
                  <a:close/>
                </a:path>
              </a:pathLst>
            </a:custGeom>
            <a:solidFill>
              <a:srgbClr val="FF9430"/>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69" name="Google Shape;1117;p45">
              <a:extLst>
                <a:ext uri="{FF2B5EF4-FFF2-40B4-BE49-F238E27FC236}">
                  <a16:creationId xmlns:a16="http://schemas.microsoft.com/office/drawing/2014/main" id="{D6278EAC-80EE-490C-9904-5AEA816EF8A0}"/>
                </a:ext>
              </a:extLst>
            </p:cNvPr>
            <p:cNvSpPr>
              <a:spLocks/>
            </p:cNvSpPr>
            <p:nvPr/>
          </p:nvSpPr>
          <p:spPr bwMode="auto">
            <a:xfrm>
              <a:off x="4247089" y="207508"/>
              <a:ext cx="1258290" cy="730878"/>
            </a:xfrm>
            <a:custGeom>
              <a:avLst/>
              <a:gdLst>
                <a:gd name="T0" fmla="*/ 969963 w 738"/>
                <a:gd name="T1" fmla="*/ 306388 h 771"/>
                <a:gd name="T2" fmla="*/ 769938 w 738"/>
                <a:gd name="T3" fmla="*/ 0 h 771"/>
                <a:gd name="T4" fmla="*/ 0 w 738"/>
                <a:gd name="T5" fmla="*/ 0 h 771"/>
                <a:gd name="T6" fmla="*/ 0 w 738"/>
                <a:gd name="T7" fmla="*/ 1223963 h 771"/>
                <a:gd name="T8" fmla="*/ 769938 w 738"/>
                <a:gd name="T9" fmla="*/ 1223963 h 771"/>
                <a:gd name="T10" fmla="*/ 969963 w 738"/>
                <a:gd name="T11" fmla="*/ 917575 h 771"/>
                <a:gd name="T12" fmla="*/ 1171575 w 738"/>
                <a:gd name="T13" fmla="*/ 611188 h 771"/>
                <a:gd name="T14" fmla="*/ 969963 w 738"/>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8" h="771" extrusionOk="0">
                  <a:moveTo>
                    <a:pt x="611" y="193"/>
                  </a:moveTo>
                  <a:lnTo>
                    <a:pt x="485" y="0"/>
                  </a:lnTo>
                  <a:lnTo>
                    <a:pt x="0" y="0"/>
                  </a:lnTo>
                  <a:lnTo>
                    <a:pt x="0" y="771"/>
                  </a:lnTo>
                  <a:lnTo>
                    <a:pt x="485" y="771"/>
                  </a:lnTo>
                  <a:lnTo>
                    <a:pt x="611" y="578"/>
                  </a:lnTo>
                  <a:lnTo>
                    <a:pt x="738" y="385"/>
                  </a:lnTo>
                  <a:lnTo>
                    <a:pt x="611" y="193"/>
                  </a:lnTo>
                  <a:close/>
                </a:path>
              </a:pathLst>
            </a:custGeom>
            <a:solidFill>
              <a:srgbClr val="E24E5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1" name="Google Shape;1119;p45">
              <a:extLst>
                <a:ext uri="{FF2B5EF4-FFF2-40B4-BE49-F238E27FC236}">
                  <a16:creationId xmlns:a16="http://schemas.microsoft.com/office/drawing/2014/main" id="{1B7E0365-7F80-4D62-9DC9-B20AD16308FA}"/>
                </a:ext>
              </a:extLst>
            </p:cNvPr>
            <p:cNvSpPr>
              <a:spLocks/>
            </p:cNvSpPr>
            <p:nvPr/>
          </p:nvSpPr>
          <p:spPr bwMode="auto">
            <a:xfrm>
              <a:off x="5518481" y="207508"/>
              <a:ext cx="1258289" cy="730878"/>
            </a:xfrm>
            <a:custGeom>
              <a:avLst/>
              <a:gdLst>
                <a:gd name="T0" fmla="*/ 969963 w 739"/>
                <a:gd name="T1" fmla="*/ 306388 h 771"/>
                <a:gd name="T2" fmla="*/ 771525 w 739"/>
                <a:gd name="T3" fmla="*/ 0 h 771"/>
                <a:gd name="T4" fmla="*/ 0 w 739"/>
                <a:gd name="T5" fmla="*/ 0 h 771"/>
                <a:gd name="T6" fmla="*/ 0 w 739"/>
                <a:gd name="T7" fmla="*/ 1223963 h 771"/>
                <a:gd name="T8" fmla="*/ 771525 w 739"/>
                <a:gd name="T9" fmla="*/ 1223963 h 771"/>
                <a:gd name="T10" fmla="*/ 969963 w 739"/>
                <a:gd name="T11" fmla="*/ 917575 h 771"/>
                <a:gd name="T12" fmla="*/ 1173163 w 739"/>
                <a:gd name="T13" fmla="*/ 611188 h 771"/>
                <a:gd name="T14" fmla="*/ 969963 w 739"/>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9" h="771" extrusionOk="0">
                  <a:moveTo>
                    <a:pt x="611" y="193"/>
                  </a:moveTo>
                  <a:lnTo>
                    <a:pt x="486" y="0"/>
                  </a:lnTo>
                  <a:lnTo>
                    <a:pt x="0" y="0"/>
                  </a:lnTo>
                  <a:lnTo>
                    <a:pt x="0" y="771"/>
                  </a:lnTo>
                  <a:lnTo>
                    <a:pt x="486" y="771"/>
                  </a:lnTo>
                  <a:lnTo>
                    <a:pt x="611" y="578"/>
                  </a:lnTo>
                  <a:lnTo>
                    <a:pt x="739" y="385"/>
                  </a:lnTo>
                  <a:lnTo>
                    <a:pt x="611" y="193"/>
                  </a:lnTo>
                  <a:close/>
                </a:path>
              </a:pathLst>
            </a:custGeom>
            <a:solidFill>
              <a:srgbClr val="5AD6B6"/>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2" name="Google Shape;1120;p45">
              <a:extLst>
                <a:ext uri="{FF2B5EF4-FFF2-40B4-BE49-F238E27FC236}">
                  <a16:creationId xmlns:a16="http://schemas.microsoft.com/office/drawing/2014/main" id="{885E9500-6B95-44FE-BDC5-4F2CFD494E3B}"/>
                </a:ext>
              </a:extLst>
            </p:cNvPr>
            <p:cNvSpPr>
              <a:spLocks/>
            </p:cNvSpPr>
            <p:nvPr/>
          </p:nvSpPr>
          <p:spPr bwMode="auto">
            <a:xfrm>
              <a:off x="8234577" y="212104"/>
              <a:ext cx="2818416" cy="715964"/>
            </a:xfrm>
            <a:custGeom>
              <a:avLst/>
              <a:gdLst>
                <a:gd name="T0" fmla="*/ 968375 w 736"/>
                <a:gd name="T1" fmla="*/ 306388 h 771"/>
                <a:gd name="T2" fmla="*/ 766763 w 736"/>
                <a:gd name="T3" fmla="*/ 0 h 771"/>
                <a:gd name="T4" fmla="*/ 0 w 736"/>
                <a:gd name="T5" fmla="*/ 0 h 771"/>
                <a:gd name="T6" fmla="*/ 0 w 736"/>
                <a:gd name="T7" fmla="*/ 1223963 h 771"/>
                <a:gd name="T8" fmla="*/ 766763 w 736"/>
                <a:gd name="T9" fmla="*/ 1223963 h 771"/>
                <a:gd name="T10" fmla="*/ 968375 w 736"/>
                <a:gd name="T11" fmla="*/ 917575 h 771"/>
                <a:gd name="T12" fmla="*/ 1168400 w 736"/>
                <a:gd name="T13" fmla="*/ 611188 h 771"/>
                <a:gd name="T14" fmla="*/ 968375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10" y="193"/>
                  </a:moveTo>
                  <a:lnTo>
                    <a:pt x="483" y="0"/>
                  </a:lnTo>
                  <a:lnTo>
                    <a:pt x="0" y="0"/>
                  </a:lnTo>
                  <a:lnTo>
                    <a:pt x="0" y="771"/>
                  </a:lnTo>
                  <a:lnTo>
                    <a:pt x="483" y="771"/>
                  </a:lnTo>
                  <a:lnTo>
                    <a:pt x="610" y="578"/>
                  </a:lnTo>
                  <a:lnTo>
                    <a:pt x="736" y="385"/>
                  </a:lnTo>
                  <a:lnTo>
                    <a:pt x="610" y="193"/>
                  </a:lnTo>
                  <a:close/>
                </a:path>
              </a:pathLst>
            </a:custGeom>
            <a:solidFill>
              <a:srgbClr val="34B2E3"/>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3" name="Google Shape;1121;p45">
              <a:extLst>
                <a:ext uri="{FF2B5EF4-FFF2-40B4-BE49-F238E27FC236}">
                  <a16:creationId xmlns:a16="http://schemas.microsoft.com/office/drawing/2014/main" id="{C8891DAC-3787-42F6-B665-32D791A0E1A6}"/>
                </a:ext>
              </a:extLst>
            </p:cNvPr>
            <p:cNvSpPr>
              <a:spLocks/>
            </p:cNvSpPr>
            <p:nvPr/>
          </p:nvSpPr>
          <p:spPr bwMode="auto">
            <a:xfrm>
              <a:off x="6876529" y="212104"/>
              <a:ext cx="1258289" cy="726282"/>
            </a:xfrm>
            <a:custGeom>
              <a:avLst/>
              <a:gdLst>
                <a:gd name="T0" fmla="*/ 966788 w 736"/>
                <a:gd name="T1" fmla="*/ 306388 h 771"/>
                <a:gd name="T2" fmla="*/ 766763 w 736"/>
                <a:gd name="T3" fmla="*/ 0 h 771"/>
                <a:gd name="T4" fmla="*/ 0 w 736"/>
                <a:gd name="T5" fmla="*/ 0 h 771"/>
                <a:gd name="T6" fmla="*/ 0 w 736"/>
                <a:gd name="T7" fmla="*/ 1223963 h 771"/>
                <a:gd name="T8" fmla="*/ 766763 w 736"/>
                <a:gd name="T9" fmla="*/ 1223963 h 771"/>
                <a:gd name="T10" fmla="*/ 966788 w 736"/>
                <a:gd name="T11" fmla="*/ 917575 h 771"/>
                <a:gd name="T12" fmla="*/ 1168400 w 736"/>
                <a:gd name="T13" fmla="*/ 611188 h 771"/>
                <a:gd name="T14" fmla="*/ 966788 w 736"/>
                <a:gd name="T15" fmla="*/ 306388 h 77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6" h="771" extrusionOk="0">
                  <a:moveTo>
                    <a:pt x="609" y="193"/>
                  </a:moveTo>
                  <a:lnTo>
                    <a:pt x="483" y="0"/>
                  </a:lnTo>
                  <a:lnTo>
                    <a:pt x="0" y="0"/>
                  </a:lnTo>
                  <a:lnTo>
                    <a:pt x="0" y="771"/>
                  </a:lnTo>
                  <a:lnTo>
                    <a:pt x="483" y="771"/>
                  </a:lnTo>
                  <a:lnTo>
                    <a:pt x="609" y="578"/>
                  </a:lnTo>
                  <a:lnTo>
                    <a:pt x="736" y="385"/>
                  </a:lnTo>
                  <a:lnTo>
                    <a:pt x="609" y="193"/>
                  </a:lnTo>
                  <a:close/>
                </a:path>
              </a:pathLst>
            </a:custGeom>
            <a:solidFill>
              <a:srgbClr val="64D1DA"/>
            </a:solidFill>
            <a:ln>
              <a:noFill/>
            </a:ln>
            <a:extLst>
              <a:ext uri="{91240B29-F687-4F45-9708-019B960494DF}">
                <a14:hiddenLine xmlns:a14="http://schemas.microsoft.com/office/drawing/2010/main" w="9525">
                  <a:solidFill>
                    <a:srgbClr val="000000"/>
                  </a:solidFill>
                  <a:round/>
                  <a:headEnd/>
                  <a:tailEnd/>
                </a14:hiddenLine>
              </a:ext>
            </a:extLst>
          </p:spPr>
          <p:txBody>
            <a:bodyPr lIns="88801" tIns="44388" rIns="88801" bIns="44388"/>
            <a:lstStyle/>
            <a:p>
              <a:endParaRPr lang="en-US" sz="1600"/>
            </a:p>
          </p:txBody>
        </p:sp>
        <p:sp>
          <p:nvSpPr>
            <p:cNvPr id="88075" name="Google Shape;1123;p45">
              <a:extLst>
                <a:ext uri="{FF2B5EF4-FFF2-40B4-BE49-F238E27FC236}">
                  <a16:creationId xmlns:a16="http://schemas.microsoft.com/office/drawing/2014/main" id="{167DB450-CDE5-4A0B-B023-AF03E44E0C6E}"/>
                </a:ext>
              </a:extLst>
            </p:cNvPr>
            <p:cNvSpPr txBox="1">
              <a:spLocks noChangeArrowheads="1"/>
            </p:cNvSpPr>
            <p:nvPr/>
          </p:nvSpPr>
          <p:spPr bwMode="auto">
            <a:xfrm>
              <a:off x="1765034" y="207506"/>
              <a:ext cx="105314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01</a:t>
              </a:r>
              <a:endParaRPr lang="es-EC" altLang="es-EC" sz="1200" dirty="0">
                <a:latin typeface="+mn-lt"/>
              </a:endParaRPr>
            </a:p>
          </p:txBody>
        </p:sp>
        <p:sp>
          <p:nvSpPr>
            <p:cNvPr id="88077" name="Google Shape;1125;p45">
              <a:extLst>
                <a:ext uri="{FF2B5EF4-FFF2-40B4-BE49-F238E27FC236}">
                  <a16:creationId xmlns:a16="http://schemas.microsoft.com/office/drawing/2014/main" id="{B6D5C3F3-1D8F-4694-96BF-9DB6ED46ADC3}"/>
                </a:ext>
              </a:extLst>
            </p:cNvPr>
            <p:cNvSpPr txBox="1">
              <a:spLocks noChangeArrowheads="1"/>
            </p:cNvSpPr>
            <p:nvPr/>
          </p:nvSpPr>
          <p:spPr bwMode="auto">
            <a:xfrm>
              <a:off x="5678704" y="218656"/>
              <a:ext cx="1067018"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04</a:t>
              </a:r>
              <a:endParaRPr lang="es-EC" altLang="es-EC" sz="1200" dirty="0">
                <a:latin typeface="+mn-lt"/>
              </a:endParaRPr>
            </a:p>
          </p:txBody>
        </p:sp>
        <p:sp>
          <p:nvSpPr>
            <p:cNvPr id="88080" name="Google Shape;1128;p45">
              <a:extLst>
                <a:ext uri="{FF2B5EF4-FFF2-40B4-BE49-F238E27FC236}">
                  <a16:creationId xmlns:a16="http://schemas.microsoft.com/office/drawing/2014/main" id="{BECFC3B1-6901-49D6-B652-80AB6FD05DEC}"/>
                </a:ext>
              </a:extLst>
            </p:cNvPr>
            <p:cNvSpPr txBox="1">
              <a:spLocks noChangeArrowheads="1"/>
            </p:cNvSpPr>
            <p:nvPr/>
          </p:nvSpPr>
          <p:spPr bwMode="auto">
            <a:xfrm>
              <a:off x="3119263" y="204753"/>
              <a:ext cx="1042347"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02</a:t>
              </a:r>
              <a:endParaRPr lang="es-EC" altLang="es-EC" sz="1200" dirty="0">
                <a:latin typeface="+mn-lt"/>
              </a:endParaRPr>
            </a:p>
          </p:txBody>
        </p:sp>
        <p:sp>
          <p:nvSpPr>
            <p:cNvPr id="88081" name="Google Shape;1129;p45">
              <a:extLst>
                <a:ext uri="{FF2B5EF4-FFF2-40B4-BE49-F238E27FC236}">
                  <a16:creationId xmlns:a16="http://schemas.microsoft.com/office/drawing/2014/main" id="{A61E51C8-EDB5-467C-95FA-E33242262350}"/>
                </a:ext>
              </a:extLst>
            </p:cNvPr>
            <p:cNvSpPr txBox="1">
              <a:spLocks noChangeArrowheads="1"/>
            </p:cNvSpPr>
            <p:nvPr/>
          </p:nvSpPr>
          <p:spPr bwMode="auto">
            <a:xfrm>
              <a:off x="4421254" y="228484"/>
              <a:ext cx="1045430"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03</a:t>
              </a:r>
              <a:endParaRPr lang="es-EC" altLang="es-EC" sz="1200" dirty="0">
                <a:latin typeface="+mn-lt"/>
              </a:endParaRPr>
            </a:p>
          </p:txBody>
        </p:sp>
        <p:sp>
          <p:nvSpPr>
            <p:cNvPr id="88082" name="Google Shape;1130;p45">
              <a:extLst>
                <a:ext uri="{FF2B5EF4-FFF2-40B4-BE49-F238E27FC236}">
                  <a16:creationId xmlns:a16="http://schemas.microsoft.com/office/drawing/2014/main" id="{ACC9B152-03D1-43A1-8B8C-D8177D5CC0E3}"/>
                </a:ext>
              </a:extLst>
            </p:cNvPr>
            <p:cNvSpPr txBox="1">
              <a:spLocks noChangeArrowheads="1"/>
            </p:cNvSpPr>
            <p:nvPr/>
          </p:nvSpPr>
          <p:spPr bwMode="auto">
            <a:xfrm>
              <a:off x="7022631" y="218655"/>
              <a:ext cx="1039263" cy="81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Clr>
                  <a:srgbClr val="FFFFFF"/>
                </a:buClr>
                <a:buSzPts val="4500"/>
                <a:buFont typeface="Montserrat" panose="00000500000000000000" pitchFamily="50" charset="0"/>
                <a:buNone/>
              </a:pPr>
              <a:r>
                <a:rPr lang="en-US" altLang="es-EC" sz="4000" b="1" dirty="0">
                  <a:solidFill>
                    <a:srgbClr val="FFFFFF"/>
                  </a:solidFill>
                  <a:latin typeface="+mn-lt"/>
                  <a:sym typeface="Montserrat" panose="00000500000000000000" pitchFamily="50" charset="0"/>
                </a:rPr>
                <a:t>05</a:t>
              </a:r>
              <a:endParaRPr lang="es-EC" altLang="es-EC" sz="1200" dirty="0">
                <a:latin typeface="+mn-lt"/>
              </a:endParaRPr>
            </a:p>
          </p:txBody>
        </p:sp>
        <p:sp>
          <p:nvSpPr>
            <p:cNvPr id="6" name="Google Shape;462;p21">
              <a:extLst>
                <a:ext uri="{FF2B5EF4-FFF2-40B4-BE49-F238E27FC236}">
                  <a16:creationId xmlns:a16="http://schemas.microsoft.com/office/drawing/2014/main" id="{34E0F511-E1A8-4410-888D-85BEA939A7E2}"/>
                </a:ext>
              </a:extLst>
            </p:cNvPr>
            <p:cNvSpPr txBox="1">
              <a:spLocks noChangeArrowheads="1"/>
            </p:cNvSpPr>
            <p:nvPr/>
          </p:nvSpPr>
          <p:spPr bwMode="auto">
            <a:xfrm>
              <a:off x="8030863" y="252405"/>
              <a:ext cx="2471507" cy="57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801" tIns="44388" rIns="88801" bIns="44388"/>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FFFFFF"/>
                </a:buClr>
                <a:buSzPts val="1100"/>
                <a:buFont typeface="Open Sans" panose="020B0606030504020204" pitchFamily="34" charset="0"/>
                <a:buNone/>
              </a:pPr>
              <a:r>
                <a:rPr lang="en-US" altLang="es-EC" sz="1600" b="1" dirty="0">
                  <a:solidFill>
                    <a:schemeClr val="tx1"/>
                  </a:solidFill>
                  <a:latin typeface="+mn-lt"/>
                  <a:cs typeface="Open Sans" panose="020B0606030504020204" pitchFamily="34" charset="0"/>
                  <a:sym typeface="Open Sans" panose="020B0606030504020204" pitchFamily="34" charset="0"/>
                </a:rPr>
                <a:t>DIFERENCIAS CON </a:t>
              </a:r>
            </a:p>
            <a:p>
              <a:pPr algn="ctr" eaLnBrk="1" hangingPunct="1">
                <a:buClr>
                  <a:srgbClr val="FFFFFF"/>
                </a:buClr>
                <a:buSzPts val="1100"/>
                <a:buFont typeface="Open Sans" panose="020B0606030504020204" pitchFamily="34" charset="0"/>
                <a:buNone/>
              </a:pPr>
              <a:r>
                <a:rPr lang="en-US" altLang="es-EC" sz="1600" b="1" dirty="0">
                  <a:solidFill>
                    <a:schemeClr val="tx1"/>
                  </a:solidFill>
                  <a:latin typeface="+mn-lt"/>
                  <a:cs typeface="Open Sans" panose="020B0606030504020204" pitchFamily="34" charset="0"/>
                  <a:sym typeface="Open Sans" panose="020B0606030504020204" pitchFamily="34" charset="0"/>
                </a:rPr>
                <a:t>LA COLUSIÓN</a:t>
              </a:r>
              <a:endParaRPr lang="es-EC" altLang="es-EC" sz="1600" b="1" dirty="0">
                <a:solidFill>
                  <a:schemeClr val="tx1"/>
                </a:solidFill>
                <a:latin typeface="+mn-lt"/>
                <a:cs typeface="Open Sans" panose="020B0606030504020204" pitchFamily="34" charset="0"/>
              </a:endParaRPr>
            </a:p>
          </p:txBody>
        </p:sp>
      </p:grpSp>
      <p:sp>
        <p:nvSpPr>
          <p:cNvPr id="8" name="CuadroTexto 7">
            <a:extLst>
              <a:ext uri="{FF2B5EF4-FFF2-40B4-BE49-F238E27FC236}">
                <a16:creationId xmlns:a16="http://schemas.microsoft.com/office/drawing/2014/main" id="{134E8359-314A-5D18-FC48-BA9893C74D36}"/>
              </a:ext>
            </a:extLst>
          </p:cNvPr>
          <p:cNvSpPr txBox="1"/>
          <p:nvPr/>
        </p:nvSpPr>
        <p:spPr>
          <a:xfrm>
            <a:off x="3013438" y="946322"/>
            <a:ext cx="5939116" cy="369332"/>
          </a:xfrm>
          <a:prstGeom prst="rect">
            <a:avLst/>
          </a:prstGeom>
          <a:noFill/>
        </p:spPr>
        <p:txBody>
          <a:bodyPr wrap="square">
            <a:spAutoFit/>
          </a:bodyPr>
          <a:lstStyle/>
          <a:p>
            <a:pPr algn="ctr" eaLnBrk="1" hangingPunct="1">
              <a:buSzPts val="4000"/>
              <a:buFont typeface="Montserrat" panose="00000500000000000000" pitchFamily="50" charset="0"/>
              <a:buNone/>
            </a:pPr>
            <a:r>
              <a:rPr lang="en-US" altLang="es-EC" sz="1800" b="1" dirty="0">
                <a:solidFill>
                  <a:schemeClr val="accent1">
                    <a:lumMod val="75000"/>
                  </a:schemeClr>
                </a:solidFill>
                <a:latin typeface="Montserrat" panose="00000500000000000000" pitchFamily="50" charset="0"/>
                <a:sym typeface="Montserrat" panose="00000500000000000000" pitchFamily="50" charset="0"/>
              </a:rPr>
              <a:t>NEGOCIACIÓN INCOMPATIBLE</a:t>
            </a:r>
          </a:p>
        </p:txBody>
      </p:sp>
      <p:sp>
        <p:nvSpPr>
          <p:cNvPr id="9" name="CuadroTexto 8">
            <a:extLst>
              <a:ext uri="{FF2B5EF4-FFF2-40B4-BE49-F238E27FC236}">
                <a16:creationId xmlns:a16="http://schemas.microsoft.com/office/drawing/2014/main" id="{8276550E-E345-0E76-B4DD-E9431E73AC6E}"/>
              </a:ext>
            </a:extLst>
          </p:cNvPr>
          <p:cNvSpPr txBox="1"/>
          <p:nvPr/>
        </p:nvSpPr>
        <p:spPr>
          <a:xfrm>
            <a:off x="0" y="450255"/>
            <a:ext cx="11822984"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recurrentes contra la Administración Pública</a:t>
            </a:r>
          </a:p>
        </p:txBody>
      </p:sp>
      <p:graphicFrame>
        <p:nvGraphicFramePr>
          <p:cNvPr id="10" name="Tabla 9">
            <a:extLst>
              <a:ext uri="{FF2B5EF4-FFF2-40B4-BE49-F238E27FC236}">
                <a16:creationId xmlns:a16="http://schemas.microsoft.com/office/drawing/2014/main" id="{0E7DA3A9-678A-0FB1-F22F-9A25F29CA9A0}"/>
              </a:ext>
            </a:extLst>
          </p:cNvPr>
          <p:cNvGraphicFramePr>
            <a:graphicFrameLocks noGrp="1"/>
          </p:cNvGraphicFramePr>
          <p:nvPr>
            <p:extLst>
              <p:ext uri="{D42A27DB-BD31-4B8C-83A1-F6EECF244321}">
                <p14:modId xmlns:p14="http://schemas.microsoft.com/office/powerpoint/2010/main" val="3664937575"/>
              </p:ext>
            </p:extLst>
          </p:nvPr>
        </p:nvGraphicFramePr>
        <p:xfrm>
          <a:off x="1229545" y="2303361"/>
          <a:ext cx="9175376" cy="3235960"/>
        </p:xfrm>
        <a:graphic>
          <a:graphicData uri="http://schemas.openxmlformats.org/drawingml/2006/table">
            <a:tbl>
              <a:tblPr firstRow="1" bandRow="1">
                <a:tableStyleId>{7DF18680-E054-41AD-8BC1-D1AEF772440D}</a:tableStyleId>
              </a:tblPr>
              <a:tblGrid>
                <a:gridCol w="1703486">
                  <a:extLst>
                    <a:ext uri="{9D8B030D-6E8A-4147-A177-3AD203B41FA5}">
                      <a16:colId xmlns:a16="http://schemas.microsoft.com/office/drawing/2014/main" val="3690552693"/>
                    </a:ext>
                  </a:extLst>
                </a:gridCol>
                <a:gridCol w="4413431">
                  <a:extLst>
                    <a:ext uri="{9D8B030D-6E8A-4147-A177-3AD203B41FA5}">
                      <a16:colId xmlns:a16="http://schemas.microsoft.com/office/drawing/2014/main" val="3868184429"/>
                    </a:ext>
                  </a:extLst>
                </a:gridCol>
                <a:gridCol w="3058459">
                  <a:extLst>
                    <a:ext uri="{9D8B030D-6E8A-4147-A177-3AD203B41FA5}">
                      <a16:colId xmlns:a16="http://schemas.microsoft.com/office/drawing/2014/main" val="3846467360"/>
                    </a:ext>
                  </a:extLst>
                </a:gridCol>
              </a:tblGrid>
              <a:tr h="370840">
                <a:tc>
                  <a:txBody>
                    <a:bodyPr/>
                    <a:lstStyle/>
                    <a:p>
                      <a:pPr algn="ctr"/>
                      <a:r>
                        <a:rPr lang="es-ES" dirty="0"/>
                        <a:t>Delitos</a:t>
                      </a:r>
                      <a:endParaRPr lang="es-PE" dirty="0"/>
                    </a:p>
                  </a:txBody>
                  <a:tcPr/>
                </a:tc>
                <a:tc>
                  <a:txBody>
                    <a:bodyPr/>
                    <a:lstStyle/>
                    <a:p>
                      <a:pPr algn="ctr"/>
                      <a:r>
                        <a:rPr lang="es-ES" dirty="0"/>
                        <a:t>Diferencias</a:t>
                      </a:r>
                      <a:endParaRPr lang="es-PE" dirty="0"/>
                    </a:p>
                  </a:txBody>
                  <a:tcPr/>
                </a:tc>
                <a:tc>
                  <a:txBody>
                    <a:bodyPr/>
                    <a:lstStyle/>
                    <a:p>
                      <a:pPr algn="ctr"/>
                      <a:r>
                        <a:rPr lang="es-ES" dirty="0"/>
                        <a:t>Semejanzas</a:t>
                      </a:r>
                      <a:endParaRPr lang="es-PE" dirty="0"/>
                    </a:p>
                  </a:txBody>
                  <a:tcPr/>
                </a:tc>
                <a:extLst>
                  <a:ext uri="{0D108BD9-81ED-4DB2-BD59-A6C34878D82A}">
                    <a16:rowId xmlns:a16="http://schemas.microsoft.com/office/drawing/2014/main" val="1054718166"/>
                  </a:ext>
                </a:extLst>
              </a:tr>
              <a:tr h="370840">
                <a:tc>
                  <a:txBody>
                    <a:bodyPr/>
                    <a:lstStyle/>
                    <a:p>
                      <a:r>
                        <a:rPr lang="es-ES" sz="1600" dirty="0"/>
                        <a:t>Negociación incompatible</a:t>
                      </a:r>
                      <a:endParaRPr lang="es-PE" sz="1600" dirty="0"/>
                    </a:p>
                  </a:txBody>
                  <a:tcPr/>
                </a:tc>
                <a:tc>
                  <a:txBody>
                    <a:bodyPr/>
                    <a:lstStyle/>
                    <a:p>
                      <a:pPr algn="just"/>
                      <a:r>
                        <a:rPr lang="es-ES" sz="1600" dirty="0"/>
                        <a:t>En la negociación incompatible la conducta típica es el solo “interesante indebidamente”.</a:t>
                      </a:r>
                    </a:p>
                    <a:p>
                      <a:pPr algn="just"/>
                      <a:r>
                        <a:rPr lang="es-ES" sz="1600" dirty="0"/>
                        <a:t>La negociación incompatible tiene un carácter unilateral (solo interviene el funcionario).</a:t>
                      </a:r>
                    </a:p>
                    <a:p>
                      <a:pPr algn="just"/>
                      <a:endParaRPr lang="es-PE" sz="1600" dirty="0"/>
                    </a:p>
                  </a:txBody>
                  <a:tcPr/>
                </a:tc>
                <a:tc rowSpan="2">
                  <a:txBody>
                    <a:bodyPr/>
                    <a:lstStyle/>
                    <a:p>
                      <a:pPr algn="just"/>
                      <a:r>
                        <a:rPr lang="es-ES" sz="1600" dirty="0"/>
                        <a:t>El marco contextual de amos delitos está referido a cualquier contrato u operación económica en la que participe el Estado.</a:t>
                      </a:r>
                    </a:p>
                    <a:p>
                      <a:pPr algn="just"/>
                      <a:r>
                        <a:rPr lang="es-ES" sz="1600" dirty="0"/>
                        <a:t>Los dos delitos reflejan y desvaloran el conflicto entre intereses privados y público, en el cual el funcionario privilegia el primero en desmedro del segundo</a:t>
                      </a:r>
                      <a:endParaRPr lang="es-PE" sz="1600" dirty="0"/>
                    </a:p>
                  </a:txBody>
                  <a:tcPr/>
                </a:tc>
                <a:extLst>
                  <a:ext uri="{0D108BD9-81ED-4DB2-BD59-A6C34878D82A}">
                    <a16:rowId xmlns:a16="http://schemas.microsoft.com/office/drawing/2014/main" val="1727546189"/>
                  </a:ext>
                </a:extLst>
              </a:tr>
              <a:tr h="370840">
                <a:tc>
                  <a:txBody>
                    <a:bodyPr/>
                    <a:lstStyle/>
                    <a:p>
                      <a:r>
                        <a:rPr lang="es-ES" sz="1600" dirty="0"/>
                        <a:t>Colusión</a:t>
                      </a:r>
                      <a:endParaRPr lang="es-PE" sz="1600" dirty="0"/>
                    </a:p>
                  </a:txBody>
                  <a:tcPr/>
                </a:tc>
                <a:tc>
                  <a:txBody>
                    <a:bodyPr/>
                    <a:lstStyle/>
                    <a:p>
                      <a:pPr algn="just"/>
                      <a:r>
                        <a:rPr lang="es-ES" sz="1600" dirty="0"/>
                        <a:t>La conducta típica en la colusión es “concertación ilegal” por la cual se busca defraudar al Estado.</a:t>
                      </a:r>
                    </a:p>
                    <a:p>
                      <a:pPr algn="just"/>
                      <a:r>
                        <a:rPr lang="es-ES" sz="1600" dirty="0"/>
                        <a:t>La colusión tiene un carácter bilateral (concertación entre el funcionamiento público y el privado interesado).</a:t>
                      </a:r>
                    </a:p>
                    <a:p>
                      <a:pPr algn="just"/>
                      <a:endParaRPr lang="es-PE" sz="1600" dirty="0"/>
                    </a:p>
                  </a:txBody>
                  <a:tcPr/>
                </a:tc>
                <a:tc vMerge="1">
                  <a:txBody>
                    <a:bodyPr/>
                    <a:lstStyle/>
                    <a:p>
                      <a:endParaRPr lang="es-PE" dirty="0"/>
                    </a:p>
                  </a:txBody>
                  <a:tcPr/>
                </a:tc>
                <a:extLst>
                  <a:ext uri="{0D108BD9-81ED-4DB2-BD59-A6C34878D82A}">
                    <a16:rowId xmlns:a16="http://schemas.microsoft.com/office/drawing/2014/main" val="2309895576"/>
                  </a:ext>
                </a:extLst>
              </a:tr>
            </a:tbl>
          </a:graphicData>
        </a:graphic>
      </p:graphicFrame>
    </p:spTree>
    <p:extLst>
      <p:ext uri="{BB962C8B-B14F-4D97-AF65-F5344CB8AC3E}">
        <p14:creationId xmlns:p14="http://schemas.microsoft.com/office/powerpoint/2010/main" val="42623004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Marcador de texto">
            <a:extLst>
              <a:ext uri="{FF2B5EF4-FFF2-40B4-BE49-F238E27FC236}">
                <a16:creationId xmlns:a16="http://schemas.microsoft.com/office/drawing/2014/main" id="{21E67C85-C5DF-4DC2-9038-108F54665D28}"/>
              </a:ext>
            </a:extLst>
          </p:cNvPr>
          <p:cNvSpPr>
            <a:spLocks noGrp="1"/>
          </p:cNvSpPr>
          <p:nvPr>
            <p:ph idx="4294967295"/>
          </p:nvPr>
        </p:nvSpPr>
        <p:spPr>
          <a:xfrm>
            <a:off x="1295152" y="1033214"/>
            <a:ext cx="4211637" cy="552276"/>
          </a:xfrm>
          <a:prstGeom prst="rect">
            <a:avLst/>
          </a:prstGeom>
        </p:spPr>
        <p:txBody>
          <a:bodyPr/>
          <a:lstStyle/>
          <a:p>
            <a:pPr marL="0" indent="0" algn="ctr">
              <a:buNone/>
            </a:pPr>
            <a:r>
              <a:rPr lang="es-PE" sz="2400" b="1" dirty="0">
                <a:solidFill>
                  <a:schemeClr val="accent1">
                    <a:lumMod val="75000"/>
                  </a:schemeClr>
                </a:solidFill>
              </a:rPr>
              <a:t>Penal</a:t>
            </a:r>
          </a:p>
        </p:txBody>
      </p:sp>
      <p:sp>
        <p:nvSpPr>
          <p:cNvPr id="5" name="5 Marcador de texto">
            <a:extLst>
              <a:ext uri="{FF2B5EF4-FFF2-40B4-BE49-F238E27FC236}">
                <a16:creationId xmlns:a16="http://schemas.microsoft.com/office/drawing/2014/main" id="{C516D364-EA29-47E7-AEFA-796BC0FA3096}"/>
              </a:ext>
            </a:extLst>
          </p:cNvPr>
          <p:cNvSpPr txBox="1">
            <a:spLocks/>
          </p:cNvSpPr>
          <p:nvPr/>
        </p:nvSpPr>
        <p:spPr>
          <a:xfrm>
            <a:off x="6801941" y="1008039"/>
            <a:ext cx="3963020" cy="55227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s-PE" sz="2400" b="1" dirty="0">
                <a:solidFill>
                  <a:schemeClr val="accent1">
                    <a:lumMod val="75000"/>
                  </a:schemeClr>
                </a:solidFill>
              </a:rPr>
              <a:t>Administrativa</a:t>
            </a:r>
          </a:p>
        </p:txBody>
      </p:sp>
      <p:sp>
        <p:nvSpPr>
          <p:cNvPr id="6" name="6 Marcador de contenido">
            <a:extLst>
              <a:ext uri="{FF2B5EF4-FFF2-40B4-BE49-F238E27FC236}">
                <a16:creationId xmlns:a16="http://schemas.microsoft.com/office/drawing/2014/main" id="{E3CDC0FB-3CFE-4E32-B5CB-633BE7006491}"/>
              </a:ext>
            </a:extLst>
          </p:cNvPr>
          <p:cNvSpPr txBox="1">
            <a:spLocks/>
          </p:cNvSpPr>
          <p:nvPr/>
        </p:nvSpPr>
        <p:spPr>
          <a:xfrm>
            <a:off x="1295153" y="1560315"/>
            <a:ext cx="4211638" cy="4697413"/>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1463" indent="-271463" algn="just">
              <a:buFont typeface="Calibri" charset="0"/>
              <a:buAutoNum type="arabicPeriod"/>
            </a:pPr>
            <a:r>
              <a:rPr lang="es-PE" sz="1900" dirty="0"/>
              <a:t>Es subsidiario, es de última ratio por lo que opera cuando los demás medios de control social no desincentivan debidamente las conductas dañosas.</a:t>
            </a:r>
          </a:p>
          <a:p>
            <a:pPr marL="271463" indent="-271463" algn="just">
              <a:buFont typeface="Calibri" charset="0"/>
              <a:buAutoNum type="arabicPeriod"/>
            </a:pPr>
            <a:r>
              <a:rPr lang="es-PE" sz="1900" dirty="0"/>
              <a:t>La responsabilidad es subjetiva (se analiza el dolo y la culpa).</a:t>
            </a:r>
          </a:p>
          <a:p>
            <a:pPr marL="271463" indent="-271463" algn="just">
              <a:buFont typeface="Calibri" charset="0"/>
              <a:buAutoNum type="arabicPeriod"/>
            </a:pPr>
            <a:r>
              <a:rPr lang="es-PE" sz="1900" dirty="0"/>
              <a:t>Es determinada por el Poder Judicial o la Justicia Militar al tener función jurisdiccional. Se resuelve fuera de la entidad. </a:t>
            </a:r>
          </a:p>
          <a:p>
            <a:pPr marL="271463" indent="-271463" algn="just">
              <a:buFont typeface="Calibri" charset="0"/>
              <a:buAutoNum type="arabicPeriod"/>
            </a:pPr>
            <a:r>
              <a:rPr lang="es-PE" sz="1900" dirty="0"/>
              <a:t>El procedimiento de determinación no se inicia de oficio, sino como resultado de una denuncia fiscal.</a:t>
            </a:r>
          </a:p>
          <a:p>
            <a:pPr marL="271463" indent="-271463" algn="just">
              <a:buFont typeface="Calibri" charset="0"/>
              <a:buAutoNum type="arabicPeriod"/>
            </a:pPr>
            <a:r>
              <a:rPr lang="es-PE" sz="1900" dirty="0"/>
              <a:t>Prescripción y la sanción puede llegar a la privación de la libertad</a:t>
            </a:r>
          </a:p>
        </p:txBody>
      </p:sp>
      <p:sp>
        <p:nvSpPr>
          <p:cNvPr id="7" name="8 Marcador de contenido">
            <a:extLst>
              <a:ext uri="{FF2B5EF4-FFF2-40B4-BE49-F238E27FC236}">
                <a16:creationId xmlns:a16="http://schemas.microsoft.com/office/drawing/2014/main" id="{1D9A43B8-3E0D-40DE-A76B-209D13543B86}"/>
              </a:ext>
            </a:extLst>
          </p:cNvPr>
          <p:cNvSpPr txBox="1">
            <a:spLocks/>
          </p:cNvSpPr>
          <p:nvPr/>
        </p:nvSpPr>
        <p:spPr>
          <a:xfrm>
            <a:off x="6372472" y="1585490"/>
            <a:ext cx="4213225" cy="4697413"/>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1463" indent="-271463" algn="just">
              <a:buFont typeface="Calibri" charset="0"/>
              <a:buAutoNum type="arabicPeriod"/>
            </a:pPr>
            <a:r>
              <a:rPr lang="es-PE" sz="1900" dirty="0"/>
              <a:t>Opera como primer mecanismo para desincentivar conductas dañosas.</a:t>
            </a:r>
          </a:p>
          <a:p>
            <a:pPr marL="271463" indent="-271463" algn="just">
              <a:buFont typeface="Calibri" charset="0"/>
              <a:buAutoNum type="arabicPeriod"/>
            </a:pPr>
            <a:r>
              <a:rPr lang="es-PE" sz="1900" dirty="0"/>
              <a:t>La responsabilidad básicamente es objetiva (basta la relación causal entre la infracción y la actuación)</a:t>
            </a:r>
          </a:p>
          <a:p>
            <a:pPr marL="271463" indent="-271463" algn="just">
              <a:buFont typeface="Calibri" charset="0"/>
              <a:buAutoNum type="arabicPeriod"/>
            </a:pPr>
            <a:r>
              <a:rPr lang="es-PE" sz="1900" dirty="0"/>
              <a:t>Es determinada por la administración pública en general, cada entidad y la CGR. En principio se resuelve al interior de la entidad. No implica impartir justicia.</a:t>
            </a:r>
          </a:p>
          <a:p>
            <a:pPr marL="271463" indent="-271463" algn="just">
              <a:buFont typeface="Calibri" charset="0"/>
              <a:buAutoNum type="arabicPeriod"/>
            </a:pPr>
            <a:r>
              <a:rPr lang="es-PE" sz="1900" dirty="0"/>
              <a:t>El procedimiento de determinación puede iniciarse de oficio, como resultado de la decisión de la propia entidad.</a:t>
            </a:r>
          </a:p>
          <a:p>
            <a:pPr marL="271463" indent="-271463" algn="just">
              <a:buFont typeface="Calibri" charset="0"/>
              <a:buAutoNum type="arabicPeriod"/>
            </a:pPr>
            <a:r>
              <a:rPr lang="es-PE" sz="1900" dirty="0"/>
              <a:t>Prescripción y la sanción puede llegar a la destitución.</a:t>
            </a:r>
          </a:p>
          <a:p>
            <a:pPr marL="271463" indent="-271463" algn="just">
              <a:buFont typeface="Calibri" charset="0"/>
              <a:buAutoNum type="arabicPeriod"/>
            </a:pPr>
            <a:endParaRPr lang="es-PE" sz="2000" dirty="0"/>
          </a:p>
        </p:txBody>
      </p:sp>
      <p:sp>
        <p:nvSpPr>
          <p:cNvPr id="8" name="CuadroTexto 7">
            <a:extLst>
              <a:ext uri="{FF2B5EF4-FFF2-40B4-BE49-F238E27FC236}">
                <a16:creationId xmlns:a16="http://schemas.microsoft.com/office/drawing/2014/main" id="{0B479ABF-AA05-4933-A6CE-6DF4CDE5A22E}"/>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Diferencias</a:t>
            </a:r>
          </a:p>
        </p:txBody>
      </p:sp>
      <p:cxnSp>
        <p:nvCxnSpPr>
          <p:cNvPr id="3" name="Conector recto 2">
            <a:extLst>
              <a:ext uri="{FF2B5EF4-FFF2-40B4-BE49-F238E27FC236}">
                <a16:creationId xmlns:a16="http://schemas.microsoft.com/office/drawing/2014/main" id="{E2D41227-25E3-70ED-2F98-02F43E98DC6C}"/>
              </a:ext>
            </a:extLst>
          </p:cNvPr>
          <p:cNvCxnSpPr/>
          <p:nvPr/>
        </p:nvCxnSpPr>
        <p:spPr>
          <a:xfrm>
            <a:off x="1475929" y="1560315"/>
            <a:ext cx="9217024"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84423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o 4">
            <a:extLst>
              <a:ext uri="{FF2B5EF4-FFF2-40B4-BE49-F238E27FC236}">
                <a16:creationId xmlns:a16="http://schemas.microsoft.com/office/drawing/2014/main" id="{A07AE9AF-3132-4476-90B2-E6E56F857550}"/>
              </a:ext>
            </a:extLst>
          </p:cNvPr>
          <p:cNvGrpSpPr/>
          <p:nvPr/>
        </p:nvGrpSpPr>
        <p:grpSpPr>
          <a:xfrm>
            <a:off x="1779058" y="1818407"/>
            <a:ext cx="8481847" cy="4171398"/>
            <a:chOff x="1619945" y="1635730"/>
            <a:chExt cx="9201927" cy="4570099"/>
          </a:xfrm>
        </p:grpSpPr>
        <p:sp>
          <p:nvSpPr>
            <p:cNvPr id="8" name="Triángulo isósceles 7">
              <a:extLst>
                <a:ext uri="{FF2B5EF4-FFF2-40B4-BE49-F238E27FC236}">
                  <a16:creationId xmlns:a16="http://schemas.microsoft.com/office/drawing/2014/main" id="{53CF4A46-E2BD-4E3D-BB1F-9BAEC7FB4F3D}"/>
                </a:ext>
              </a:extLst>
            </p:cNvPr>
            <p:cNvSpPr/>
            <p:nvPr/>
          </p:nvSpPr>
          <p:spPr>
            <a:xfrm>
              <a:off x="2441293" y="1635730"/>
              <a:ext cx="7819612" cy="4057333"/>
            </a:xfrm>
            <a:prstGeom prst="triangle">
              <a:avLst>
                <a:gd name="adj" fmla="val 49083"/>
              </a:avLst>
            </a:prstGeom>
            <a:solidFill>
              <a:srgbClr val="FFF3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dirty="0"/>
            </a:p>
          </p:txBody>
        </p:sp>
        <p:sp>
          <p:nvSpPr>
            <p:cNvPr id="9" name="Triángulo isósceles 8">
              <a:extLst>
                <a:ext uri="{FF2B5EF4-FFF2-40B4-BE49-F238E27FC236}">
                  <a16:creationId xmlns:a16="http://schemas.microsoft.com/office/drawing/2014/main" id="{1A5BCAAF-9446-4394-884A-C6ECFF6581D1}"/>
                </a:ext>
              </a:extLst>
            </p:cNvPr>
            <p:cNvSpPr/>
            <p:nvPr/>
          </p:nvSpPr>
          <p:spPr>
            <a:xfrm flipV="1">
              <a:off x="2437118" y="5746321"/>
              <a:ext cx="7704856" cy="459508"/>
            </a:xfrm>
            <a:prstGeom prst="triangl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CuadroTexto 9">
              <a:extLst>
                <a:ext uri="{FF2B5EF4-FFF2-40B4-BE49-F238E27FC236}">
                  <a16:creationId xmlns:a16="http://schemas.microsoft.com/office/drawing/2014/main" id="{E4E84935-7442-460A-8782-2D3AEFC4DBDA}"/>
                </a:ext>
              </a:extLst>
            </p:cNvPr>
            <p:cNvSpPr txBox="1"/>
            <p:nvPr/>
          </p:nvSpPr>
          <p:spPr>
            <a:xfrm>
              <a:off x="4982947" y="5753478"/>
              <a:ext cx="2736305" cy="404633"/>
            </a:xfrm>
            <a:prstGeom prst="rect">
              <a:avLst/>
            </a:prstGeom>
            <a:noFill/>
          </p:spPr>
          <p:txBody>
            <a:bodyPr wrap="square" rtlCol="0">
              <a:spAutoFit/>
            </a:bodyPr>
            <a:lstStyle/>
            <a:p>
              <a:pPr algn="ctr"/>
              <a:r>
                <a:rPr lang="es-ES" b="1" dirty="0"/>
                <a:t>Normas éticas</a:t>
              </a:r>
              <a:endParaRPr lang="es-PE" b="1" dirty="0"/>
            </a:p>
          </p:txBody>
        </p:sp>
        <p:cxnSp>
          <p:nvCxnSpPr>
            <p:cNvPr id="12" name="Conector recto 11">
              <a:extLst>
                <a:ext uri="{FF2B5EF4-FFF2-40B4-BE49-F238E27FC236}">
                  <a16:creationId xmlns:a16="http://schemas.microsoft.com/office/drawing/2014/main" id="{E3AC7F6B-A7EA-4274-8D83-6EC5057F77AD}"/>
                </a:ext>
              </a:extLst>
            </p:cNvPr>
            <p:cNvCxnSpPr/>
            <p:nvPr/>
          </p:nvCxnSpPr>
          <p:spPr>
            <a:xfrm>
              <a:off x="3193202" y="4882227"/>
              <a:ext cx="626469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642B34EB-C75E-433B-A40A-9A966DE70C60}"/>
                </a:ext>
              </a:extLst>
            </p:cNvPr>
            <p:cNvSpPr txBox="1"/>
            <p:nvPr/>
          </p:nvSpPr>
          <p:spPr>
            <a:xfrm>
              <a:off x="3843497" y="4952518"/>
              <a:ext cx="4964107" cy="708107"/>
            </a:xfrm>
            <a:prstGeom prst="rect">
              <a:avLst/>
            </a:prstGeom>
            <a:noFill/>
          </p:spPr>
          <p:txBody>
            <a:bodyPr wrap="square" rtlCol="0">
              <a:spAutoFit/>
            </a:bodyPr>
            <a:lstStyle/>
            <a:p>
              <a:pPr algn="ctr"/>
              <a:r>
                <a:rPr lang="es-ES" b="1" dirty="0"/>
                <a:t>Responsabilidad administrativa (disciplinaria o funcional)</a:t>
              </a:r>
              <a:endParaRPr lang="es-PE" b="1" dirty="0"/>
            </a:p>
          </p:txBody>
        </p:sp>
        <p:cxnSp>
          <p:nvCxnSpPr>
            <p:cNvPr id="15" name="Conector recto 14">
              <a:extLst>
                <a:ext uri="{FF2B5EF4-FFF2-40B4-BE49-F238E27FC236}">
                  <a16:creationId xmlns:a16="http://schemas.microsoft.com/office/drawing/2014/main" id="{4BDB96F2-9A41-4AF8-9B05-154AF3DB0BD7}"/>
                </a:ext>
              </a:extLst>
            </p:cNvPr>
            <p:cNvCxnSpPr>
              <a:cxnSpLocks/>
              <a:stCxn id="8" idx="0"/>
            </p:cNvCxnSpPr>
            <p:nvPr/>
          </p:nvCxnSpPr>
          <p:spPr>
            <a:xfrm>
              <a:off x="6279393" y="1635730"/>
              <a:ext cx="14328" cy="3265246"/>
            </a:xfrm>
            <a:prstGeom prst="line">
              <a:avLst/>
            </a:prstGeom>
          </p:spPr>
          <p:style>
            <a:lnRef idx="1">
              <a:schemeClr val="accent1"/>
            </a:lnRef>
            <a:fillRef idx="0">
              <a:schemeClr val="accent1"/>
            </a:fillRef>
            <a:effectRef idx="0">
              <a:schemeClr val="accent1"/>
            </a:effectRef>
            <a:fontRef idx="minor">
              <a:schemeClr val="tx1"/>
            </a:fontRef>
          </p:style>
        </p:cxnSp>
        <p:sp>
          <p:nvSpPr>
            <p:cNvPr id="16" name="CuadroTexto 15">
              <a:extLst>
                <a:ext uri="{FF2B5EF4-FFF2-40B4-BE49-F238E27FC236}">
                  <a16:creationId xmlns:a16="http://schemas.microsoft.com/office/drawing/2014/main" id="{BFD038DB-6D0E-4D58-BBF3-D6E40E9C6795}"/>
                </a:ext>
              </a:extLst>
            </p:cNvPr>
            <p:cNvSpPr txBox="1"/>
            <p:nvPr/>
          </p:nvSpPr>
          <p:spPr>
            <a:xfrm>
              <a:off x="4330674" y="3765191"/>
              <a:ext cx="1903767" cy="708107"/>
            </a:xfrm>
            <a:prstGeom prst="rect">
              <a:avLst/>
            </a:prstGeom>
            <a:noFill/>
          </p:spPr>
          <p:txBody>
            <a:bodyPr wrap="square" rtlCol="0">
              <a:spAutoFit/>
            </a:bodyPr>
            <a:lstStyle/>
            <a:p>
              <a:pPr algn="ctr"/>
              <a:r>
                <a:rPr lang="es-ES" b="1" dirty="0"/>
                <a:t>Responsabilidad penal</a:t>
              </a:r>
              <a:endParaRPr lang="es-PE" b="1" dirty="0"/>
            </a:p>
          </p:txBody>
        </p:sp>
        <p:sp>
          <p:nvSpPr>
            <p:cNvPr id="17" name="CuadroTexto 16">
              <a:extLst>
                <a:ext uri="{FF2B5EF4-FFF2-40B4-BE49-F238E27FC236}">
                  <a16:creationId xmlns:a16="http://schemas.microsoft.com/office/drawing/2014/main" id="{2DA31EF1-8AA2-421C-9B02-2904A2FAB9D4}"/>
                </a:ext>
              </a:extLst>
            </p:cNvPr>
            <p:cNvSpPr txBox="1"/>
            <p:nvPr/>
          </p:nvSpPr>
          <p:spPr>
            <a:xfrm>
              <a:off x="6279393" y="3748226"/>
              <a:ext cx="1903767" cy="708107"/>
            </a:xfrm>
            <a:prstGeom prst="rect">
              <a:avLst/>
            </a:prstGeom>
            <a:noFill/>
          </p:spPr>
          <p:txBody>
            <a:bodyPr wrap="square" rtlCol="0">
              <a:spAutoFit/>
            </a:bodyPr>
            <a:lstStyle/>
            <a:p>
              <a:pPr algn="ctr"/>
              <a:r>
                <a:rPr lang="es-ES" b="1" dirty="0"/>
                <a:t>Responsabilidad  civil</a:t>
              </a:r>
              <a:endParaRPr lang="es-PE" b="1" dirty="0"/>
            </a:p>
          </p:txBody>
        </p:sp>
        <p:sp>
          <p:nvSpPr>
            <p:cNvPr id="18" name="Flecha: curvada hacia la derecha 17">
              <a:extLst>
                <a:ext uri="{FF2B5EF4-FFF2-40B4-BE49-F238E27FC236}">
                  <a16:creationId xmlns:a16="http://schemas.microsoft.com/office/drawing/2014/main" id="{1BCBEEE8-2A07-4BEA-9DC9-6D586250F6F6}"/>
                </a:ext>
              </a:extLst>
            </p:cNvPr>
            <p:cNvSpPr/>
            <p:nvPr/>
          </p:nvSpPr>
          <p:spPr>
            <a:xfrm flipH="1" flipV="1">
              <a:off x="9830301" y="3082026"/>
              <a:ext cx="991571" cy="2094369"/>
            </a:xfrm>
            <a:prstGeom prst="curved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chemeClr val="tx1"/>
                </a:solidFill>
              </a:endParaRPr>
            </a:p>
          </p:txBody>
        </p:sp>
        <p:sp>
          <p:nvSpPr>
            <p:cNvPr id="19" name="Flecha: curvada hacia la derecha 18">
              <a:extLst>
                <a:ext uri="{FF2B5EF4-FFF2-40B4-BE49-F238E27FC236}">
                  <a16:creationId xmlns:a16="http://schemas.microsoft.com/office/drawing/2014/main" id="{EE0358A9-CDF4-4C23-8F23-94EED0478143}"/>
                </a:ext>
              </a:extLst>
            </p:cNvPr>
            <p:cNvSpPr/>
            <p:nvPr/>
          </p:nvSpPr>
          <p:spPr>
            <a:xfrm flipV="1">
              <a:off x="1619945" y="3082027"/>
              <a:ext cx="957508" cy="2270840"/>
            </a:xfrm>
            <a:prstGeom prst="curvedRight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solidFill>
                  <a:schemeClr val="tx1"/>
                </a:solidFill>
              </a:endParaRPr>
            </a:p>
          </p:txBody>
        </p:sp>
      </p:grpSp>
      <p:sp>
        <p:nvSpPr>
          <p:cNvPr id="14" name="CuadroTexto 13">
            <a:extLst>
              <a:ext uri="{FF2B5EF4-FFF2-40B4-BE49-F238E27FC236}">
                <a16:creationId xmlns:a16="http://schemas.microsoft.com/office/drawing/2014/main" id="{F7771183-7538-4919-9FE4-37BBA1C6C3D9}"/>
              </a:ext>
            </a:extLst>
          </p:cNvPr>
          <p:cNvSpPr txBox="1"/>
          <p:nvPr/>
        </p:nvSpPr>
        <p:spPr>
          <a:xfrm>
            <a:off x="1619944" y="450255"/>
            <a:ext cx="8640961" cy="1077218"/>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Diferencias y relación con otros tipos de responsabilidades</a:t>
            </a:r>
          </a:p>
        </p:txBody>
      </p:sp>
    </p:spTree>
    <p:extLst>
      <p:ext uri="{BB962C8B-B14F-4D97-AF65-F5344CB8AC3E}">
        <p14:creationId xmlns:p14="http://schemas.microsoft.com/office/powerpoint/2010/main" val="1752179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37435972-7312-473B-90F8-702BC96205B3}"/>
              </a:ext>
            </a:extLst>
          </p:cNvPr>
          <p:cNvGrpSpPr/>
          <p:nvPr/>
        </p:nvGrpSpPr>
        <p:grpSpPr>
          <a:xfrm>
            <a:off x="2930756" y="1608298"/>
            <a:ext cx="6155618" cy="2439944"/>
            <a:chOff x="2997389" y="1655826"/>
            <a:chExt cx="6337529" cy="2512049"/>
          </a:xfrm>
        </p:grpSpPr>
        <p:pic>
          <p:nvPicPr>
            <p:cNvPr id="4" name="Picture 4">
              <a:extLst>
                <a:ext uri="{FF2B5EF4-FFF2-40B4-BE49-F238E27FC236}">
                  <a16:creationId xmlns:a16="http://schemas.microsoft.com/office/drawing/2014/main" id="{3F6B8CFC-65EF-420E-BA1D-69CF3F27C764}"/>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2997389" y="1655826"/>
              <a:ext cx="6337529" cy="2512049"/>
            </a:xfrm>
            <a:prstGeom prst="rect">
              <a:avLst/>
            </a:prstGeom>
            <a:ln>
              <a:noFill/>
            </a:ln>
            <a:effectLst>
              <a:softEdge rad="112500"/>
            </a:effectLst>
          </p:spPr>
        </p:pic>
        <p:sp>
          <p:nvSpPr>
            <p:cNvPr id="5" name="3 Rectángulo">
              <a:extLst>
                <a:ext uri="{FF2B5EF4-FFF2-40B4-BE49-F238E27FC236}">
                  <a16:creationId xmlns:a16="http://schemas.microsoft.com/office/drawing/2014/main" id="{AFEA15D2-F87D-4307-A95B-A6DA45B4F8E2}"/>
                </a:ext>
              </a:extLst>
            </p:cNvPr>
            <p:cNvSpPr/>
            <p:nvPr/>
          </p:nvSpPr>
          <p:spPr>
            <a:xfrm>
              <a:off x="3990975" y="3648967"/>
              <a:ext cx="4210050" cy="202798"/>
            </a:xfrm>
            <a:prstGeom prst="rect">
              <a:avLst/>
            </a:prstGeom>
          </p:spPr>
          <p:txBody>
            <a:bodyPr wrap="square">
              <a:spAutoFit/>
            </a:bodyPr>
            <a:lstStyle/>
            <a:p>
              <a:pPr algn="ctr">
                <a:defRPr/>
              </a:pPr>
              <a:r>
                <a:rPr lang="es-PE" sz="680" b="1" dirty="0">
                  <a:solidFill>
                    <a:schemeClr val="bg1">
                      <a:lumMod val="65000"/>
                    </a:schemeClr>
                  </a:solidFill>
                </a:rPr>
                <a:t>Fuente de imagen: http://buscar.miarroba.es/#!q=type%3Aimages+gracias</a:t>
              </a:r>
            </a:p>
          </p:txBody>
        </p:sp>
      </p:grpSp>
    </p:spTree>
    <p:extLst>
      <p:ext uri="{BB962C8B-B14F-4D97-AF65-F5344CB8AC3E}">
        <p14:creationId xmlns:p14="http://schemas.microsoft.com/office/powerpoint/2010/main" val="1731965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grpSp>
        <p:nvGrpSpPr>
          <p:cNvPr id="3" name="Grupo 2">
            <a:extLst>
              <a:ext uri="{FF2B5EF4-FFF2-40B4-BE49-F238E27FC236}">
                <a16:creationId xmlns:a16="http://schemas.microsoft.com/office/drawing/2014/main" id="{2BF28635-3A35-40C7-871E-6591BD4A78AB}"/>
              </a:ext>
            </a:extLst>
          </p:cNvPr>
          <p:cNvGrpSpPr/>
          <p:nvPr/>
        </p:nvGrpSpPr>
        <p:grpSpPr>
          <a:xfrm>
            <a:off x="683840" y="2106439"/>
            <a:ext cx="10516417" cy="3033118"/>
            <a:chOff x="683840" y="1959199"/>
            <a:chExt cx="10516417" cy="3033118"/>
          </a:xfrm>
        </p:grpSpPr>
        <p:sp>
          <p:nvSpPr>
            <p:cNvPr id="2" name="Google Shape;213;p16">
              <a:extLst>
                <a:ext uri="{FF2B5EF4-FFF2-40B4-BE49-F238E27FC236}">
                  <a16:creationId xmlns:a16="http://schemas.microsoft.com/office/drawing/2014/main" id="{3C0C789E-C155-4F5B-BD78-D1F28C0D8B91}"/>
                </a:ext>
              </a:extLst>
            </p:cNvPr>
            <p:cNvSpPr/>
            <p:nvPr/>
          </p:nvSpPr>
          <p:spPr>
            <a:xfrm>
              <a:off x="8388697" y="1962424"/>
              <a:ext cx="2808312" cy="1512168"/>
            </a:xfrm>
            <a:custGeom>
              <a:avLst/>
              <a:gdLst/>
              <a:ahLst/>
              <a:cxnLst/>
              <a:rect l="l" t="t" r="r" b="b"/>
              <a:pathLst>
                <a:path w="536" h="268" extrusionOk="0">
                  <a:moveTo>
                    <a:pt x="268" y="54"/>
                  </a:moveTo>
                  <a:cubicBezTo>
                    <a:pt x="150" y="54"/>
                    <a:pt x="54" y="150"/>
                    <a:pt x="54" y="268"/>
                  </a:cubicBezTo>
                  <a:cubicBezTo>
                    <a:pt x="0" y="268"/>
                    <a:pt x="0" y="268"/>
                    <a:pt x="0" y="268"/>
                  </a:cubicBezTo>
                  <a:cubicBezTo>
                    <a:pt x="0" y="120"/>
                    <a:pt x="120" y="0"/>
                    <a:pt x="268" y="0"/>
                  </a:cubicBezTo>
                  <a:cubicBezTo>
                    <a:pt x="416" y="0"/>
                    <a:pt x="536" y="120"/>
                    <a:pt x="536" y="268"/>
                  </a:cubicBezTo>
                  <a:cubicBezTo>
                    <a:pt x="482" y="268"/>
                    <a:pt x="482" y="268"/>
                    <a:pt x="482" y="268"/>
                  </a:cubicBezTo>
                  <a:cubicBezTo>
                    <a:pt x="482" y="150"/>
                    <a:pt x="386" y="54"/>
                    <a:pt x="268" y="54"/>
                  </a:cubicBezTo>
                  <a:close/>
                </a:path>
              </a:pathLst>
            </a:custGeom>
            <a:solidFill>
              <a:srgbClr val="E8E8E8"/>
            </a:solidFill>
            <a:ln>
              <a:noFill/>
            </a:ln>
          </p:spPr>
          <p:txBody>
            <a:bodyPr spcFirstLastPara="1" wrap="square" lIns="88801" tIns="44388" rIns="88801" bIns="44388" anchor="t" anchorCtr="0">
              <a:noAutofit/>
            </a:bodyPr>
            <a:lstStyle/>
            <a:p>
              <a:endParaRPr>
                <a:ea typeface="Calibri"/>
                <a:cs typeface="Calibri"/>
                <a:sym typeface="Calibri"/>
              </a:endParaRPr>
            </a:p>
          </p:txBody>
        </p:sp>
        <p:sp>
          <p:nvSpPr>
            <p:cNvPr id="10" name="Google Shape;213;p16">
              <a:extLst>
                <a:ext uri="{FF2B5EF4-FFF2-40B4-BE49-F238E27FC236}">
                  <a16:creationId xmlns:a16="http://schemas.microsoft.com/office/drawing/2014/main" id="{38FDBBD9-D9E4-443D-AE67-770E050C87FD}"/>
                </a:ext>
              </a:extLst>
            </p:cNvPr>
            <p:cNvSpPr/>
            <p:nvPr/>
          </p:nvSpPr>
          <p:spPr>
            <a:xfrm>
              <a:off x="3204121" y="1962126"/>
              <a:ext cx="2808312" cy="1512168"/>
            </a:xfrm>
            <a:custGeom>
              <a:avLst/>
              <a:gdLst/>
              <a:ahLst/>
              <a:cxnLst/>
              <a:rect l="l" t="t" r="r" b="b"/>
              <a:pathLst>
                <a:path w="536" h="268" extrusionOk="0">
                  <a:moveTo>
                    <a:pt x="268" y="54"/>
                  </a:moveTo>
                  <a:cubicBezTo>
                    <a:pt x="150" y="54"/>
                    <a:pt x="54" y="150"/>
                    <a:pt x="54" y="268"/>
                  </a:cubicBezTo>
                  <a:cubicBezTo>
                    <a:pt x="0" y="268"/>
                    <a:pt x="0" y="268"/>
                    <a:pt x="0" y="268"/>
                  </a:cubicBezTo>
                  <a:cubicBezTo>
                    <a:pt x="0" y="120"/>
                    <a:pt x="120" y="0"/>
                    <a:pt x="268" y="0"/>
                  </a:cubicBezTo>
                  <a:cubicBezTo>
                    <a:pt x="416" y="0"/>
                    <a:pt x="536" y="120"/>
                    <a:pt x="536" y="268"/>
                  </a:cubicBezTo>
                  <a:cubicBezTo>
                    <a:pt x="482" y="268"/>
                    <a:pt x="482" y="268"/>
                    <a:pt x="482" y="268"/>
                  </a:cubicBezTo>
                  <a:cubicBezTo>
                    <a:pt x="482" y="150"/>
                    <a:pt x="386" y="54"/>
                    <a:pt x="268" y="54"/>
                  </a:cubicBezTo>
                  <a:close/>
                </a:path>
              </a:pathLst>
            </a:custGeom>
            <a:solidFill>
              <a:srgbClr val="E8E8E8"/>
            </a:solidFill>
            <a:ln>
              <a:noFill/>
            </a:ln>
          </p:spPr>
          <p:txBody>
            <a:bodyPr spcFirstLastPara="1" wrap="square" lIns="88801" tIns="44388" rIns="88801" bIns="44388" anchor="t" anchorCtr="0">
              <a:noAutofit/>
            </a:bodyPr>
            <a:lstStyle/>
            <a:p>
              <a:endParaRPr>
                <a:ea typeface="Calibri"/>
                <a:cs typeface="Calibri"/>
                <a:sym typeface="Calibri"/>
              </a:endParaRPr>
            </a:p>
          </p:txBody>
        </p:sp>
        <p:sp>
          <p:nvSpPr>
            <p:cNvPr id="11" name="Google Shape;208;p16">
              <a:extLst>
                <a:ext uri="{FF2B5EF4-FFF2-40B4-BE49-F238E27FC236}">
                  <a16:creationId xmlns:a16="http://schemas.microsoft.com/office/drawing/2014/main" id="{773245D4-EA9C-4BB2-B4B4-0D420E2D40B7}"/>
                </a:ext>
              </a:extLst>
            </p:cNvPr>
            <p:cNvSpPr/>
            <p:nvPr/>
          </p:nvSpPr>
          <p:spPr>
            <a:xfrm>
              <a:off x="5729037" y="3480148"/>
              <a:ext cx="2965775" cy="1512169"/>
            </a:xfrm>
            <a:custGeom>
              <a:avLst/>
              <a:gdLst/>
              <a:ahLst/>
              <a:cxnLst/>
              <a:rect l="l" t="t" r="r" b="b"/>
              <a:pathLst>
                <a:path w="536" h="268" extrusionOk="0">
                  <a:moveTo>
                    <a:pt x="268" y="268"/>
                  </a:moveTo>
                  <a:cubicBezTo>
                    <a:pt x="120" y="268"/>
                    <a:pt x="0" y="148"/>
                    <a:pt x="0" y="0"/>
                  </a:cubicBezTo>
                  <a:cubicBezTo>
                    <a:pt x="54" y="0"/>
                    <a:pt x="54" y="0"/>
                    <a:pt x="54" y="0"/>
                  </a:cubicBezTo>
                  <a:cubicBezTo>
                    <a:pt x="54" y="118"/>
                    <a:pt x="150" y="214"/>
                    <a:pt x="268" y="214"/>
                  </a:cubicBezTo>
                  <a:cubicBezTo>
                    <a:pt x="386" y="214"/>
                    <a:pt x="482" y="118"/>
                    <a:pt x="482" y="0"/>
                  </a:cubicBezTo>
                  <a:cubicBezTo>
                    <a:pt x="536" y="0"/>
                    <a:pt x="536" y="0"/>
                    <a:pt x="536" y="0"/>
                  </a:cubicBezTo>
                  <a:cubicBezTo>
                    <a:pt x="536" y="148"/>
                    <a:pt x="416" y="268"/>
                    <a:pt x="268" y="268"/>
                  </a:cubicBezTo>
                  <a:close/>
                </a:path>
              </a:pathLst>
            </a:custGeom>
            <a:solidFill>
              <a:srgbClr val="E8E8E8"/>
            </a:solidFill>
            <a:ln>
              <a:noFill/>
            </a:ln>
          </p:spPr>
          <p:txBody>
            <a:bodyPr spcFirstLastPara="1" wrap="square" lIns="88801" tIns="44388" rIns="88801" bIns="44388" anchor="t" anchorCtr="0">
              <a:noAutofit/>
            </a:bodyPr>
            <a:lstStyle/>
            <a:p>
              <a:endParaRPr sz="2800">
                <a:ea typeface="Calibri"/>
                <a:cs typeface="Calibri"/>
                <a:sym typeface="Calibri"/>
              </a:endParaRPr>
            </a:p>
          </p:txBody>
        </p:sp>
        <p:sp>
          <p:nvSpPr>
            <p:cNvPr id="13" name="Google Shape;208;p16">
              <a:extLst>
                <a:ext uri="{FF2B5EF4-FFF2-40B4-BE49-F238E27FC236}">
                  <a16:creationId xmlns:a16="http://schemas.microsoft.com/office/drawing/2014/main" id="{85F21511-62A9-4BBC-A01F-B2789C2BF69A}"/>
                </a:ext>
              </a:extLst>
            </p:cNvPr>
            <p:cNvSpPr/>
            <p:nvPr/>
          </p:nvSpPr>
          <p:spPr>
            <a:xfrm>
              <a:off x="683841" y="3468440"/>
              <a:ext cx="2811561" cy="1512169"/>
            </a:xfrm>
            <a:custGeom>
              <a:avLst/>
              <a:gdLst/>
              <a:ahLst/>
              <a:cxnLst/>
              <a:rect l="l" t="t" r="r" b="b"/>
              <a:pathLst>
                <a:path w="536" h="268" extrusionOk="0">
                  <a:moveTo>
                    <a:pt x="268" y="268"/>
                  </a:moveTo>
                  <a:cubicBezTo>
                    <a:pt x="120" y="268"/>
                    <a:pt x="0" y="148"/>
                    <a:pt x="0" y="0"/>
                  </a:cubicBezTo>
                  <a:cubicBezTo>
                    <a:pt x="54" y="0"/>
                    <a:pt x="54" y="0"/>
                    <a:pt x="54" y="0"/>
                  </a:cubicBezTo>
                  <a:cubicBezTo>
                    <a:pt x="54" y="118"/>
                    <a:pt x="150" y="214"/>
                    <a:pt x="268" y="214"/>
                  </a:cubicBezTo>
                  <a:cubicBezTo>
                    <a:pt x="386" y="214"/>
                    <a:pt x="482" y="118"/>
                    <a:pt x="482" y="0"/>
                  </a:cubicBezTo>
                  <a:cubicBezTo>
                    <a:pt x="536" y="0"/>
                    <a:pt x="536" y="0"/>
                    <a:pt x="536" y="0"/>
                  </a:cubicBezTo>
                  <a:cubicBezTo>
                    <a:pt x="536" y="148"/>
                    <a:pt x="416" y="268"/>
                    <a:pt x="268" y="268"/>
                  </a:cubicBezTo>
                  <a:close/>
                </a:path>
              </a:pathLst>
            </a:custGeom>
            <a:solidFill>
              <a:srgbClr val="E8E8E8"/>
            </a:solidFill>
            <a:ln>
              <a:noFill/>
            </a:ln>
          </p:spPr>
          <p:txBody>
            <a:bodyPr spcFirstLastPara="1" wrap="square" lIns="88801" tIns="44388" rIns="88801" bIns="44388" anchor="t" anchorCtr="0">
              <a:noAutofit/>
            </a:bodyPr>
            <a:lstStyle/>
            <a:p>
              <a:endParaRPr sz="2800">
                <a:ea typeface="Calibri"/>
                <a:cs typeface="Calibri"/>
                <a:sym typeface="Calibri"/>
              </a:endParaRPr>
            </a:p>
          </p:txBody>
        </p:sp>
        <p:sp>
          <p:nvSpPr>
            <p:cNvPr id="9" name="Google Shape;213;p16">
              <a:extLst>
                <a:ext uri="{FF2B5EF4-FFF2-40B4-BE49-F238E27FC236}">
                  <a16:creationId xmlns:a16="http://schemas.microsoft.com/office/drawing/2014/main" id="{7F09ABEB-300F-459F-86C1-908729D356D0}"/>
                </a:ext>
              </a:extLst>
            </p:cNvPr>
            <p:cNvSpPr/>
            <p:nvPr/>
          </p:nvSpPr>
          <p:spPr>
            <a:xfrm>
              <a:off x="683840" y="1959199"/>
              <a:ext cx="2821411" cy="1512168"/>
            </a:xfrm>
            <a:custGeom>
              <a:avLst/>
              <a:gdLst/>
              <a:ahLst/>
              <a:cxnLst/>
              <a:rect l="l" t="t" r="r" b="b"/>
              <a:pathLst>
                <a:path w="536" h="268" extrusionOk="0">
                  <a:moveTo>
                    <a:pt x="268" y="54"/>
                  </a:moveTo>
                  <a:cubicBezTo>
                    <a:pt x="150" y="54"/>
                    <a:pt x="54" y="150"/>
                    <a:pt x="54" y="268"/>
                  </a:cubicBezTo>
                  <a:cubicBezTo>
                    <a:pt x="0" y="268"/>
                    <a:pt x="0" y="268"/>
                    <a:pt x="0" y="268"/>
                  </a:cubicBezTo>
                  <a:cubicBezTo>
                    <a:pt x="0" y="120"/>
                    <a:pt x="120" y="0"/>
                    <a:pt x="268" y="0"/>
                  </a:cubicBezTo>
                  <a:cubicBezTo>
                    <a:pt x="416" y="0"/>
                    <a:pt x="536" y="120"/>
                    <a:pt x="536" y="268"/>
                  </a:cubicBezTo>
                  <a:cubicBezTo>
                    <a:pt x="482" y="268"/>
                    <a:pt x="482" y="268"/>
                    <a:pt x="482" y="268"/>
                  </a:cubicBezTo>
                  <a:cubicBezTo>
                    <a:pt x="482" y="150"/>
                    <a:pt x="386" y="54"/>
                    <a:pt x="268" y="54"/>
                  </a:cubicBezTo>
                  <a:close/>
                </a:path>
              </a:pathLst>
            </a:custGeom>
            <a:solidFill>
              <a:srgbClr val="0070C0"/>
            </a:solidFill>
            <a:ln>
              <a:solidFill>
                <a:srgbClr val="0070C0"/>
              </a:solidFill>
            </a:ln>
          </p:spPr>
          <p:txBody>
            <a:bodyPr spcFirstLastPara="1" wrap="square" lIns="88801" tIns="44388" rIns="88801" bIns="44388" anchor="t" anchorCtr="0">
              <a:noAutofit/>
            </a:bodyPr>
            <a:lstStyle/>
            <a:p>
              <a:endParaRPr>
                <a:ea typeface="Calibri"/>
                <a:cs typeface="Calibri"/>
                <a:sym typeface="Calibri"/>
              </a:endParaRPr>
            </a:p>
          </p:txBody>
        </p:sp>
        <p:sp>
          <p:nvSpPr>
            <p:cNvPr id="12" name="Google Shape;208;p16">
              <a:extLst>
                <a:ext uri="{FF2B5EF4-FFF2-40B4-BE49-F238E27FC236}">
                  <a16:creationId xmlns:a16="http://schemas.microsoft.com/office/drawing/2014/main" id="{1349ADC8-B617-4630-B2C1-F61CEE29B8AF}"/>
                </a:ext>
              </a:extLst>
            </p:cNvPr>
            <p:cNvSpPr/>
            <p:nvPr/>
          </p:nvSpPr>
          <p:spPr>
            <a:xfrm>
              <a:off x="3217330" y="3462585"/>
              <a:ext cx="2795103" cy="1512169"/>
            </a:xfrm>
            <a:custGeom>
              <a:avLst/>
              <a:gdLst/>
              <a:ahLst/>
              <a:cxnLst/>
              <a:rect l="l" t="t" r="r" b="b"/>
              <a:pathLst>
                <a:path w="536" h="268" extrusionOk="0">
                  <a:moveTo>
                    <a:pt x="268" y="268"/>
                  </a:moveTo>
                  <a:cubicBezTo>
                    <a:pt x="120" y="268"/>
                    <a:pt x="0" y="148"/>
                    <a:pt x="0" y="0"/>
                  </a:cubicBezTo>
                  <a:cubicBezTo>
                    <a:pt x="54" y="0"/>
                    <a:pt x="54" y="0"/>
                    <a:pt x="54" y="0"/>
                  </a:cubicBezTo>
                  <a:cubicBezTo>
                    <a:pt x="54" y="118"/>
                    <a:pt x="150" y="214"/>
                    <a:pt x="268" y="214"/>
                  </a:cubicBezTo>
                  <a:cubicBezTo>
                    <a:pt x="386" y="214"/>
                    <a:pt x="482" y="118"/>
                    <a:pt x="482" y="0"/>
                  </a:cubicBezTo>
                  <a:cubicBezTo>
                    <a:pt x="536" y="0"/>
                    <a:pt x="536" y="0"/>
                    <a:pt x="536" y="0"/>
                  </a:cubicBezTo>
                  <a:cubicBezTo>
                    <a:pt x="536" y="148"/>
                    <a:pt x="416" y="268"/>
                    <a:pt x="268" y="268"/>
                  </a:cubicBezTo>
                  <a:close/>
                </a:path>
              </a:pathLst>
            </a:custGeom>
            <a:solidFill>
              <a:srgbClr val="4CCAD4"/>
            </a:solidFill>
            <a:ln>
              <a:noFill/>
            </a:ln>
          </p:spPr>
          <p:txBody>
            <a:bodyPr spcFirstLastPara="1" wrap="square" lIns="88801" tIns="44388" rIns="88801" bIns="44388" anchor="t" anchorCtr="0">
              <a:noAutofit/>
            </a:bodyPr>
            <a:lstStyle/>
            <a:p>
              <a:endParaRPr sz="2800">
                <a:ea typeface="Calibri"/>
                <a:cs typeface="Calibri"/>
                <a:sym typeface="Calibri"/>
              </a:endParaRPr>
            </a:p>
          </p:txBody>
        </p:sp>
        <p:sp>
          <p:nvSpPr>
            <p:cNvPr id="8" name="Google Shape;213;p16">
              <a:extLst>
                <a:ext uri="{FF2B5EF4-FFF2-40B4-BE49-F238E27FC236}">
                  <a16:creationId xmlns:a16="http://schemas.microsoft.com/office/drawing/2014/main" id="{4D7AE543-6458-431C-B378-B1D85E72C192}"/>
                </a:ext>
              </a:extLst>
            </p:cNvPr>
            <p:cNvSpPr/>
            <p:nvPr/>
          </p:nvSpPr>
          <p:spPr>
            <a:xfrm>
              <a:off x="5732285" y="1962275"/>
              <a:ext cx="2944444" cy="1512168"/>
            </a:xfrm>
            <a:custGeom>
              <a:avLst/>
              <a:gdLst/>
              <a:ahLst/>
              <a:cxnLst/>
              <a:rect l="l" t="t" r="r" b="b"/>
              <a:pathLst>
                <a:path w="536" h="268" extrusionOk="0">
                  <a:moveTo>
                    <a:pt x="268" y="54"/>
                  </a:moveTo>
                  <a:cubicBezTo>
                    <a:pt x="150" y="54"/>
                    <a:pt x="54" y="150"/>
                    <a:pt x="54" y="268"/>
                  </a:cubicBezTo>
                  <a:cubicBezTo>
                    <a:pt x="0" y="268"/>
                    <a:pt x="0" y="268"/>
                    <a:pt x="0" y="268"/>
                  </a:cubicBezTo>
                  <a:cubicBezTo>
                    <a:pt x="0" y="120"/>
                    <a:pt x="120" y="0"/>
                    <a:pt x="268" y="0"/>
                  </a:cubicBezTo>
                  <a:cubicBezTo>
                    <a:pt x="416" y="0"/>
                    <a:pt x="536" y="120"/>
                    <a:pt x="536" y="268"/>
                  </a:cubicBezTo>
                  <a:cubicBezTo>
                    <a:pt x="482" y="268"/>
                    <a:pt x="482" y="268"/>
                    <a:pt x="482" y="268"/>
                  </a:cubicBezTo>
                  <a:cubicBezTo>
                    <a:pt x="482" y="150"/>
                    <a:pt x="386" y="54"/>
                    <a:pt x="268" y="54"/>
                  </a:cubicBezTo>
                  <a:close/>
                </a:path>
              </a:pathLst>
            </a:custGeom>
            <a:solidFill>
              <a:srgbClr val="34B2E3"/>
            </a:solidFill>
            <a:ln>
              <a:noFill/>
            </a:ln>
          </p:spPr>
          <p:txBody>
            <a:bodyPr spcFirstLastPara="1" wrap="square" lIns="88801" tIns="44388" rIns="88801" bIns="44388" anchor="t" anchorCtr="0">
              <a:noAutofit/>
            </a:bodyPr>
            <a:lstStyle/>
            <a:p>
              <a:endParaRPr>
                <a:ea typeface="Calibri"/>
                <a:cs typeface="Calibri"/>
                <a:sym typeface="Calibri"/>
              </a:endParaRPr>
            </a:p>
          </p:txBody>
        </p:sp>
        <p:sp>
          <p:nvSpPr>
            <p:cNvPr id="208" name="Google Shape;208;p16"/>
            <p:cNvSpPr/>
            <p:nvPr/>
          </p:nvSpPr>
          <p:spPr>
            <a:xfrm>
              <a:off x="8388696" y="3474443"/>
              <a:ext cx="2811561" cy="1512169"/>
            </a:xfrm>
            <a:custGeom>
              <a:avLst/>
              <a:gdLst/>
              <a:ahLst/>
              <a:cxnLst/>
              <a:rect l="l" t="t" r="r" b="b"/>
              <a:pathLst>
                <a:path w="536" h="268" extrusionOk="0">
                  <a:moveTo>
                    <a:pt x="268" y="268"/>
                  </a:moveTo>
                  <a:cubicBezTo>
                    <a:pt x="120" y="268"/>
                    <a:pt x="0" y="148"/>
                    <a:pt x="0" y="0"/>
                  </a:cubicBezTo>
                  <a:cubicBezTo>
                    <a:pt x="54" y="0"/>
                    <a:pt x="54" y="0"/>
                    <a:pt x="54" y="0"/>
                  </a:cubicBezTo>
                  <a:cubicBezTo>
                    <a:pt x="54" y="118"/>
                    <a:pt x="150" y="214"/>
                    <a:pt x="268" y="214"/>
                  </a:cubicBezTo>
                  <a:cubicBezTo>
                    <a:pt x="386" y="214"/>
                    <a:pt x="482" y="118"/>
                    <a:pt x="482" y="0"/>
                  </a:cubicBezTo>
                  <a:cubicBezTo>
                    <a:pt x="536" y="0"/>
                    <a:pt x="536" y="0"/>
                    <a:pt x="536" y="0"/>
                  </a:cubicBezTo>
                  <a:cubicBezTo>
                    <a:pt x="536" y="148"/>
                    <a:pt x="416" y="268"/>
                    <a:pt x="268" y="268"/>
                  </a:cubicBezTo>
                  <a:close/>
                </a:path>
              </a:pathLst>
            </a:custGeom>
            <a:solidFill>
              <a:srgbClr val="076097"/>
            </a:solidFill>
            <a:ln>
              <a:noFill/>
            </a:ln>
          </p:spPr>
          <p:txBody>
            <a:bodyPr spcFirstLastPara="1" wrap="square" lIns="88801" tIns="44388" rIns="88801" bIns="44388" anchor="t" anchorCtr="0">
              <a:noAutofit/>
            </a:bodyPr>
            <a:lstStyle/>
            <a:p>
              <a:endParaRPr sz="2800">
                <a:ea typeface="Calibri"/>
                <a:cs typeface="Calibri"/>
                <a:sym typeface="Calibri"/>
              </a:endParaRPr>
            </a:p>
          </p:txBody>
        </p:sp>
        <p:sp>
          <p:nvSpPr>
            <p:cNvPr id="15" name="Google Shape;613;p29">
              <a:extLst>
                <a:ext uri="{FF2B5EF4-FFF2-40B4-BE49-F238E27FC236}">
                  <a16:creationId xmlns:a16="http://schemas.microsoft.com/office/drawing/2014/main" id="{993C44EA-629F-4156-9AEB-AA84965F3D98}"/>
                </a:ext>
              </a:extLst>
            </p:cNvPr>
            <p:cNvSpPr txBox="1"/>
            <p:nvPr/>
          </p:nvSpPr>
          <p:spPr>
            <a:xfrm>
              <a:off x="1082823" y="3083272"/>
              <a:ext cx="2042389" cy="653645"/>
            </a:xfrm>
            <a:prstGeom prst="rect">
              <a:avLst/>
            </a:prstGeom>
            <a:noFill/>
            <a:ln>
              <a:noFill/>
            </a:ln>
          </p:spPr>
          <p:txBody>
            <a:bodyPr spcFirstLastPara="1" wrap="square" lIns="0" tIns="0" rIns="0" bIns="0" anchor="t" anchorCtr="0">
              <a:noAutofit/>
            </a:bodyPr>
            <a:lstStyle/>
            <a:p>
              <a:pPr algn="ctr">
                <a:buClr>
                  <a:srgbClr val="FFFFFF"/>
                </a:buClr>
                <a:buSzPts val="3300"/>
              </a:pPr>
              <a:r>
                <a:rPr lang="en-US" sz="2800" b="1" dirty="0">
                  <a:sym typeface="Montserrat"/>
                </a:rPr>
                <a:t>ACCIÓN U OMISIÓN</a:t>
              </a:r>
              <a:endParaRPr sz="2800" dirty="0"/>
            </a:p>
          </p:txBody>
        </p:sp>
        <p:sp>
          <p:nvSpPr>
            <p:cNvPr id="16" name="Google Shape;613;p29">
              <a:extLst>
                <a:ext uri="{FF2B5EF4-FFF2-40B4-BE49-F238E27FC236}">
                  <a16:creationId xmlns:a16="http://schemas.microsoft.com/office/drawing/2014/main" id="{179231D3-6C8D-4EC9-8B2E-2EBEFB777C09}"/>
                </a:ext>
              </a:extLst>
            </p:cNvPr>
            <p:cNvSpPr txBox="1"/>
            <p:nvPr/>
          </p:nvSpPr>
          <p:spPr>
            <a:xfrm>
              <a:off x="3587082" y="3273383"/>
              <a:ext cx="2042389" cy="430892"/>
            </a:xfrm>
            <a:prstGeom prst="rect">
              <a:avLst/>
            </a:prstGeom>
            <a:noFill/>
            <a:ln>
              <a:noFill/>
            </a:ln>
          </p:spPr>
          <p:txBody>
            <a:bodyPr spcFirstLastPara="1" wrap="square" lIns="0" tIns="0" rIns="0" bIns="0" anchor="t" anchorCtr="0">
              <a:noAutofit/>
            </a:bodyPr>
            <a:lstStyle/>
            <a:p>
              <a:pPr algn="ctr">
                <a:buClr>
                  <a:srgbClr val="FFFFFF"/>
                </a:buClr>
                <a:buSzPts val="3300"/>
              </a:pPr>
              <a:r>
                <a:rPr lang="en-US" sz="2800" b="1" dirty="0">
                  <a:sym typeface="Montserrat"/>
                </a:rPr>
                <a:t>TÍPICA</a:t>
              </a:r>
              <a:endParaRPr sz="2800" dirty="0"/>
            </a:p>
          </p:txBody>
        </p:sp>
        <p:sp>
          <p:nvSpPr>
            <p:cNvPr id="18" name="Google Shape;613;p29">
              <a:extLst>
                <a:ext uri="{FF2B5EF4-FFF2-40B4-BE49-F238E27FC236}">
                  <a16:creationId xmlns:a16="http://schemas.microsoft.com/office/drawing/2014/main" id="{D76B21DF-CD29-4DBD-9D62-76AC904B974B}"/>
                </a:ext>
              </a:extLst>
            </p:cNvPr>
            <p:cNvSpPr txBox="1"/>
            <p:nvPr/>
          </p:nvSpPr>
          <p:spPr>
            <a:xfrm>
              <a:off x="8691563" y="3330575"/>
              <a:ext cx="2215789" cy="316508"/>
            </a:xfrm>
            <a:prstGeom prst="rect">
              <a:avLst/>
            </a:prstGeom>
            <a:noFill/>
            <a:ln>
              <a:noFill/>
            </a:ln>
          </p:spPr>
          <p:txBody>
            <a:bodyPr spcFirstLastPara="1" wrap="square" lIns="0" tIns="0" rIns="0" bIns="0" anchor="t" anchorCtr="0">
              <a:noAutofit/>
            </a:bodyPr>
            <a:lstStyle/>
            <a:p>
              <a:pPr algn="ctr">
                <a:buClr>
                  <a:srgbClr val="FFFFFF"/>
                </a:buClr>
                <a:buSzPts val="3300"/>
              </a:pPr>
              <a:r>
                <a:rPr lang="en-US" sz="2800" b="1" dirty="0">
                  <a:sym typeface="Montserrat"/>
                </a:rPr>
                <a:t>CULPABLE</a:t>
              </a:r>
              <a:endParaRPr sz="2800" dirty="0"/>
            </a:p>
          </p:txBody>
        </p:sp>
        <p:sp>
          <p:nvSpPr>
            <p:cNvPr id="19" name="Google Shape;613;p29">
              <a:extLst>
                <a:ext uri="{FF2B5EF4-FFF2-40B4-BE49-F238E27FC236}">
                  <a16:creationId xmlns:a16="http://schemas.microsoft.com/office/drawing/2014/main" id="{FBB36705-5AFE-453F-A117-1C09AA3E3427}"/>
                </a:ext>
              </a:extLst>
            </p:cNvPr>
            <p:cNvSpPr txBox="1"/>
            <p:nvPr/>
          </p:nvSpPr>
          <p:spPr>
            <a:xfrm>
              <a:off x="6003860" y="3330575"/>
              <a:ext cx="2401295" cy="316508"/>
            </a:xfrm>
            <a:prstGeom prst="rect">
              <a:avLst/>
            </a:prstGeom>
            <a:noFill/>
            <a:ln>
              <a:noFill/>
            </a:ln>
          </p:spPr>
          <p:txBody>
            <a:bodyPr spcFirstLastPara="1" wrap="square" lIns="0" tIns="0" rIns="0" bIns="0" anchor="t" anchorCtr="0">
              <a:noAutofit/>
            </a:bodyPr>
            <a:lstStyle/>
            <a:p>
              <a:pPr algn="ctr">
                <a:buClr>
                  <a:srgbClr val="FFFFFF"/>
                </a:buClr>
                <a:buSzPts val="3300"/>
              </a:pPr>
              <a:r>
                <a:rPr lang="en-US" sz="2800" b="1" dirty="0">
                  <a:sym typeface="Montserrat"/>
                </a:rPr>
                <a:t>ANTIJURÍDICA</a:t>
              </a:r>
              <a:endParaRPr sz="2800" dirty="0"/>
            </a:p>
          </p:txBody>
        </p:sp>
      </p:grpSp>
      <p:sp>
        <p:nvSpPr>
          <p:cNvPr id="17" name="CuadroTexto 16">
            <a:extLst>
              <a:ext uri="{FF2B5EF4-FFF2-40B4-BE49-F238E27FC236}">
                <a16:creationId xmlns:a16="http://schemas.microsoft.com/office/drawing/2014/main" id="{3DAD9EDA-AAAC-4476-8B89-09D17D4A64E9}"/>
              </a:ext>
            </a:extLst>
          </p:cNvPr>
          <p:cNvSpPr txBox="1"/>
          <p:nvPr/>
        </p:nvSpPr>
        <p:spPr>
          <a:xfrm>
            <a:off x="0" y="450255"/>
            <a:ext cx="11880850" cy="535531"/>
          </a:xfrm>
          <a:prstGeom prst="rect">
            <a:avLst/>
          </a:prstGeom>
          <a:noFill/>
        </p:spPr>
        <p:txBody>
          <a:bodyPr wrap="square">
            <a:spAutoFit/>
          </a:bodyPr>
          <a:lstStyle/>
          <a:p>
            <a:pPr algn="ctr" defTabSz="1384564">
              <a:lnSpc>
                <a:spcPct val="90000"/>
              </a:lnSpc>
              <a:spcBef>
                <a:spcPct val="0"/>
              </a:spcBef>
              <a:spcAft>
                <a:spcPct val="35000"/>
              </a:spcAft>
            </a:pPr>
            <a:r>
              <a:rPr lang="es-ES" sz="3200" b="1" dirty="0">
                <a:solidFill>
                  <a:schemeClr val="accent1">
                    <a:lumMod val="75000"/>
                  </a:schemeClr>
                </a:solidFill>
                <a:latin typeface="Calibri" panose="020F0502020204030204" pitchFamily="34" charset="0"/>
              </a:rPr>
              <a:t>Elementos del delito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rma libre: forma 15">
            <a:extLst>
              <a:ext uri="{FF2B5EF4-FFF2-40B4-BE49-F238E27FC236}">
                <a16:creationId xmlns:a16="http://schemas.microsoft.com/office/drawing/2014/main" id="{B3632447-79D1-4437-B800-8D29B99EAD01}"/>
              </a:ext>
            </a:extLst>
          </p:cNvPr>
          <p:cNvSpPr/>
          <p:nvPr/>
        </p:nvSpPr>
        <p:spPr>
          <a:xfrm>
            <a:off x="913659" y="2449198"/>
            <a:ext cx="6204882" cy="356235"/>
          </a:xfrm>
          <a:custGeom>
            <a:avLst/>
            <a:gdLst>
              <a:gd name="connsiteX0" fmla="*/ 0 w 1841197"/>
              <a:gd name="connsiteY0" fmla="*/ 0 h 3884627"/>
              <a:gd name="connsiteX1" fmla="*/ 1841197 w 1841197"/>
              <a:gd name="connsiteY1" fmla="*/ 0 h 3884627"/>
              <a:gd name="connsiteX2" fmla="*/ 1841197 w 1841197"/>
              <a:gd name="connsiteY2" fmla="*/ 3884627 h 3884627"/>
              <a:gd name="connsiteX3" fmla="*/ 0 w 1841197"/>
              <a:gd name="connsiteY3" fmla="*/ 3884627 h 3884627"/>
              <a:gd name="connsiteX4" fmla="*/ 0 w 1841197"/>
              <a:gd name="connsiteY4" fmla="*/ 0 h 3884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197" h="3884627">
                <a:moveTo>
                  <a:pt x="0" y="0"/>
                </a:moveTo>
                <a:lnTo>
                  <a:pt x="1841197" y="0"/>
                </a:lnTo>
                <a:lnTo>
                  <a:pt x="1841197" y="3884627"/>
                </a:lnTo>
                <a:lnTo>
                  <a:pt x="0" y="388462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solidFill>
                  <a:srgbClr val="00B0F0"/>
                </a:solidFill>
              </a:rPr>
              <a:t>Son 3 las principales características:</a:t>
            </a:r>
            <a:endParaRPr lang="es-PE" sz="1800" b="1" kern="1200" dirty="0">
              <a:solidFill>
                <a:srgbClr val="00B0F0"/>
              </a:solidFill>
            </a:endParaRPr>
          </a:p>
        </p:txBody>
      </p:sp>
      <p:sp>
        <p:nvSpPr>
          <p:cNvPr id="11" name="Forma libre: forma 10">
            <a:extLst>
              <a:ext uri="{FF2B5EF4-FFF2-40B4-BE49-F238E27FC236}">
                <a16:creationId xmlns:a16="http://schemas.microsoft.com/office/drawing/2014/main" id="{7392854D-BA00-40B0-AD60-25AD922F3A22}"/>
              </a:ext>
            </a:extLst>
          </p:cNvPr>
          <p:cNvSpPr/>
          <p:nvPr/>
        </p:nvSpPr>
        <p:spPr>
          <a:xfrm>
            <a:off x="926995" y="1242343"/>
            <a:ext cx="4437366" cy="376836"/>
          </a:xfrm>
          <a:custGeom>
            <a:avLst/>
            <a:gdLst>
              <a:gd name="connsiteX0" fmla="*/ 0 w 2275452"/>
              <a:gd name="connsiteY0" fmla="*/ 0 h 1224136"/>
              <a:gd name="connsiteX1" fmla="*/ 2275452 w 2275452"/>
              <a:gd name="connsiteY1" fmla="*/ 0 h 1224136"/>
              <a:gd name="connsiteX2" fmla="*/ 2275452 w 2275452"/>
              <a:gd name="connsiteY2" fmla="*/ 1224136 h 1224136"/>
              <a:gd name="connsiteX3" fmla="*/ 0 w 2275452"/>
              <a:gd name="connsiteY3" fmla="*/ 1224136 h 1224136"/>
              <a:gd name="connsiteX4" fmla="*/ 0 w 2275452"/>
              <a:gd name="connsiteY4" fmla="*/ 0 h 12241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5452" h="1224136">
                <a:moveTo>
                  <a:pt x="0" y="0"/>
                </a:moveTo>
                <a:lnTo>
                  <a:pt x="2275452" y="0"/>
                </a:lnTo>
                <a:lnTo>
                  <a:pt x="2275452" y="1224136"/>
                </a:lnTo>
                <a:lnTo>
                  <a:pt x="0" y="122413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ES" sz="2800" b="1" kern="1200" dirty="0">
                <a:solidFill>
                  <a:schemeClr val="accent1">
                    <a:lumMod val="75000"/>
                  </a:schemeClr>
                </a:solidFill>
              </a:rPr>
              <a:t>¿Qué son estos delitos?</a:t>
            </a:r>
            <a:endParaRPr lang="es-PE" sz="2800" b="1" kern="1200" dirty="0">
              <a:solidFill>
                <a:schemeClr val="accent1">
                  <a:lumMod val="75000"/>
                </a:schemeClr>
              </a:solidFill>
            </a:endParaRPr>
          </a:p>
        </p:txBody>
      </p:sp>
      <p:sp>
        <p:nvSpPr>
          <p:cNvPr id="12" name="Forma libre: forma 11">
            <a:extLst>
              <a:ext uri="{FF2B5EF4-FFF2-40B4-BE49-F238E27FC236}">
                <a16:creationId xmlns:a16="http://schemas.microsoft.com/office/drawing/2014/main" id="{B925A3AE-3FBF-4EA2-A173-DDB8DF6E805C}"/>
              </a:ext>
            </a:extLst>
          </p:cNvPr>
          <p:cNvSpPr/>
          <p:nvPr/>
        </p:nvSpPr>
        <p:spPr>
          <a:xfrm>
            <a:off x="926995" y="1745067"/>
            <a:ext cx="9477926" cy="584775"/>
          </a:xfrm>
          <a:custGeom>
            <a:avLst/>
            <a:gdLst>
              <a:gd name="connsiteX0" fmla="*/ 0 w 8931152"/>
              <a:gd name="connsiteY0" fmla="*/ 0 h 1111764"/>
              <a:gd name="connsiteX1" fmla="*/ 8931152 w 8931152"/>
              <a:gd name="connsiteY1" fmla="*/ 0 h 1111764"/>
              <a:gd name="connsiteX2" fmla="*/ 8931152 w 8931152"/>
              <a:gd name="connsiteY2" fmla="*/ 1111764 h 1111764"/>
              <a:gd name="connsiteX3" fmla="*/ 0 w 8931152"/>
              <a:gd name="connsiteY3" fmla="*/ 1111764 h 1111764"/>
              <a:gd name="connsiteX4" fmla="*/ 0 w 8931152"/>
              <a:gd name="connsiteY4" fmla="*/ 0 h 1111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1152" h="1111764">
                <a:moveTo>
                  <a:pt x="0" y="0"/>
                </a:moveTo>
                <a:lnTo>
                  <a:pt x="8931152" y="0"/>
                </a:lnTo>
                <a:lnTo>
                  <a:pt x="8931152" y="1111764"/>
                </a:lnTo>
                <a:lnTo>
                  <a:pt x="0" y="111176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8580" tIns="68580" rIns="68580" bIns="68580" numCol="1" spcCol="1270" anchor="ctr" anchorCtr="0">
            <a:noAutofit/>
          </a:bodyPr>
          <a:lstStyle/>
          <a:p>
            <a:pPr marL="0" lvl="0" indent="0" algn="just" defTabSz="800100">
              <a:lnSpc>
                <a:spcPct val="90000"/>
              </a:lnSpc>
              <a:spcBef>
                <a:spcPct val="0"/>
              </a:spcBef>
              <a:spcAft>
                <a:spcPct val="35000"/>
              </a:spcAft>
              <a:buNone/>
            </a:pPr>
            <a:r>
              <a:rPr lang="es-PE" sz="1800" kern="1200" dirty="0"/>
              <a:t>Son aquellos en los que incurren los servidores y funcionarios públicos que en ejercicio de sus funciones han efectuado un acto u omisión tipificado como delito.</a:t>
            </a:r>
          </a:p>
        </p:txBody>
      </p:sp>
      <p:sp>
        <p:nvSpPr>
          <p:cNvPr id="2" name="CuadroTexto 1">
            <a:extLst>
              <a:ext uri="{FF2B5EF4-FFF2-40B4-BE49-F238E27FC236}">
                <a16:creationId xmlns:a16="http://schemas.microsoft.com/office/drawing/2014/main" id="{7C67E5E7-992A-2892-59A5-D547B6375FCB}"/>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a:t>
            </a:r>
          </a:p>
        </p:txBody>
      </p:sp>
      <p:sp>
        <p:nvSpPr>
          <p:cNvPr id="3" name="Rectángulo 2">
            <a:extLst>
              <a:ext uri="{FF2B5EF4-FFF2-40B4-BE49-F238E27FC236}">
                <a16:creationId xmlns:a16="http://schemas.microsoft.com/office/drawing/2014/main" id="{207EBB3C-1E09-423B-65DF-64112702AC8E}"/>
              </a:ext>
            </a:extLst>
          </p:cNvPr>
          <p:cNvSpPr/>
          <p:nvPr/>
        </p:nvSpPr>
        <p:spPr>
          <a:xfrm>
            <a:off x="1115889" y="2924789"/>
            <a:ext cx="9145016" cy="2854058"/>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5"/>
          </a:lnRef>
          <a:fillRef idx="1">
            <a:schemeClr val="lt1"/>
          </a:fillRef>
          <a:effectRef idx="0">
            <a:schemeClr val="accent5"/>
          </a:effectRef>
          <a:fontRef idx="minor">
            <a:schemeClr val="dk1"/>
          </a:fontRef>
        </p:style>
        <p:txBody>
          <a:bodyPr rtlCol="0" anchor="ctr"/>
          <a:lstStyle/>
          <a:p>
            <a:pPr marL="342900" lvl="0" indent="-342900" algn="just" defTabSz="800100">
              <a:lnSpc>
                <a:spcPct val="90000"/>
              </a:lnSpc>
              <a:spcBef>
                <a:spcPct val="0"/>
              </a:spcBef>
              <a:spcAft>
                <a:spcPct val="35000"/>
              </a:spcAft>
              <a:buAutoNum type="arabicPeriod"/>
            </a:pPr>
            <a:r>
              <a:rPr lang="es-PE" sz="1600" kern="1200" dirty="0"/>
              <a:t>Todos los delitos cometidos por funcionarios públicos con</a:t>
            </a:r>
            <a:r>
              <a:rPr lang="es-PE" sz="1600" dirty="0"/>
              <a:t>tra</a:t>
            </a:r>
            <a:r>
              <a:rPr lang="es-PE" sz="1600" kern="1200" dirty="0"/>
              <a:t> la administración pública son delitos de infracción del deber (salvo 397° y 401°). Lo que hace el funcionario es infringir, quebrantar o violar deberes a los que él se halla sometido. Solo pueden ser cometidos por funcionarios o servidores públicos. Es decir, se sustenta en el quebrantamiento de deberes de competencia de funcionario o servidor. Si no se precisa cual es el deber no es posible consumar el delito.</a:t>
            </a:r>
          </a:p>
          <a:p>
            <a:pPr marL="342900" lvl="0" indent="-342900" algn="just" defTabSz="800100">
              <a:lnSpc>
                <a:spcPct val="90000"/>
              </a:lnSpc>
              <a:spcBef>
                <a:spcPct val="0"/>
              </a:spcBef>
              <a:spcAft>
                <a:spcPct val="35000"/>
              </a:spcAft>
              <a:buAutoNum type="arabicPeriod"/>
            </a:pPr>
            <a:r>
              <a:rPr lang="es-PE" sz="1600" kern="1200" dirty="0"/>
              <a:t>En los delitos de función en el ámbito de la administración pública son delitos que tienen un entramado administrativo frente al cual se encuentra vinculado el funcionario o servidor público. </a:t>
            </a:r>
          </a:p>
          <a:p>
            <a:pPr marL="342900" lvl="0" indent="-342900" algn="just" defTabSz="800100">
              <a:lnSpc>
                <a:spcPct val="90000"/>
              </a:lnSpc>
              <a:spcBef>
                <a:spcPct val="0"/>
              </a:spcBef>
              <a:spcAft>
                <a:spcPct val="35000"/>
              </a:spcAft>
              <a:buAutoNum type="arabicPeriod"/>
            </a:pPr>
            <a:r>
              <a:rPr lang="es-PE" sz="1600" kern="1200" dirty="0"/>
              <a:t>Mínimamente criminalizados: Simples sin agravantes específicas.</a:t>
            </a:r>
          </a:p>
          <a:p>
            <a:pPr marL="342900" indent="-342900" algn="just" defTabSz="800100">
              <a:lnSpc>
                <a:spcPct val="90000"/>
              </a:lnSpc>
              <a:spcBef>
                <a:spcPct val="0"/>
              </a:spcBef>
              <a:spcAft>
                <a:spcPct val="35000"/>
              </a:spcAft>
              <a:buFontTx/>
              <a:buAutoNum type="arabicPeriod"/>
            </a:pPr>
            <a:r>
              <a:rPr lang="es-PE" sz="1600" kern="1200" dirty="0"/>
              <a:t>Penas benignas: Por lo general estos delitos reciben penas mínimas o intermedias. Ninguno prisión perpetua o 25 años como robo. </a:t>
            </a:r>
          </a:p>
        </p:txBody>
      </p:sp>
    </p:spTree>
    <p:extLst>
      <p:ext uri="{BB962C8B-B14F-4D97-AF65-F5344CB8AC3E}">
        <p14:creationId xmlns:p14="http://schemas.microsoft.com/office/powerpoint/2010/main" val="2602494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CuadroTexto"/>
          <p:cNvSpPr txBox="1"/>
          <p:nvPr/>
        </p:nvSpPr>
        <p:spPr>
          <a:xfrm>
            <a:off x="0" y="1386359"/>
            <a:ext cx="11880850" cy="1105247"/>
          </a:xfrm>
          <a:prstGeom prst="rect">
            <a:avLst/>
          </a:prstGeom>
          <a:noFill/>
        </p:spPr>
        <p:txBody>
          <a:bodyPr wrap="square" lIns="88717" tIns="44359" rIns="88717" bIns="44359">
            <a:spAutoFit/>
          </a:bodyPr>
          <a:lstStyle/>
          <a:p>
            <a:pPr algn="ctr">
              <a:defRPr/>
            </a:pPr>
            <a:r>
              <a:rPr lang="es-PE" sz="2200" b="1" dirty="0">
                <a:ea typeface="Optima" panose="02020500000000000000" pitchFamily="18" charset="0"/>
                <a:cs typeface="Optima" panose="02020500000000000000" pitchFamily="18" charset="0"/>
              </a:rPr>
              <a:t>Código Penal</a:t>
            </a:r>
          </a:p>
          <a:p>
            <a:pPr algn="ctr">
              <a:defRPr/>
            </a:pPr>
            <a:r>
              <a:rPr lang="es-PE" sz="2200" b="1" dirty="0">
                <a:ea typeface="Optima" panose="02020500000000000000" pitchFamily="18" charset="0"/>
                <a:cs typeface="Optima" panose="02020500000000000000" pitchFamily="18" charset="0"/>
              </a:rPr>
              <a:t>Título XVIII: Delitos contra la Administración Pública</a:t>
            </a:r>
          </a:p>
          <a:p>
            <a:pPr algn="ctr">
              <a:defRPr/>
            </a:pPr>
            <a:r>
              <a:rPr lang="es-PE" sz="2200" b="1" dirty="0">
                <a:ea typeface="Optima" panose="02020500000000000000" pitchFamily="18" charset="0"/>
                <a:cs typeface="Optima" panose="02020500000000000000" pitchFamily="18" charset="0"/>
              </a:rPr>
              <a:t>Capítulo II: Delitos cometidos por funcionarios públicos</a:t>
            </a:r>
          </a:p>
        </p:txBody>
      </p:sp>
      <p:graphicFrame>
        <p:nvGraphicFramePr>
          <p:cNvPr id="5" name="Tabla 4"/>
          <p:cNvGraphicFramePr>
            <a:graphicFrameLocks noGrp="1"/>
          </p:cNvGraphicFramePr>
          <p:nvPr>
            <p:extLst>
              <p:ext uri="{D42A27DB-BD31-4B8C-83A1-F6EECF244321}">
                <p14:modId xmlns:p14="http://schemas.microsoft.com/office/powerpoint/2010/main" val="1619136542"/>
              </p:ext>
            </p:extLst>
          </p:nvPr>
        </p:nvGraphicFramePr>
        <p:xfrm>
          <a:off x="941390" y="2610495"/>
          <a:ext cx="10039595" cy="3325233"/>
        </p:xfrm>
        <a:graphic>
          <a:graphicData uri="http://schemas.openxmlformats.org/drawingml/2006/table">
            <a:tbl>
              <a:tblPr firstRow="1" firstCol="1" lastRow="1" lastCol="1" bandRow="1" bandCol="1">
                <a:tableStyleId>{5A111915-BE36-4E01-A7E5-04B1672EAD32}</a:tableStyleId>
              </a:tblPr>
              <a:tblGrid>
                <a:gridCol w="2828414">
                  <a:extLst>
                    <a:ext uri="{9D8B030D-6E8A-4147-A177-3AD203B41FA5}">
                      <a16:colId xmlns:a16="http://schemas.microsoft.com/office/drawing/2014/main" val="20000"/>
                    </a:ext>
                  </a:extLst>
                </a:gridCol>
                <a:gridCol w="981027">
                  <a:extLst>
                    <a:ext uri="{9D8B030D-6E8A-4147-A177-3AD203B41FA5}">
                      <a16:colId xmlns:a16="http://schemas.microsoft.com/office/drawing/2014/main" val="20001"/>
                    </a:ext>
                  </a:extLst>
                </a:gridCol>
                <a:gridCol w="6230154">
                  <a:extLst>
                    <a:ext uri="{9D8B030D-6E8A-4147-A177-3AD203B41FA5}">
                      <a16:colId xmlns:a16="http://schemas.microsoft.com/office/drawing/2014/main" val="20002"/>
                    </a:ext>
                  </a:extLst>
                </a:gridCol>
              </a:tblGrid>
              <a:tr h="307713">
                <a:tc>
                  <a:txBody>
                    <a:bodyPr/>
                    <a:lstStyle/>
                    <a:p>
                      <a:pPr marL="151765" algn="ctr">
                        <a:lnSpc>
                          <a:spcPct val="100000"/>
                        </a:lnSpc>
                        <a:spcBef>
                          <a:spcPts val="0"/>
                        </a:spcBef>
                        <a:spcAft>
                          <a:spcPts val="0"/>
                        </a:spcAft>
                      </a:pPr>
                      <a:r>
                        <a:rPr lang="es-ES" sz="1800" b="0" dirty="0">
                          <a:effectLst/>
                        </a:rPr>
                        <a:t>TIPO DE DELITOS</a:t>
                      </a:r>
                      <a:endParaRPr lang="es-PE" sz="1800" b="0" dirty="0">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800" algn="ctr">
                        <a:lnSpc>
                          <a:spcPct val="100000"/>
                        </a:lnSpc>
                        <a:spcBef>
                          <a:spcPts val="0"/>
                        </a:spcBef>
                        <a:spcAft>
                          <a:spcPts val="0"/>
                        </a:spcAft>
                      </a:pPr>
                      <a:r>
                        <a:rPr lang="es-ES" sz="1800" b="0" dirty="0">
                          <a:effectLst/>
                        </a:rPr>
                        <a:t>Art. C.P.</a:t>
                      </a:r>
                      <a:endParaRPr lang="es-PE" sz="1800" b="0" dirty="0">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1244600" marR="1831975" algn="ctr">
                        <a:lnSpc>
                          <a:spcPct val="100000"/>
                        </a:lnSpc>
                        <a:spcBef>
                          <a:spcPts val="0"/>
                        </a:spcBef>
                        <a:spcAft>
                          <a:spcPts val="0"/>
                        </a:spcAft>
                      </a:pPr>
                      <a:r>
                        <a:rPr lang="es-ES" sz="1800" b="0" dirty="0">
                          <a:effectLst/>
                        </a:rPr>
                        <a:t>NOMBRE</a:t>
                      </a:r>
                      <a:endParaRPr lang="es-PE" sz="1800" b="0" dirty="0">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0"/>
                  </a:ext>
                </a:extLst>
              </a:tr>
              <a:tr h="250931">
                <a:tc rowSpan="7">
                  <a:txBody>
                    <a:bodyPr/>
                    <a:lstStyle/>
                    <a:p>
                      <a:pPr marL="229235" marR="102870" indent="-102235" algn="ctr">
                        <a:lnSpc>
                          <a:spcPct val="100000"/>
                        </a:lnSpc>
                        <a:spcBef>
                          <a:spcPts val="0"/>
                        </a:spcBef>
                        <a:spcAft>
                          <a:spcPts val="0"/>
                        </a:spcAft>
                      </a:pPr>
                      <a:r>
                        <a:rPr lang="es-ES" sz="1800" b="0" dirty="0">
                          <a:solidFill>
                            <a:schemeClr val="tx1"/>
                          </a:solidFill>
                          <a:effectLst/>
                        </a:rPr>
                        <a:t>Sección I</a:t>
                      </a:r>
                      <a:endParaRPr lang="es-PE" sz="1800" b="0" dirty="0">
                        <a:solidFill>
                          <a:schemeClr val="tx1"/>
                        </a:solidFill>
                        <a:effectLst/>
                      </a:endParaRPr>
                    </a:p>
                    <a:p>
                      <a:pPr marL="229235" marR="102870" indent="-102235" algn="ctr">
                        <a:lnSpc>
                          <a:spcPct val="100000"/>
                        </a:lnSpc>
                        <a:spcBef>
                          <a:spcPts val="0"/>
                        </a:spcBef>
                        <a:spcAft>
                          <a:spcPts val="0"/>
                        </a:spcAft>
                      </a:pPr>
                      <a:r>
                        <a:rPr lang="es-ES" sz="1800" b="0" dirty="0">
                          <a:solidFill>
                            <a:schemeClr val="tx1"/>
                          </a:solidFill>
                          <a:effectLst/>
                        </a:rPr>
                        <a:t>Delitos de Abuso de Autoridad</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ctr">
                        <a:lnSpc>
                          <a:spcPct val="100000"/>
                        </a:lnSpc>
                        <a:spcBef>
                          <a:spcPts val="0"/>
                        </a:spcBef>
                        <a:spcAft>
                          <a:spcPts val="0"/>
                        </a:spcAft>
                      </a:pPr>
                      <a:r>
                        <a:rPr lang="es-ES" sz="1800" b="0" dirty="0">
                          <a:solidFill>
                            <a:schemeClr val="tx1"/>
                          </a:solidFill>
                          <a:effectLst/>
                        </a:rPr>
                        <a:t>376°</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Abuso de autoridad genérico</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1"/>
                  </a:ext>
                </a:extLst>
              </a:tr>
              <a:tr h="250931">
                <a:tc vMerge="1">
                  <a:txBody>
                    <a:bodyPr/>
                    <a:lstStyle/>
                    <a:p>
                      <a:endParaRPr lang="es-PE"/>
                    </a:p>
                  </a:txBody>
                  <a:tcPr/>
                </a:tc>
                <a:tc>
                  <a:txBody>
                    <a:bodyPr/>
                    <a:lstStyle/>
                    <a:p>
                      <a:pPr marL="50165" marR="0" lvl="0" indent="0" algn="ctr" defTabSz="914352" rtl="0" eaLnBrk="1" fontAlgn="auto" latinLnBrk="0" hangingPunct="1">
                        <a:lnSpc>
                          <a:spcPct val="100000"/>
                        </a:lnSpc>
                        <a:spcBef>
                          <a:spcPts val="0"/>
                        </a:spcBef>
                        <a:spcAft>
                          <a:spcPts val="0"/>
                        </a:spcAft>
                        <a:buClrTx/>
                        <a:buSzTx/>
                        <a:buFontTx/>
                        <a:buNone/>
                        <a:tabLst/>
                        <a:defRPr/>
                      </a:pPr>
                      <a:r>
                        <a:rPr lang="es-ES" sz="1800" b="0" dirty="0">
                          <a:solidFill>
                            <a:schemeClr val="tx1"/>
                          </a:solidFill>
                          <a:effectLst/>
                        </a:rPr>
                        <a:t>376° </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Abuso de autoridad específico</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2"/>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377°</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Omisión, rehusamiento o demora de actos funcionales</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3"/>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378°</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Denegación o deficiente apoyo policial</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4"/>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379°</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Requerimiento indebido de la fuerza pública</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5"/>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380°</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Abandono de cargo</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6"/>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381°</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Nombramiento o aceptación ilegal de cargo</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7"/>
                  </a:ext>
                </a:extLst>
              </a:tr>
              <a:tr h="250931">
                <a:tc rowSpan="4">
                  <a:txBody>
                    <a:bodyPr/>
                    <a:lstStyle/>
                    <a:p>
                      <a:pPr marL="303530" marR="279400" indent="8890" algn="ctr">
                        <a:lnSpc>
                          <a:spcPct val="100000"/>
                        </a:lnSpc>
                        <a:spcBef>
                          <a:spcPts val="0"/>
                        </a:spcBef>
                        <a:spcAft>
                          <a:spcPts val="0"/>
                        </a:spcAft>
                      </a:pPr>
                      <a:r>
                        <a:rPr lang="es-ES" sz="1800" b="0" dirty="0">
                          <a:solidFill>
                            <a:schemeClr val="tx1"/>
                          </a:solidFill>
                          <a:effectLst/>
                        </a:rPr>
                        <a:t>Sección II</a:t>
                      </a:r>
                      <a:endParaRPr lang="es-PE" sz="1800" b="0" dirty="0">
                        <a:solidFill>
                          <a:schemeClr val="tx1"/>
                        </a:solidFill>
                        <a:effectLst/>
                      </a:endParaRPr>
                    </a:p>
                    <a:p>
                      <a:pPr marL="303530" marR="279400" indent="8890" algn="ctr">
                        <a:lnSpc>
                          <a:spcPct val="100000"/>
                        </a:lnSpc>
                        <a:spcBef>
                          <a:spcPts val="0"/>
                        </a:spcBef>
                        <a:spcAft>
                          <a:spcPts val="0"/>
                        </a:spcAft>
                      </a:pPr>
                      <a:r>
                        <a:rPr lang="es-ES" sz="1800" b="0" dirty="0">
                          <a:solidFill>
                            <a:schemeClr val="tx1"/>
                          </a:solidFill>
                          <a:effectLst/>
                        </a:rPr>
                        <a:t>Delitos de Concusión</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ctr">
                        <a:lnSpc>
                          <a:spcPct val="100000"/>
                        </a:lnSpc>
                        <a:spcBef>
                          <a:spcPts val="0"/>
                        </a:spcBef>
                        <a:spcAft>
                          <a:spcPts val="0"/>
                        </a:spcAft>
                      </a:pPr>
                      <a:r>
                        <a:rPr lang="es-ES" sz="1800" b="0" dirty="0">
                          <a:solidFill>
                            <a:schemeClr val="tx1"/>
                          </a:solidFill>
                          <a:effectLst/>
                        </a:rPr>
                        <a:t>382°</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Concusión genérica</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8"/>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383°</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Cobro indebido</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09"/>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1" dirty="0">
                          <a:solidFill>
                            <a:schemeClr val="tx1"/>
                          </a:solidFill>
                          <a:effectLst/>
                        </a:rPr>
                        <a:t>384°</a:t>
                      </a:r>
                      <a:endParaRPr lang="es-PE" sz="1800" b="1"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solidFill>
                      <a:srgbClr val="5AD6B6"/>
                    </a:solidFill>
                  </a:tcPr>
                </a:tc>
                <a:tc>
                  <a:txBody>
                    <a:bodyPr/>
                    <a:lstStyle/>
                    <a:p>
                      <a:pPr marL="50165" algn="l">
                        <a:lnSpc>
                          <a:spcPct val="100000"/>
                        </a:lnSpc>
                        <a:spcBef>
                          <a:spcPts val="0"/>
                        </a:spcBef>
                        <a:spcAft>
                          <a:spcPts val="0"/>
                        </a:spcAft>
                      </a:pPr>
                      <a:r>
                        <a:rPr lang="es-ES" sz="1800" b="1" dirty="0">
                          <a:solidFill>
                            <a:schemeClr val="tx1"/>
                          </a:solidFill>
                          <a:effectLst/>
                        </a:rPr>
                        <a:t>Colusión simple y agravada</a:t>
                      </a:r>
                      <a:endParaRPr lang="es-PE" sz="1800" b="1"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solidFill>
                      <a:srgbClr val="5AD6B6"/>
                    </a:solidFill>
                  </a:tcPr>
                </a:tc>
                <a:extLst>
                  <a:ext uri="{0D108BD9-81ED-4DB2-BD59-A6C34878D82A}">
                    <a16:rowId xmlns:a16="http://schemas.microsoft.com/office/drawing/2014/main" val="10010"/>
                  </a:ext>
                </a:extLst>
              </a:tr>
              <a:tr h="250931">
                <a:tc vMerge="1">
                  <a:txBody>
                    <a:bodyPr/>
                    <a:lstStyle/>
                    <a:p>
                      <a:endParaRPr lang="es-PE"/>
                    </a:p>
                  </a:txBody>
                  <a:tcPr/>
                </a:tc>
                <a:tc>
                  <a:txBody>
                    <a:bodyPr/>
                    <a:lstStyle/>
                    <a:p>
                      <a:pPr marL="50165" algn="ctr">
                        <a:lnSpc>
                          <a:spcPct val="100000"/>
                        </a:lnSpc>
                        <a:spcBef>
                          <a:spcPts val="0"/>
                        </a:spcBef>
                        <a:spcAft>
                          <a:spcPts val="0"/>
                        </a:spcAft>
                      </a:pPr>
                      <a:r>
                        <a:rPr lang="es-ES" sz="1800" b="0" dirty="0">
                          <a:solidFill>
                            <a:schemeClr val="tx1"/>
                          </a:solidFill>
                          <a:effectLst/>
                        </a:rPr>
                        <a:t>385°</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tc>
                  <a:txBody>
                    <a:bodyPr/>
                    <a:lstStyle/>
                    <a:p>
                      <a:pPr marL="50165" algn="l">
                        <a:lnSpc>
                          <a:spcPct val="100000"/>
                        </a:lnSpc>
                        <a:spcBef>
                          <a:spcPts val="0"/>
                        </a:spcBef>
                        <a:spcAft>
                          <a:spcPts val="0"/>
                        </a:spcAft>
                      </a:pPr>
                      <a:r>
                        <a:rPr lang="es-ES" sz="1800" b="0" dirty="0">
                          <a:solidFill>
                            <a:schemeClr val="tx1"/>
                          </a:solidFill>
                          <a:effectLst/>
                        </a:rPr>
                        <a:t>Patrocinio ilegal</a:t>
                      </a:r>
                      <a:endParaRPr lang="es-PE" sz="1800" b="0" dirty="0">
                        <a:solidFill>
                          <a:schemeClr val="tx1"/>
                        </a:solidFill>
                        <a:effectLst/>
                        <a:latin typeface="+mn-lt"/>
                        <a:ea typeface="Candara" panose="020E0502030303020204" pitchFamily="34" charset="0"/>
                        <a:cs typeface="Candara" panose="020E0502030303020204" pitchFamily="34" charset="0"/>
                      </a:endParaRPr>
                    </a:p>
                  </a:txBody>
                  <a:tcPr marL="0" marR="0" marT="0" marB="0" anchor="ctr"/>
                </a:tc>
                <a:extLst>
                  <a:ext uri="{0D108BD9-81ED-4DB2-BD59-A6C34878D82A}">
                    <a16:rowId xmlns:a16="http://schemas.microsoft.com/office/drawing/2014/main" val="10011"/>
                  </a:ext>
                </a:extLst>
              </a:tr>
            </a:tbl>
          </a:graphicData>
        </a:graphic>
      </p:graphicFrame>
      <p:sp>
        <p:nvSpPr>
          <p:cNvPr id="6" name="CuadroTexto 5">
            <a:extLst>
              <a:ext uri="{FF2B5EF4-FFF2-40B4-BE49-F238E27FC236}">
                <a16:creationId xmlns:a16="http://schemas.microsoft.com/office/drawing/2014/main" id="{12540564-5900-450D-8598-397900F70CA0}"/>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cometidos por funcionarios públicos</a:t>
            </a:r>
          </a:p>
        </p:txBody>
      </p:sp>
    </p:spTree>
    <p:extLst>
      <p:ext uri="{BB962C8B-B14F-4D97-AF65-F5344CB8AC3E}">
        <p14:creationId xmlns:p14="http://schemas.microsoft.com/office/powerpoint/2010/main" val="2563957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p:cNvGraphicFramePr>
            <a:graphicFrameLocks noGrp="1"/>
          </p:cNvGraphicFramePr>
          <p:nvPr>
            <p:extLst>
              <p:ext uri="{D42A27DB-BD31-4B8C-83A1-F6EECF244321}">
                <p14:modId xmlns:p14="http://schemas.microsoft.com/office/powerpoint/2010/main" val="3131770314"/>
              </p:ext>
            </p:extLst>
          </p:nvPr>
        </p:nvGraphicFramePr>
        <p:xfrm>
          <a:off x="1619946" y="1026319"/>
          <a:ext cx="8640958" cy="4876800"/>
        </p:xfrm>
        <a:graphic>
          <a:graphicData uri="http://schemas.openxmlformats.org/drawingml/2006/table">
            <a:tbl>
              <a:tblPr firstRow="1" firstCol="1" lastRow="1" lastCol="1" bandRow="1" bandCol="1">
                <a:tableStyleId>{5A111915-BE36-4E01-A7E5-04B1672EAD32}</a:tableStyleId>
              </a:tblPr>
              <a:tblGrid>
                <a:gridCol w="2224184">
                  <a:extLst>
                    <a:ext uri="{9D8B030D-6E8A-4147-A177-3AD203B41FA5}">
                      <a16:colId xmlns:a16="http://schemas.microsoft.com/office/drawing/2014/main" val="20000"/>
                    </a:ext>
                  </a:extLst>
                </a:gridCol>
                <a:gridCol w="856310">
                  <a:extLst>
                    <a:ext uri="{9D8B030D-6E8A-4147-A177-3AD203B41FA5}">
                      <a16:colId xmlns:a16="http://schemas.microsoft.com/office/drawing/2014/main" val="20001"/>
                    </a:ext>
                  </a:extLst>
                </a:gridCol>
                <a:gridCol w="5560464">
                  <a:extLst>
                    <a:ext uri="{9D8B030D-6E8A-4147-A177-3AD203B41FA5}">
                      <a16:colId xmlns:a16="http://schemas.microsoft.com/office/drawing/2014/main" val="20002"/>
                    </a:ext>
                  </a:extLst>
                </a:gridCol>
              </a:tblGrid>
              <a:tr h="240499">
                <a:tc>
                  <a:txBody>
                    <a:bodyPr/>
                    <a:lstStyle/>
                    <a:p>
                      <a:pPr marL="151765" algn="ctr">
                        <a:lnSpc>
                          <a:spcPct val="100000"/>
                        </a:lnSpc>
                        <a:spcBef>
                          <a:spcPts val="0"/>
                        </a:spcBef>
                        <a:spcAft>
                          <a:spcPts val="0"/>
                        </a:spcAft>
                      </a:pPr>
                      <a:r>
                        <a:rPr lang="es-ES" sz="1600" dirty="0">
                          <a:effectLst/>
                        </a:rPr>
                        <a:t>TIPO DE DELITOS</a:t>
                      </a:r>
                      <a:endParaRPr lang="es-PE" sz="1600" dirty="0">
                        <a:effectLst/>
                        <a:latin typeface="Candara" panose="020E0502030303020204" pitchFamily="34" charset="0"/>
                        <a:ea typeface="Candara" panose="020E0502030303020204" pitchFamily="34" charset="0"/>
                        <a:cs typeface="Candara" panose="020E0502030303020204" pitchFamily="34" charset="0"/>
                      </a:endParaRPr>
                    </a:p>
                  </a:txBody>
                  <a:tcPr marL="0" marR="0" marT="0" marB="0"/>
                </a:tc>
                <a:tc>
                  <a:txBody>
                    <a:bodyPr/>
                    <a:lstStyle/>
                    <a:p>
                      <a:pPr marL="83820" algn="ctr">
                        <a:lnSpc>
                          <a:spcPct val="100000"/>
                        </a:lnSpc>
                        <a:spcBef>
                          <a:spcPts val="0"/>
                        </a:spcBef>
                        <a:spcAft>
                          <a:spcPts val="0"/>
                        </a:spcAft>
                      </a:pPr>
                      <a:r>
                        <a:rPr lang="es-ES" sz="1600" dirty="0">
                          <a:effectLst/>
                        </a:rPr>
                        <a:t>Art. C.P.</a:t>
                      </a:r>
                      <a:endParaRPr lang="es-PE" sz="1600" dirty="0">
                        <a:effectLst/>
                        <a:latin typeface="Candara" panose="020E0502030303020204" pitchFamily="34" charset="0"/>
                        <a:ea typeface="Candara" panose="020E0502030303020204" pitchFamily="34" charset="0"/>
                        <a:cs typeface="Candara" panose="020E0502030303020204" pitchFamily="34" charset="0"/>
                      </a:endParaRPr>
                    </a:p>
                  </a:txBody>
                  <a:tcPr marL="0" marR="0" marT="0" marB="0"/>
                </a:tc>
                <a:tc>
                  <a:txBody>
                    <a:bodyPr/>
                    <a:lstStyle/>
                    <a:p>
                      <a:pPr marL="1225550" marR="1831975" algn="ctr">
                        <a:lnSpc>
                          <a:spcPct val="100000"/>
                        </a:lnSpc>
                        <a:spcBef>
                          <a:spcPts val="0"/>
                        </a:spcBef>
                        <a:spcAft>
                          <a:spcPts val="0"/>
                        </a:spcAft>
                      </a:pPr>
                      <a:r>
                        <a:rPr lang="es-ES" sz="1600" dirty="0">
                          <a:effectLst/>
                        </a:rPr>
                        <a:t>NOMBRE</a:t>
                      </a:r>
                      <a:endParaRPr lang="es-PE" sz="1600" dirty="0">
                        <a:effectLst/>
                        <a:latin typeface="Candara" panose="020E0502030303020204" pitchFamily="34" charset="0"/>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0"/>
                  </a:ext>
                </a:extLst>
              </a:tr>
              <a:tr h="240499">
                <a:tc rowSpan="5">
                  <a:txBody>
                    <a:bodyPr/>
                    <a:lstStyle/>
                    <a:p>
                      <a:pPr marL="50165" algn="ctr">
                        <a:lnSpc>
                          <a:spcPct val="100000"/>
                        </a:lnSpc>
                        <a:spcBef>
                          <a:spcPts val="0"/>
                        </a:spcBef>
                        <a:spcAft>
                          <a:spcPts val="0"/>
                        </a:spcAft>
                      </a:pPr>
                      <a:r>
                        <a:rPr lang="es-ES" sz="1600" dirty="0">
                          <a:solidFill>
                            <a:schemeClr val="tx1"/>
                          </a:solidFill>
                          <a:effectLst/>
                        </a:rPr>
                        <a:t>Sección III</a:t>
                      </a:r>
                      <a:endParaRPr lang="es-PE" sz="1600" dirty="0">
                        <a:solidFill>
                          <a:schemeClr val="tx1"/>
                        </a:solidFill>
                        <a:effectLst/>
                      </a:endParaRPr>
                    </a:p>
                    <a:p>
                      <a:pPr marL="50165" algn="ctr">
                        <a:lnSpc>
                          <a:spcPct val="100000"/>
                        </a:lnSpc>
                        <a:spcBef>
                          <a:spcPts val="0"/>
                        </a:spcBef>
                        <a:spcAft>
                          <a:spcPts val="0"/>
                        </a:spcAft>
                      </a:pPr>
                      <a:r>
                        <a:rPr lang="es-ES" sz="1600" dirty="0">
                          <a:solidFill>
                            <a:schemeClr val="tx1"/>
                          </a:solidFill>
                          <a:effectLst/>
                        </a:rPr>
                        <a:t>Delitos de Peculado</a:t>
                      </a:r>
                      <a:endParaRPr lang="es-PE" sz="1600" dirty="0">
                        <a:solidFill>
                          <a:schemeClr val="tx1"/>
                        </a:solidFill>
                        <a:effectLst/>
                        <a:latin typeface="Candara" panose="020E0502030303020204" pitchFamily="34" charset="0"/>
                        <a:ea typeface="Candara" panose="020E0502030303020204" pitchFamily="34" charset="0"/>
                        <a:cs typeface="Candara" panose="020E0502030303020204" pitchFamily="34" charset="0"/>
                      </a:endParaRPr>
                    </a:p>
                  </a:txBody>
                  <a:tcPr marL="0" marR="0" marT="0" marB="0" anchor="ctr"/>
                </a:tc>
                <a:tc>
                  <a:txBody>
                    <a:bodyPr/>
                    <a:lstStyle/>
                    <a:p>
                      <a:pPr marL="50165" algn="ctr">
                        <a:lnSpc>
                          <a:spcPct val="100000"/>
                        </a:lnSpc>
                        <a:spcBef>
                          <a:spcPts val="0"/>
                        </a:spcBef>
                        <a:spcAft>
                          <a:spcPts val="0"/>
                        </a:spcAft>
                      </a:pPr>
                      <a:r>
                        <a:rPr lang="es-ES" sz="1600" b="1" dirty="0">
                          <a:solidFill>
                            <a:schemeClr val="tx1"/>
                          </a:solidFill>
                          <a:effectLst/>
                        </a:rPr>
                        <a:t>387°</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87E1C9"/>
                    </a:solidFill>
                  </a:tcPr>
                </a:tc>
                <a:tc>
                  <a:txBody>
                    <a:bodyPr/>
                    <a:lstStyle/>
                    <a:p>
                      <a:pPr marL="50165">
                        <a:lnSpc>
                          <a:spcPct val="100000"/>
                        </a:lnSpc>
                        <a:spcBef>
                          <a:spcPts val="0"/>
                        </a:spcBef>
                        <a:spcAft>
                          <a:spcPts val="0"/>
                        </a:spcAft>
                      </a:pPr>
                      <a:r>
                        <a:rPr lang="es-ES" sz="1600" b="1" dirty="0">
                          <a:solidFill>
                            <a:schemeClr val="tx1"/>
                          </a:solidFill>
                          <a:effectLst/>
                        </a:rPr>
                        <a:t>Peculado doloso y culposo</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87E1C9"/>
                    </a:solidFill>
                  </a:tcPr>
                </a:tc>
                <a:extLst>
                  <a:ext uri="{0D108BD9-81ED-4DB2-BD59-A6C34878D82A}">
                    <a16:rowId xmlns:a16="http://schemas.microsoft.com/office/drawing/2014/main" val="10001"/>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1" dirty="0">
                          <a:solidFill>
                            <a:schemeClr val="tx1"/>
                          </a:solidFill>
                          <a:effectLst/>
                        </a:rPr>
                        <a:t>388°</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5AD6B6"/>
                    </a:solidFill>
                  </a:tcPr>
                </a:tc>
                <a:tc>
                  <a:txBody>
                    <a:bodyPr/>
                    <a:lstStyle/>
                    <a:p>
                      <a:pPr marL="50165">
                        <a:lnSpc>
                          <a:spcPct val="100000"/>
                        </a:lnSpc>
                        <a:spcBef>
                          <a:spcPts val="0"/>
                        </a:spcBef>
                        <a:spcAft>
                          <a:spcPts val="0"/>
                        </a:spcAft>
                      </a:pPr>
                      <a:r>
                        <a:rPr lang="es-ES" sz="1600" b="1" dirty="0">
                          <a:solidFill>
                            <a:schemeClr val="tx1"/>
                          </a:solidFill>
                          <a:effectLst/>
                        </a:rPr>
                        <a:t>Peculado de uso</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5AD6B6"/>
                    </a:solidFill>
                  </a:tcPr>
                </a:tc>
                <a:extLst>
                  <a:ext uri="{0D108BD9-81ED-4DB2-BD59-A6C34878D82A}">
                    <a16:rowId xmlns:a16="http://schemas.microsoft.com/office/drawing/2014/main" val="10002"/>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389°</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Malversación</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3"/>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390°</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Retardo injustificado de pago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4"/>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391°</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Rehusamiento a entrega de bienes depositados a</a:t>
                      </a:r>
                      <a:r>
                        <a:rPr lang="es-ES" sz="1600" b="0" baseline="0" dirty="0">
                          <a:solidFill>
                            <a:schemeClr val="tx1"/>
                          </a:solidFill>
                          <a:effectLst/>
                        </a:rPr>
                        <a:t> la autoridad</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5"/>
                  </a:ext>
                </a:extLst>
              </a:tr>
              <a:tr h="240499">
                <a:tc rowSpan="14">
                  <a:txBody>
                    <a:bodyPr/>
                    <a:lstStyle/>
                    <a:p>
                      <a:pPr marL="200025" marR="186690" indent="635" algn="ctr">
                        <a:lnSpc>
                          <a:spcPct val="100000"/>
                        </a:lnSpc>
                        <a:spcBef>
                          <a:spcPts val="0"/>
                        </a:spcBef>
                        <a:spcAft>
                          <a:spcPts val="0"/>
                        </a:spcAft>
                      </a:pPr>
                      <a:r>
                        <a:rPr lang="es-ES" sz="1600" dirty="0">
                          <a:solidFill>
                            <a:schemeClr val="tx1"/>
                          </a:solidFill>
                          <a:effectLst/>
                        </a:rPr>
                        <a:t>Sección IV</a:t>
                      </a:r>
                      <a:endParaRPr lang="es-PE" sz="1600" dirty="0">
                        <a:solidFill>
                          <a:schemeClr val="tx1"/>
                        </a:solidFill>
                        <a:effectLst/>
                      </a:endParaRPr>
                    </a:p>
                    <a:p>
                      <a:pPr marL="200025" marR="186690" indent="635" algn="ctr">
                        <a:lnSpc>
                          <a:spcPct val="100000"/>
                        </a:lnSpc>
                        <a:spcBef>
                          <a:spcPts val="0"/>
                        </a:spcBef>
                        <a:spcAft>
                          <a:spcPts val="0"/>
                        </a:spcAft>
                      </a:pPr>
                      <a:r>
                        <a:rPr lang="es-ES" sz="1600" dirty="0">
                          <a:solidFill>
                            <a:schemeClr val="tx1"/>
                          </a:solidFill>
                          <a:effectLst/>
                        </a:rPr>
                        <a:t>Delitos de Corrupción de Funcionarios</a:t>
                      </a:r>
                      <a:endParaRPr lang="es-PE" sz="1600" dirty="0">
                        <a:solidFill>
                          <a:schemeClr val="tx1"/>
                        </a:solidFill>
                        <a:effectLst/>
                        <a:latin typeface="Candara" panose="020E0502030303020204" pitchFamily="34" charset="0"/>
                        <a:ea typeface="Candara" panose="020E0502030303020204" pitchFamily="34" charset="0"/>
                        <a:cs typeface="Candara" panose="020E0502030303020204" pitchFamily="34" charset="0"/>
                      </a:endParaRPr>
                    </a:p>
                  </a:txBody>
                  <a:tcPr marL="0" marR="0" marT="0" marB="0" anchor="ctr"/>
                </a:tc>
                <a:tc>
                  <a:txBody>
                    <a:bodyPr/>
                    <a:lstStyle/>
                    <a:p>
                      <a:pPr marL="50165" algn="ctr">
                        <a:lnSpc>
                          <a:spcPct val="100000"/>
                        </a:lnSpc>
                        <a:spcBef>
                          <a:spcPts val="0"/>
                        </a:spcBef>
                        <a:spcAft>
                          <a:spcPts val="0"/>
                        </a:spcAft>
                      </a:pPr>
                      <a:r>
                        <a:rPr lang="es-ES" sz="1600" b="0" dirty="0">
                          <a:solidFill>
                            <a:schemeClr val="tx1"/>
                          </a:solidFill>
                          <a:effectLst/>
                        </a:rPr>
                        <a:t>393°</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pasivo propio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6"/>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393°-A</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Soborno internacional pasivo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7"/>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394°</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pasivo impropio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8"/>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395°</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pasivo específico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09"/>
                  </a:ext>
                </a:extLst>
              </a:tr>
              <a:tr h="240499">
                <a:tc vMerge="1">
                  <a:txBody>
                    <a:bodyPr/>
                    <a:lstStyle/>
                    <a:p>
                      <a:endParaRPr lang="es-PE"/>
                    </a:p>
                  </a:txBody>
                  <a:tcPr/>
                </a:tc>
                <a:tc>
                  <a:txBody>
                    <a:bodyPr/>
                    <a:lstStyle/>
                    <a:p>
                      <a:pPr marL="50165" marR="0" lvl="0" indent="0" algn="ctr" defTabSz="914400" rtl="0" eaLnBrk="1" fontAlgn="auto" latinLnBrk="0" hangingPunct="1">
                        <a:lnSpc>
                          <a:spcPct val="100000"/>
                        </a:lnSpc>
                        <a:spcBef>
                          <a:spcPts val="0"/>
                        </a:spcBef>
                        <a:spcAft>
                          <a:spcPts val="0"/>
                        </a:spcAft>
                        <a:buClrTx/>
                        <a:buSzTx/>
                        <a:buFontTx/>
                        <a:buNone/>
                        <a:tabLst/>
                        <a:defRPr/>
                      </a:pPr>
                      <a:r>
                        <a:rPr lang="es-ES" sz="1600" b="0" dirty="0">
                          <a:solidFill>
                            <a:schemeClr val="tx1"/>
                          </a:solidFill>
                          <a:effectLst/>
                        </a:rPr>
                        <a:t>395°-A</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PE" sz="1600" b="0" dirty="0">
                          <a:solidFill>
                            <a:schemeClr val="tx1"/>
                          </a:solidFill>
                          <a:effectLst/>
                        </a:rPr>
                        <a:t>Cohecho</a:t>
                      </a:r>
                      <a:r>
                        <a:rPr lang="es-PE" sz="1600" b="0" baseline="0" dirty="0">
                          <a:solidFill>
                            <a:schemeClr val="tx1"/>
                          </a:solidFill>
                          <a:effectLst/>
                        </a:rPr>
                        <a:t> pasivo propio en el ejercicio de la función policial</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7"/>
                  </a:ext>
                </a:extLst>
              </a:tr>
              <a:tr h="240499">
                <a:tc vMerge="1">
                  <a:txBody>
                    <a:bodyPr/>
                    <a:lstStyle/>
                    <a:p>
                      <a:endParaRPr lang="es-PE"/>
                    </a:p>
                  </a:txBody>
                  <a:tcPr/>
                </a:tc>
                <a:tc>
                  <a:txBody>
                    <a:bodyPr/>
                    <a:lstStyle/>
                    <a:p>
                      <a:pPr marL="50165" marR="0" lvl="0" indent="0" algn="ctr" defTabSz="914400" rtl="0" eaLnBrk="1" fontAlgn="auto" latinLnBrk="0" hangingPunct="1">
                        <a:lnSpc>
                          <a:spcPct val="100000"/>
                        </a:lnSpc>
                        <a:spcBef>
                          <a:spcPts val="0"/>
                        </a:spcBef>
                        <a:spcAft>
                          <a:spcPts val="0"/>
                        </a:spcAft>
                        <a:buClrTx/>
                        <a:buSzTx/>
                        <a:buFontTx/>
                        <a:buNone/>
                        <a:tabLst/>
                        <a:defRPr/>
                      </a:pPr>
                      <a:r>
                        <a:rPr lang="es-ES" sz="1600" b="0" dirty="0">
                          <a:solidFill>
                            <a:schemeClr val="tx1"/>
                          </a:solidFill>
                          <a:effectLst/>
                        </a:rPr>
                        <a:t>395°-B</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marR="0" lvl="0" indent="0" algn="l" defTabSz="914400" rtl="0" eaLnBrk="1" fontAlgn="auto" latinLnBrk="0" hangingPunct="1">
                        <a:lnSpc>
                          <a:spcPct val="100000"/>
                        </a:lnSpc>
                        <a:spcBef>
                          <a:spcPts val="0"/>
                        </a:spcBef>
                        <a:spcAft>
                          <a:spcPts val="0"/>
                        </a:spcAft>
                        <a:buClrTx/>
                        <a:buSzTx/>
                        <a:buFontTx/>
                        <a:buNone/>
                        <a:tabLst/>
                        <a:defRPr/>
                      </a:pPr>
                      <a:r>
                        <a:rPr lang="es-PE" sz="1600" b="0" dirty="0">
                          <a:solidFill>
                            <a:schemeClr val="tx1"/>
                          </a:solidFill>
                          <a:effectLst/>
                        </a:rPr>
                        <a:t>Cohecho</a:t>
                      </a:r>
                      <a:r>
                        <a:rPr lang="es-PE" sz="1600" b="0" baseline="0" dirty="0">
                          <a:solidFill>
                            <a:schemeClr val="tx1"/>
                          </a:solidFill>
                          <a:effectLst/>
                        </a:rPr>
                        <a:t> pasivo impropio en el ejercicio de la función policial</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8"/>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396°</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Corrupción pasiva de auxiliares jurisdiccionales</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0"/>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397°</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activo genérico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1"/>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397°-A</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activo transnacional</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2"/>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398°</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Cohecho activo específico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3"/>
                  </a:ext>
                </a:extLst>
              </a:tr>
              <a:tr h="240499">
                <a:tc vMerge="1">
                  <a:txBody>
                    <a:bodyPr/>
                    <a:lstStyle/>
                    <a:p>
                      <a:endParaRPr lang="es-PE"/>
                    </a:p>
                  </a:txBody>
                  <a:tcPr/>
                </a:tc>
                <a:tc>
                  <a:txBody>
                    <a:bodyPr/>
                    <a:lstStyle/>
                    <a:p>
                      <a:pPr marL="50165" marR="0" lvl="0" indent="0" algn="ctr" defTabSz="914400" rtl="0" eaLnBrk="1" fontAlgn="auto" latinLnBrk="0" hangingPunct="1">
                        <a:lnSpc>
                          <a:spcPct val="100000"/>
                        </a:lnSpc>
                        <a:spcBef>
                          <a:spcPts val="0"/>
                        </a:spcBef>
                        <a:spcAft>
                          <a:spcPts val="0"/>
                        </a:spcAft>
                        <a:buClrTx/>
                        <a:buSzTx/>
                        <a:buFontTx/>
                        <a:buNone/>
                        <a:tabLst/>
                        <a:defRPr/>
                      </a:pPr>
                      <a:r>
                        <a:rPr lang="es-ES" sz="1600" b="0" dirty="0">
                          <a:solidFill>
                            <a:schemeClr val="tx1"/>
                          </a:solidFill>
                          <a:effectLst/>
                        </a:rPr>
                        <a:t>398°-A</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PE" sz="1600" b="0" dirty="0">
                          <a:solidFill>
                            <a:schemeClr val="tx1"/>
                          </a:solidFill>
                          <a:effectLst/>
                        </a:rPr>
                        <a:t>Cohecho activo en el ámbito de la función policial</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9"/>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1" dirty="0">
                          <a:solidFill>
                            <a:schemeClr val="tx1"/>
                          </a:solidFill>
                          <a:effectLst/>
                        </a:rPr>
                        <a:t>399°</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5AD6B6"/>
                    </a:solidFill>
                  </a:tcPr>
                </a:tc>
                <a:tc>
                  <a:txBody>
                    <a:bodyPr/>
                    <a:lstStyle/>
                    <a:p>
                      <a:pPr marL="50165">
                        <a:lnSpc>
                          <a:spcPct val="100000"/>
                        </a:lnSpc>
                        <a:spcBef>
                          <a:spcPts val="0"/>
                        </a:spcBef>
                        <a:spcAft>
                          <a:spcPts val="0"/>
                        </a:spcAft>
                      </a:pPr>
                      <a:r>
                        <a:rPr lang="es-ES" sz="1600" b="1" dirty="0">
                          <a:solidFill>
                            <a:schemeClr val="tx1"/>
                          </a:solidFill>
                          <a:effectLst/>
                        </a:rPr>
                        <a:t>Negociación incompatible o aprovechamiento indebido del cargo</a:t>
                      </a:r>
                      <a:endParaRPr lang="es-PE" sz="1600" b="1" dirty="0">
                        <a:solidFill>
                          <a:schemeClr val="tx1"/>
                        </a:solidFill>
                        <a:effectLst/>
                        <a:latin typeface="+mn-lt"/>
                        <a:ea typeface="Candara" panose="020E0502030303020204" pitchFamily="34" charset="0"/>
                        <a:cs typeface="Candara" panose="020E0502030303020204" pitchFamily="34" charset="0"/>
                      </a:endParaRPr>
                    </a:p>
                  </a:txBody>
                  <a:tcPr marL="0" marR="0" marT="0" marB="0">
                    <a:solidFill>
                      <a:srgbClr val="5AD6B6"/>
                    </a:solidFill>
                  </a:tcPr>
                </a:tc>
                <a:extLst>
                  <a:ext uri="{0D108BD9-81ED-4DB2-BD59-A6C34878D82A}">
                    <a16:rowId xmlns:a16="http://schemas.microsoft.com/office/drawing/2014/main" val="10014"/>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400°</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Tráfico de influencias</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5"/>
                  </a:ext>
                </a:extLst>
              </a:tr>
              <a:tr h="240499">
                <a:tc vMerge="1">
                  <a:txBody>
                    <a:bodyPr/>
                    <a:lstStyle/>
                    <a:p>
                      <a:endParaRPr lang="es-PE"/>
                    </a:p>
                  </a:txBody>
                  <a:tcPr/>
                </a:tc>
                <a:tc>
                  <a:txBody>
                    <a:bodyPr/>
                    <a:lstStyle/>
                    <a:p>
                      <a:pPr marL="50165" algn="ctr">
                        <a:lnSpc>
                          <a:spcPct val="100000"/>
                        </a:lnSpc>
                        <a:spcBef>
                          <a:spcPts val="0"/>
                        </a:spcBef>
                        <a:spcAft>
                          <a:spcPts val="0"/>
                        </a:spcAft>
                      </a:pPr>
                      <a:r>
                        <a:rPr lang="es-ES" sz="1600" b="0" dirty="0">
                          <a:solidFill>
                            <a:schemeClr val="tx1"/>
                          </a:solidFill>
                          <a:effectLst/>
                        </a:rPr>
                        <a:t>401°</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tc>
                  <a:txBody>
                    <a:bodyPr/>
                    <a:lstStyle/>
                    <a:p>
                      <a:pPr marL="50165">
                        <a:lnSpc>
                          <a:spcPct val="100000"/>
                        </a:lnSpc>
                        <a:spcBef>
                          <a:spcPts val="0"/>
                        </a:spcBef>
                        <a:spcAft>
                          <a:spcPts val="0"/>
                        </a:spcAft>
                      </a:pPr>
                      <a:r>
                        <a:rPr lang="es-ES" sz="1600" b="0" dirty="0">
                          <a:solidFill>
                            <a:schemeClr val="tx1"/>
                          </a:solidFill>
                          <a:effectLst/>
                        </a:rPr>
                        <a:t>Enriquecimiento ilícito</a:t>
                      </a:r>
                      <a:endParaRPr lang="es-PE" sz="1600" b="0" dirty="0">
                        <a:solidFill>
                          <a:schemeClr val="tx1"/>
                        </a:solidFill>
                        <a:effectLst/>
                        <a:latin typeface="+mn-lt"/>
                        <a:ea typeface="Candara" panose="020E0502030303020204" pitchFamily="34" charset="0"/>
                        <a:cs typeface="Candara" panose="020E0502030303020204" pitchFamily="34" charset="0"/>
                      </a:endParaRPr>
                    </a:p>
                  </a:txBody>
                  <a:tcPr marL="0" marR="0" marT="0" marB="0"/>
                </a:tc>
                <a:extLst>
                  <a:ext uri="{0D108BD9-81ED-4DB2-BD59-A6C34878D82A}">
                    <a16:rowId xmlns:a16="http://schemas.microsoft.com/office/drawing/2014/main" val="10016"/>
                  </a:ext>
                </a:extLst>
              </a:tr>
            </a:tbl>
          </a:graphicData>
        </a:graphic>
      </p:graphicFrame>
      <p:sp>
        <p:nvSpPr>
          <p:cNvPr id="2" name="CuadroTexto 1">
            <a:extLst>
              <a:ext uri="{FF2B5EF4-FFF2-40B4-BE49-F238E27FC236}">
                <a16:creationId xmlns:a16="http://schemas.microsoft.com/office/drawing/2014/main" id="{A3E69F2B-F5F5-360C-BAC8-54F2F0115AD6}"/>
              </a:ext>
            </a:extLst>
          </p:cNvPr>
          <p:cNvSpPr txBox="1"/>
          <p:nvPr/>
        </p:nvSpPr>
        <p:spPr>
          <a:xfrm>
            <a:off x="0" y="450255"/>
            <a:ext cx="11880850" cy="584775"/>
          </a:xfrm>
          <a:prstGeom prst="rect">
            <a:avLst/>
          </a:prstGeom>
          <a:noFill/>
        </p:spPr>
        <p:txBody>
          <a:bodyPr wrap="square">
            <a:spAutoFit/>
          </a:bodyPr>
          <a:lstStyle/>
          <a:p>
            <a:pPr algn="ctr">
              <a:defRPr/>
            </a:pPr>
            <a:r>
              <a:rPr lang="es-ES" sz="3200" b="1" dirty="0">
                <a:solidFill>
                  <a:schemeClr val="accent1">
                    <a:lumMod val="75000"/>
                  </a:schemeClr>
                </a:solidFill>
                <a:ea typeface="Optima" panose="02020500000000000000" pitchFamily="18" charset="0"/>
                <a:cs typeface="Optima" panose="02020500000000000000" pitchFamily="18" charset="0"/>
              </a:rPr>
              <a:t>Delitos cometidos por funcionarios públicos</a:t>
            </a:r>
          </a:p>
        </p:txBody>
      </p:sp>
    </p:spTree>
    <p:extLst>
      <p:ext uri="{BB962C8B-B14F-4D97-AF65-F5344CB8AC3E}">
        <p14:creationId xmlns:p14="http://schemas.microsoft.com/office/powerpoint/2010/main" val="398584910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15209</TotalTime>
  <Words>7099</Words>
  <Application>Microsoft Office PowerPoint</Application>
  <PresentationFormat>Personalizado</PresentationFormat>
  <Paragraphs>769</Paragraphs>
  <Slides>53</Slides>
  <Notes>33</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53</vt:i4>
      </vt:variant>
    </vt:vector>
  </HeadingPairs>
  <TitlesOfParts>
    <vt:vector size="62" baseType="lpstr">
      <vt:lpstr>Arial</vt:lpstr>
      <vt:lpstr>Calibri</vt:lpstr>
      <vt:lpstr>Candara</vt:lpstr>
      <vt:lpstr>Fira Sans Extra Condensed Medium</vt:lpstr>
      <vt:lpstr>Montserrat</vt:lpstr>
      <vt:lpstr>Open Sans</vt:lpstr>
      <vt:lpstr>Optima</vt:lpstr>
      <vt:lpstr>Roboto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MOD_12</dc:creator>
  <cp:lastModifiedBy>Marco Cumpa Torres</cp:lastModifiedBy>
  <cp:revision>376</cp:revision>
  <cp:lastPrinted>2023-06-05T21:12:20Z</cp:lastPrinted>
  <dcterms:created xsi:type="dcterms:W3CDTF">2017-01-25T21:55:12Z</dcterms:created>
  <dcterms:modified xsi:type="dcterms:W3CDTF">2024-07-19T12:30:34Z</dcterms:modified>
</cp:coreProperties>
</file>