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256" r:id="rId5"/>
    <p:sldId id="257" r:id="rId6"/>
    <p:sldId id="263" r:id="rId7"/>
    <p:sldId id="293" r:id="rId8"/>
    <p:sldId id="264" r:id="rId9"/>
    <p:sldId id="283" r:id="rId10"/>
    <p:sldId id="298" r:id="rId11"/>
    <p:sldId id="294" r:id="rId12"/>
    <p:sldId id="265" r:id="rId13"/>
    <p:sldId id="273" r:id="rId14"/>
    <p:sldId id="290" r:id="rId15"/>
    <p:sldId id="269" r:id="rId16"/>
    <p:sldId id="270" r:id="rId17"/>
    <p:sldId id="271" r:id="rId18"/>
    <p:sldId id="274" r:id="rId19"/>
    <p:sldId id="299" r:id="rId20"/>
    <p:sldId id="300" r:id="rId21"/>
    <p:sldId id="276" r:id="rId22"/>
    <p:sldId id="277" r:id="rId23"/>
    <p:sldId id="278" r:id="rId24"/>
    <p:sldId id="280" r:id="rId25"/>
    <p:sldId id="281" r:id="rId26"/>
    <p:sldId id="279" r:id="rId27"/>
    <p:sldId id="282" r:id="rId28"/>
    <p:sldId id="266" r:id="rId29"/>
    <p:sldId id="284" r:id="rId30"/>
    <p:sldId id="286" r:id="rId31"/>
    <p:sldId id="289" r:id="rId32"/>
    <p:sldId id="288" r:id="rId33"/>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0" d="100"/>
          <a:sy n="60" d="100"/>
        </p:scale>
        <p:origin x="7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9605EC-AB47-46F3-AEF0-E3D88ED8EF1C}" type="datetimeFigureOut">
              <a:rPr lang="es-PE" smtClean="0"/>
              <a:t>6/01/2025</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EEC161-8A93-4807-8107-E5B02E1DD232}" type="slidenum">
              <a:rPr lang="es-PE" smtClean="0"/>
              <a:t>‹Nº›</a:t>
            </a:fld>
            <a:endParaRPr lang="es-PE"/>
          </a:p>
        </p:txBody>
      </p:sp>
    </p:spTree>
    <p:extLst>
      <p:ext uri="{BB962C8B-B14F-4D97-AF65-F5344CB8AC3E}">
        <p14:creationId xmlns:p14="http://schemas.microsoft.com/office/powerpoint/2010/main" val="732622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57EEC161-8A93-4807-8107-E5B02E1DD232}" type="slidenum">
              <a:rPr lang="es-PE" smtClean="0"/>
              <a:t>26</a:t>
            </a:fld>
            <a:endParaRPr lang="es-PE"/>
          </a:p>
        </p:txBody>
      </p:sp>
    </p:spTree>
    <p:extLst>
      <p:ext uri="{BB962C8B-B14F-4D97-AF65-F5344CB8AC3E}">
        <p14:creationId xmlns:p14="http://schemas.microsoft.com/office/powerpoint/2010/main" val="2819925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841720-6EB0-E6CC-9B5D-5898B19F833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E3F3DD52-47E6-4637-D967-67B623130E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DFC6A025-5B1F-D0B0-A6F1-DA604674AB07}"/>
              </a:ext>
            </a:extLst>
          </p:cNvPr>
          <p:cNvSpPr>
            <a:spLocks noGrp="1"/>
          </p:cNvSpPr>
          <p:nvPr>
            <p:ph type="dt" sz="half" idx="10"/>
          </p:nvPr>
        </p:nvSpPr>
        <p:spPr/>
        <p:txBody>
          <a:bodyPr/>
          <a:lstStyle/>
          <a:p>
            <a:fld id="{D4E4D47D-D165-47A2-8F27-6DF76CE48500}" type="datetimeFigureOut">
              <a:rPr lang="es-PE" smtClean="0"/>
              <a:t>6/01/2025</a:t>
            </a:fld>
            <a:endParaRPr lang="es-PE"/>
          </a:p>
        </p:txBody>
      </p:sp>
      <p:sp>
        <p:nvSpPr>
          <p:cNvPr id="5" name="Marcador de pie de página 4">
            <a:extLst>
              <a:ext uri="{FF2B5EF4-FFF2-40B4-BE49-F238E27FC236}">
                <a16:creationId xmlns:a16="http://schemas.microsoft.com/office/drawing/2014/main" id="{5BDC6FF5-5CAF-809E-A5E0-B62AC9C1CB99}"/>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54F3B93D-BAFE-79C6-E0FC-D638A3D0B7ED}"/>
              </a:ext>
            </a:extLst>
          </p:cNvPr>
          <p:cNvSpPr>
            <a:spLocks noGrp="1"/>
          </p:cNvSpPr>
          <p:nvPr>
            <p:ph type="sldNum" sz="quarter" idx="12"/>
          </p:nvPr>
        </p:nvSpPr>
        <p:spPr/>
        <p:txBody>
          <a:bodyPr/>
          <a:lstStyle/>
          <a:p>
            <a:fld id="{B3F222DB-5626-4B5C-B0E3-473ADDF7E5F0}" type="slidenum">
              <a:rPr lang="es-PE" smtClean="0"/>
              <a:t>‹Nº›</a:t>
            </a:fld>
            <a:endParaRPr lang="es-PE"/>
          </a:p>
        </p:txBody>
      </p:sp>
    </p:spTree>
    <p:extLst>
      <p:ext uri="{BB962C8B-B14F-4D97-AF65-F5344CB8AC3E}">
        <p14:creationId xmlns:p14="http://schemas.microsoft.com/office/powerpoint/2010/main" val="888342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22EAE1-77F4-5045-9C1B-06E6B8558E26}"/>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3BC915BB-2C55-5D63-2228-402B517BFD4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F0DE9D52-A284-FAB1-9B35-3537E2D20B89}"/>
              </a:ext>
            </a:extLst>
          </p:cNvPr>
          <p:cNvSpPr>
            <a:spLocks noGrp="1"/>
          </p:cNvSpPr>
          <p:nvPr>
            <p:ph type="dt" sz="half" idx="10"/>
          </p:nvPr>
        </p:nvSpPr>
        <p:spPr/>
        <p:txBody>
          <a:bodyPr/>
          <a:lstStyle/>
          <a:p>
            <a:fld id="{D4E4D47D-D165-47A2-8F27-6DF76CE48500}" type="datetimeFigureOut">
              <a:rPr lang="es-PE" smtClean="0"/>
              <a:t>6/01/2025</a:t>
            </a:fld>
            <a:endParaRPr lang="es-PE"/>
          </a:p>
        </p:txBody>
      </p:sp>
      <p:sp>
        <p:nvSpPr>
          <p:cNvPr id="5" name="Marcador de pie de página 4">
            <a:extLst>
              <a:ext uri="{FF2B5EF4-FFF2-40B4-BE49-F238E27FC236}">
                <a16:creationId xmlns:a16="http://schemas.microsoft.com/office/drawing/2014/main" id="{75708B52-7302-6F7A-B707-2C802100635F}"/>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94E4DD36-B3E9-DC72-79ED-49D89607BD1D}"/>
              </a:ext>
            </a:extLst>
          </p:cNvPr>
          <p:cNvSpPr>
            <a:spLocks noGrp="1"/>
          </p:cNvSpPr>
          <p:nvPr>
            <p:ph type="sldNum" sz="quarter" idx="12"/>
          </p:nvPr>
        </p:nvSpPr>
        <p:spPr/>
        <p:txBody>
          <a:bodyPr/>
          <a:lstStyle/>
          <a:p>
            <a:fld id="{B3F222DB-5626-4B5C-B0E3-473ADDF7E5F0}" type="slidenum">
              <a:rPr lang="es-PE" smtClean="0"/>
              <a:t>‹Nº›</a:t>
            </a:fld>
            <a:endParaRPr lang="es-PE"/>
          </a:p>
        </p:txBody>
      </p:sp>
    </p:spTree>
    <p:extLst>
      <p:ext uri="{BB962C8B-B14F-4D97-AF65-F5344CB8AC3E}">
        <p14:creationId xmlns:p14="http://schemas.microsoft.com/office/powerpoint/2010/main" val="992510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17252F7-BD4A-1379-8654-54A0B3A0F1E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FFBE7921-99DE-4990-1274-1349F139CC4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39B5B25B-CFF4-991C-775E-86015CE74329}"/>
              </a:ext>
            </a:extLst>
          </p:cNvPr>
          <p:cNvSpPr>
            <a:spLocks noGrp="1"/>
          </p:cNvSpPr>
          <p:nvPr>
            <p:ph type="dt" sz="half" idx="10"/>
          </p:nvPr>
        </p:nvSpPr>
        <p:spPr/>
        <p:txBody>
          <a:bodyPr/>
          <a:lstStyle/>
          <a:p>
            <a:fld id="{D4E4D47D-D165-47A2-8F27-6DF76CE48500}" type="datetimeFigureOut">
              <a:rPr lang="es-PE" smtClean="0"/>
              <a:t>6/01/2025</a:t>
            </a:fld>
            <a:endParaRPr lang="es-PE"/>
          </a:p>
        </p:txBody>
      </p:sp>
      <p:sp>
        <p:nvSpPr>
          <p:cNvPr id="5" name="Marcador de pie de página 4">
            <a:extLst>
              <a:ext uri="{FF2B5EF4-FFF2-40B4-BE49-F238E27FC236}">
                <a16:creationId xmlns:a16="http://schemas.microsoft.com/office/drawing/2014/main" id="{F455A4B2-4620-E48A-0016-CE9FD0A08DF2}"/>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D328953C-BFF1-C232-88F2-364449F5E342}"/>
              </a:ext>
            </a:extLst>
          </p:cNvPr>
          <p:cNvSpPr>
            <a:spLocks noGrp="1"/>
          </p:cNvSpPr>
          <p:nvPr>
            <p:ph type="sldNum" sz="quarter" idx="12"/>
          </p:nvPr>
        </p:nvSpPr>
        <p:spPr/>
        <p:txBody>
          <a:bodyPr/>
          <a:lstStyle/>
          <a:p>
            <a:fld id="{B3F222DB-5626-4B5C-B0E3-473ADDF7E5F0}" type="slidenum">
              <a:rPr lang="es-PE" smtClean="0"/>
              <a:t>‹Nº›</a:t>
            </a:fld>
            <a:endParaRPr lang="es-PE"/>
          </a:p>
        </p:txBody>
      </p:sp>
    </p:spTree>
    <p:extLst>
      <p:ext uri="{BB962C8B-B14F-4D97-AF65-F5344CB8AC3E}">
        <p14:creationId xmlns:p14="http://schemas.microsoft.com/office/powerpoint/2010/main" val="3606146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5986F2-0435-C9DE-EDC9-9F4B3A3AC3DE}"/>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924368B8-6ED7-F958-3B61-182CF781BE1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901DB6FD-003E-33F8-3E1E-8FB9DE3C01DC}"/>
              </a:ext>
            </a:extLst>
          </p:cNvPr>
          <p:cNvSpPr>
            <a:spLocks noGrp="1"/>
          </p:cNvSpPr>
          <p:nvPr>
            <p:ph type="dt" sz="half" idx="10"/>
          </p:nvPr>
        </p:nvSpPr>
        <p:spPr/>
        <p:txBody>
          <a:bodyPr/>
          <a:lstStyle/>
          <a:p>
            <a:fld id="{D4E4D47D-D165-47A2-8F27-6DF76CE48500}" type="datetimeFigureOut">
              <a:rPr lang="es-PE" smtClean="0"/>
              <a:t>6/01/2025</a:t>
            </a:fld>
            <a:endParaRPr lang="es-PE"/>
          </a:p>
        </p:txBody>
      </p:sp>
      <p:sp>
        <p:nvSpPr>
          <p:cNvPr id="5" name="Marcador de pie de página 4">
            <a:extLst>
              <a:ext uri="{FF2B5EF4-FFF2-40B4-BE49-F238E27FC236}">
                <a16:creationId xmlns:a16="http://schemas.microsoft.com/office/drawing/2014/main" id="{C3556BC5-EE72-FE26-5431-448D4D2DEAF2}"/>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9AC55567-9167-4B59-7582-0251D3639B33}"/>
              </a:ext>
            </a:extLst>
          </p:cNvPr>
          <p:cNvSpPr>
            <a:spLocks noGrp="1"/>
          </p:cNvSpPr>
          <p:nvPr>
            <p:ph type="sldNum" sz="quarter" idx="12"/>
          </p:nvPr>
        </p:nvSpPr>
        <p:spPr/>
        <p:txBody>
          <a:bodyPr/>
          <a:lstStyle/>
          <a:p>
            <a:fld id="{B3F222DB-5626-4B5C-B0E3-473ADDF7E5F0}" type="slidenum">
              <a:rPr lang="es-PE" smtClean="0"/>
              <a:t>‹Nº›</a:t>
            </a:fld>
            <a:endParaRPr lang="es-PE"/>
          </a:p>
        </p:txBody>
      </p:sp>
    </p:spTree>
    <p:extLst>
      <p:ext uri="{BB962C8B-B14F-4D97-AF65-F5344CB8AC3E}">
        <p14:creationId xmlns:p14="http://schemas.microsoft.com/office/powerpoint/2010/main" val="2253039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82107A-67B8-3028-555E-68E0029C8D1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270EB758-5757-FB59-AB4B-D46E651D1D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64CF25B-2CC2-8FF0-6D11-0C0D584352D6}"/>
              </a:ext>
            </a:extLst>
          </p:cNvPr>
          <p:cNvSpPr>
            <a:spLocks noGrp="1"/>
          </p:cNvSpPr>
          <p:nvPr>
            <p:ph type="dt" sz="half" idx="10"/>
          </p:nvPr>
        </p:nvSpPr>
        <p:spPr/>
        <p:txBody>
          <a:bodyPr/>
          <a:lstStyle/>
          <a:p>
            <a:fld id="{D4E4D47D-D165-47A2-8F27-6DF76CE48500}" type="datetimeFigureOut">
              <a:rPr lang="es-PE" smtClean="0"/>
              <a:t>6/01/2025</a:t>
            </a:fld>
            <a:endParaRPr lang="es-PE"/>
          </a:p>
        </p:txBody>
      </p:sp>
      <p:sp>
        <p:nvSpPr>
          <p:cNvPr id="5" name="Marcador de pie de página 4">
            <a:extLst>
              <a:ext uri="{FF2B5EF4-FFF2-40B4-BE49-F238E27FC236}">
                <a16:creationId xmlns:a16="http://schemas.microsoft.com/office/drawing/2014/main" id="{DFB03D5A-798E-8BD9-5B3A-3D1418F4E6E4}"/>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8DEC5367-86F9-5EDE-9843-5E5A5C40377A}"/>
              </a:ext>
            </a:extLst>
          </p:cNvPr>
          <p:cNvSpPr>
            <a:spLocks noGrp="1"/>
          </p:cNvSpPr>
          <p:nvPr>
            <p:ph type="sldNum" sz="quarter" idx="12"/>
          </p:nvPr>
        </p:nvSpPr>
        <p:spPr/>
        <p:txBody>
          <a:bodyPr/>
          <a:lstStyle/>
          <a:p>
            <a:fld id="{B3F222DB-5626-4B5C-B0E3-473ADDF7E5F0}" type="slidenum">
              <a:rPr lang="es-PE" smtClean="0"/>
              <a:t>‹Nº›</a:t>
            </a:fld>
            <a:endParaRPr lang="es-PE"/>
          </a:p>
        </p:txBody>
      </p:sp>
    </p:spTree>
    <p:extLst>
      <p:ext uri="{BB962C8B-B14F-4D97-AF65-F5344CB8AC3E}">
        <p14:creationId xmlns:p14="http://schemas.microsoft.com/office/powerpoint/2010/main" val="3759090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43014F-F67E-637F-0092-A21EA74DF277}"/>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AE6E4C6B-D979-3E7C-0DB4-0CC98EA75D0E}"/>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3D9387D0-F74F-D5B0-BF6B-A74FDB9155E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7762EB76-4C54-800C-FA6C-26565B47190F}"/>
              </a:ext>
            </a:extLst>
          </p:cNvPr>
          <p:cNvSpPr>
            <a:spLocks noGrp="1"/>
          </p:cNvSpPr>
          <p:nvPr>
            <p:ph type="dt" sz="half" idx="10"/>
          </p:nvPr>
        </p:nvSpPr>
        <p:spPr/>
        <p:txBody>
          <a:bodyPr/>
          <a:lstStyle/>
          <a:p>
            <a:fld id="{D4E4D47D-D165-47A2-8F27-6DF76CE48500}" type="datetimeFigureOut">
              <a:rPr lang="es-PE" smtClean="0"/>
              <a:t>6/01/2025</a:t>
            </a:fld>
            <a:endParaRPr lang="es-PE"/>
          </a:p>
        </p:txBody>
      </p:sp>
      <p:sp>
        <p:nvSpPr>
          <p:cNvPr id="6" name="Marcador de pie de página 5">
            <a:extLst>
              <a:ext uri="{FF2B5EF4-FFF2-40B4-BE49-F238E27FC236}">
                <a16:creationId xmlns:a16="http://schemas.microsoft.com/office/drawing/2014/main" id="{8E7B5F78-9A54-5248-65EA-081B009B0D09}"/>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8114F9F6-43E7-D9C9-73FD-525408A64E58}"/>
              </a:ext>
            </a:extLst>
          </p:cNvPr>
          <p:cNvSpPr>
            <a:spLocks noGrp="1"/>
          </p:cNvSpPr>
          <p:nvPr>
            <p:ph type="sldNum" sz="quarter" idx="12"/>
          </p:nvPr>
        </p:nvSpPr>
        <p:spPr/>
        <p:txBody>
          <a:bodyPr/>
          <a:lstStyle/>
          <a:p>
            <a:fld id="{B3F222DB-5626-4B5C-B0E3-473ADDF7E5F0}" type="slidenum">
              <a:rPr lang="es-PE" smtClean="0"/>
              <a:t>‹Nº›</a:t>
            </a:fld>
            <a:endParaRPr lang="es-PE"/>
          </a:p>
        </p:txBody>
      </p:sp>
    </p:spTree>
    <p:extLst>
      <p:ext uri="{BB962C8B-B14F-4D97-AF65-F5344CB8AC3E}">
        <p14:creationId xmlns:p14="http://schemas.microsoft.com/office/powerpoint/2010/main" val="3699535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0C0210-43F8-B4EC-3CF7-2A7BBCDC8146}"/>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657B92D4-4046-E8C1-486A-F444D30AA1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ECFA2E7-C868-818F-3A08-5E9EAB0B6C6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6094D996-4B1B-44BB-F71B-042896861F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0074351-AD83-0FD9-1E75-67F9146974F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C24743AF-0BFB-C40D-2CEC-16E634CB2E37}"/>
              </a:ext>
            </a:extLst>
          </p:cNvPr>
          <p:cNvSpPr>
            <a:spLocks noGrp="1"/>
          </p:cNvSpPr>
          <p:nvPr>
            <p:ph type="dt" sz="half" idx="10"/>
          </p:nvPr>
        </p:nvSpPr>
        <p:spPr/>
        <p:txBody>
          <a:bodyPr/>
          <a:lstStyle/>
          <a:p>
            <a:fld id="{D4E4D47D-D165-47A2-8F27-6DF76CE48500}" type="datetimeFigureOut">
              <a:rPr lang="es-PE" smtClean="0"/>
              <a:t>6/01/2025</a:t>
            </a:fld>
            <a:endParaRPr lang="es-PE"/>
          </a:p>
        </p:txBody>
      </p:sp>
      <p:sp>
        <p:nvSpPr>
          <p:cNvPr id="8" name="Marcador de pie de página 7">
            <a:extLst>
              <a:ext uri="{FF2B5EF4-FFF2-40B4-BE49-F238E27FC236}">
                <a16:creationId xmlns:a16="http://schemas.microsoft.com/office/drawing/2014/main" id="{C2E2303E-F619-D289-CB56-B7A5E1E33E78}"/>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572F4615-E8C5-7CD6-3741-0A21BF7FF8E7}"/>
              </a:ext>
            </a:extLst>
          </p:cNvPr>
          <p:cNvSpPr>
            <a:spLocks noGrp="1"/>
          </p:cNvSpPr>
          <p:nvPr>
            <p:ph type="sldNum" sz="quarter" idx="12"/>
          </p:nvPr>
        </p:nvSpPr>
        <p:spPr/>
        <p:txBody>
          <a:bodyPr/>
          <a:lstStyle/>
          <a:p>
            <a:fld id="{B3F222DB-5626-4B5C-B0E3-473ADDF7E5F0}" type="slidenum">
              <a:rPr lang="es-PE" smtClean="0"/>
              <a:t>‹Nº›</a:t>
            </a:fld>
            <a:endParaRPr lang="es-PE"/>
          </a:p>
        </p:txBody>
      </p:sp>
    </p:spTree>
    <p:extLst>
      <p:ext uri="{BB962C8B-B14F-4D97-AF65-F5344CB8AC3E}">
        <p14:creationId xmlns:p14="http://schemas.microsoft.com/office/powerpoint/2010/main" val="1768738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CF41DB-0B1F-182B-CC16-20720D0DBED1}"/>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8D2CBFCA-6275-AC7F-07E9-42B6F819BD1D}"/>
              </a:ext>
            </a:extLst>
          </p:cNvPr>
          <p:cNvSpPr>
            <a:spLocks noGrp="1"/>
          </p:cNvSpPr>
          <p:nvPr>
            <p:ph type="dt" sz="half" idx="10"/>
          </p:nvPr>
        </p:nvSpPr>
        <p:spPr/>
        <p:txBody>
          <a:bodyPr/>
          <a:lstStyle/>
          <a:p>
            <a:fld id="{D4E4D47D-D165-47A2-8F27-6DF76CE48500}" type="datetimeFigureOut">
              <a:rPr lang="es-PE" smtClean="0"/>
              <a:t>6/01/2025</a:t>
            </a:fld>
            <a:endParaRPr lang="es-PE"/>
          </a:p>
        </p:txBody>
      </p:sp>
      <p:sp>
        <p:nvSpPr>
          <p:cNvPr id="4" name="Marcador de pie de página 3">
            <a:extLst>
              <a:ext uri="{FF2B5EF4-FFF2-40B4-BE49-F238E27FC236}">
                <a16:creationId xmlns:a16="http://schemas.microsoft.com/office/drawing/2014/main" id="{7C155C2C-B7AC-2980-0BAC-DAC39A90FBFA}"/>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34F0852E-1BDD-0014-B519-6F7352E71F50}"/>
              </a:ext>
            </a:extLst>
          </p:cNvPr>
          <p:cNvSpPr>
            <a:spLocks noGrp="1"/>
          </p:cNvSpPr>
          <p:nvPr>
            <p:ph type="sldNum" sz="quarter" idx="12"/>
          </p:nvPr>
        </p:nvSpPr>
        <p:spPr/>
        <p:txBody>
          <a:bodyPr/>
          <a:lstStyle/>
          <a:p>
            <a:fld id="{B3F222DB-5626-4B5C-B0E3-473ADDF7E5F0}" type="slidenum">
              <a:rPr lang="es-PE" smtClean="0"/>
              <a:t>‹Nº›</a:t>
            </a:fld>
            <a:endParaRPr lang="es-PE"/>
          </a:p>
        </p:txBody>
      </p:sp>
    </p:spTree>
    <p:extLst>
      <p:ext uri="{BB962C8B-B14F-4D97-AF65-F5344CB8AC3E}">
        <p14:creationId xmlns:p14="http://schemas.microsoft.com/office/powerpoint/2010/main" val="377440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1FC619A-0AF2-69C2-0D97-435743775BF0}"/>
              </a:ext>
            </a:extLst>
          </p:cNvPr>
          <p:cNvSpPr>
            <a:spLocks noGrp="1"/>
          </p:cNvSpPr>
          <p:nvPr>
            <p:ph type="dt" sz="half" idx="10"/>
          </p:nvPr>
        </p:nvSpPr>
        <p:spPr/>
        <p:txBody>
          <a:bodyPr/>
          <a:lstStyle/>
          <a:p>
            <a:fld id="{D4E4D47D-D165-47A2-8F27-6DF76CE48500}" type="datetimeFigureOut">
              <a:rPr lang="es-PE" smtClean="0"/>
              <a:t>6/01/2025</a:t>
            </a:fld>
            <a:endParaRPr lang="es-PE"/>
          </a:p>
        </p:txBody>
      </p:sp>
      <p:sp>
        <p:nvSpPr>
          <p:cNvPr id="3" name="Marcador de pie de página 2">
            <a:extLst>
              <a:ext uri="{FF2B5EF4-FFF2-40B4-BE49-F238E27FC236}">
                <a16:creationId xmlns:a16="http://schemas.microsoft.com/office/drawing/2014/main" id="{50BCCE33-06F1-1C2F-1350-0A8852152856}"/>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FB38012D-BB35-C9DC-1E26-E87760CF243F}"/>
              </a:ext>
            </a:extLst>
          </p:cNvPr>
          <p:cNvSpPr>
            <a:spLocks noGrp="1"/>
          </p:cNvSpPr>
          <p:nvPr>
            <p:ph type="sldNum" sz="quarter" idx="12"/>
          </p:nvPr>
        </p:nvSpPr>
        <p:spPr/>
        <p:txBody>
          <a:bodyPr/>
          <a:lstStyle/>
          <a:p>
            <a:fld id="{B3F222DB-5626-4B5C-B0E3-473ADDF7E5F0}" type="slidenum">
              <a:rPr lang="es-PE" smtClean="0"/>
              <a:t>‹Nº›</a:t>
            </a:fld>
            <a:endParaRPr lang="es-PE"/>
          </a:p>
        </p:txBody>
      </p:sp>
    </p:spTree>
    <p:extLst>
      <p:ext uri="{BB962C8B-B14F-4D97-AF65-F5344CB8AC3E}">
        <p14:creationId xmlns:p14="http://schemas.microsoft.com/office/powerpoint/2010/main" val="2002124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3BD193-19E1-6E55-9FB7-16041F92DA4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F341D385-0C8E-8DB1-AEFD-20058C1295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CC8C9C45-B849-6ABD-1BA5-9369E19A14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6CFEEA5-9923-BBE1-D337-36A888293305}"/>
              </a:ext>
            </a:extLst>
          </p:cNvPr>
          <p:cNvSpPr>
            <a:spLocks noGrp="1"/>
          </p:cNvSpPr>
          <p:nvPr>
            <p:ph type="dt" sz="half" idx="10"/>
          </p:nvPr>
        </p:nvSpPr>
        <p:spPr/>
        <p:txBody>
          <a:bodyPr/>
          <a:lstStyle/>
          <a:p>
            <a:fld id="{D4E4D47D-D165-47A2-8F27-6DF76CE48500}" type="datetimeFigureOut">
              <a:rPr lang="es-PE" smtClean="0"/>
              <a:t>6/01/2025</a:t>
            </a:fld>
            <a:endParaRPr lang="es-PE"/>
          </a:p>
        </p:txBody>
      </p:sp>
      <p:sp>
        <p:nvSpPr>
          <p:cNvPr id="6" name="Marcador de pie de página 5">
            <a:extLst>
              <a:ext uri="{FF2B5EF4-FFF2-40B4-BE49-F238E27FC236}">
                <a16:creationId xmlns:a16="http://schemas.microsoft.com/office/drawing/2014/main" id="{B8476D33-5E89-1D69-AF86-B3E6B72D9207}"/>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FFBB4D99-B909-AEA1-DD1E-37BFCE3CBC36}"/>
              </a:ext>
            </a:extLst>
          </p:cNvPr>
          <p:cNvSpPr>
            <a:spLocks noGrp="1"/>
          </p:cNvSpPr>
          <p:nvPr>
            <p:ph type="sldNum" sz="quarter" idx="12"/>
          </p:nvPr>
        </p:nvSpPr>
        <p:spPr/>
        <p:txBody>
          <a:bodyPr/>
          <a:lstStyle/>
          <a:p>
            <a:fld id="{B3F222DB-5626-4B5C-B0E3-473ADDF7E5F0}" type="slidenum">
              <a:rPr lang="es-PE" smtClean="0"/>
              <a:t>‹Nº›</a:t>
            </a:fld>
            <a:endParaRPr lang="es-PE"/>
          </a:p>
        </p:txBody>
      </p:sp>
    </p:spTree>
    <p:extLst>
      <p:ext uri="{BB962C8B-B14F-4D97-AF65-F5344CB8AC3E}">
        <p14:creationId xmlns:p14="http://schemas.microsoft.com/office/powerpoint/2010/main" val="2402915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9AD1BE-F2C9-BFB0-F7E9-6E52DA8BD49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92731E3A-856B-C06B-5965-207BE212AD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6BAE6C9E-35D2-A53D-5801-7EC66F41F2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A32428D-6A53-4767-3BFF-E855D7224483}"/>
              </a:ext>
            </a:extLst>
          </p:cNvPr>
          <p:cNvSpPr>
            <a:spLocks noGrp="1"/>
          </p:cNvSpPr>
          <p:nvPr>
            <p:ph type="dt" sz="half" idx="10"/>
          </p:nvPr>
        </p:nvSpPr>
        <p:spPr/>
        <p:txBody>
          <a:bodyPr/>
          <a:lstStyle/>
          <a:p>
            <a:fld id="{D4E4D47D-D165-47A2-8F27-6DF76CE48500}" type="datetimeFigureOut">
              <a:rPr lang="es-PE" smtClean="0"/>
              <a:t>6/01/2025</a:t>
            </a:fld>
            <a:endParaRPr lang="es-PE"/>
          </a:p>
        </p:txBody>
      </p:sp>
      <p:sp>
        <p:nvSpPr>
          <p:cNvPr id="6" name="Marcador de pie de página 5">
            <a:extLst>
              <a:ext uri="{FF2B5EF4-FFF2-40B4-BE49-F238E27FC236}">
                <a16:creationId xmlns:a16="http://schemas.microsoft.com/office/drawing/2014/main" id="{56E5955B-94B9-8D5F-8427-B9958F5AC4F0}"/>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427D8FE0-5155-CD2F-3BA7-5DB981338A1E}"/>
              </a:ext>
            </a:extLst>
          </p:cNvPr>
          <p:cNvSpPr>
            <a:spLocks noGrp="1"/>
          </p:cNvSpPr>
          <p:nvPr>
            <p:ph type="sldNum" sz="quarter" idx="12"/>
          </p:nvPr>
        </p:nvSpPr>
        <p:spPr/>
        <p:txBody>
          <a:bodyPr/>
          <a:lstStyle/>
          <a:p>
            <a:fld id="{B3F222DB-5626-4B5C-B0E3-473ADDF7E5F0}" type="slidenum">
              <a:rPr lang="es-PE" smtClean="0"/>
              <a:t>‹Nº›</a:t>
            </a:fld>
            <a:endParaRPr lang="es-PE"/>
          </a:p>
        </p:txBody>
      </p:sp>
    </p:spTree>
    <p:extLst>
      <p:ext uri="{BB962C8B-B14F-4D97-AF65-F5344CB8AC3E}">
        <p14:creationId xmlns:p14="http://schemas.microsoft.com/office/powerpoint/2010/main" val="2981056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3D75D2C-A972-92D3-A5F6-C3FBE087D9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CF8C77D6-8808-50C5-8981-7A2317FFCB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D9935408-7251-074B-067A-0BAB6BE7A0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E4D47D-D165-47A2-8F27-6DF76CE48500}" type="datetimeFigureOut">
              <a:rPr lang="es-PE" smtClean="0"/>
              <a:t>6/01/2025</a:t>
            </a:fld>
            <a:endParaRPr lang="es-PE"/>
          </a:p>
        </p:txBody>
      </p:sp>
      <p:sp>
        <p:nvSpPr>
          <p:cNvPr id="5" name="Marcador de pie de página 4">
            <a:extLst>
              <a:ext uri="{FF2B5EF4-FFF2-40B4-BE49-F238E27FC236}">
                <a16:creationId xmlns:a16="http://schemas.microsoft.com/office/drawing/2014/main" id="{EC3F5EC8-B8C1-B688-60B9-6F53DE3ECE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69E5F320-B7A5-BA11-491C-C46F0FAA7E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F222DB-5626-4B5C-B0E3-473ADDF7E5F0}" type="slidenum">
              <a:rPr lang="es-PE" smtClean="0"/>
              <a:t>‹Nº›</a:t>
            </a:fld>
            <a:endParaRPr lang="es-PE"/>
          </a:p>
        </p:txBody>
      </p:sp>
    </p:spTree>
    <p:extLst>
      <p:ext uri="{BB962C8B-B14F-4D97-AF65-F5344CB8AC3E}">
        <p14:creationId xmlns:p14="http://schemas.microsoft.com/office/powerpoint/2010/main" val="18444883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worldbank.org/en/search?q=REGULACIONES+DE+ADQUISICIONES%202023"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gob.pe/institucion/psi/colecciones/48134-solicitud-de-oferta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05ED3A-BF77-514A-E90E-B4D3B0749784}"/>
              </a:ext>
            </a:extLst>
          </p:cNvPr>
          <p:cNvSpPr>
            <a:spLocks noGrp="1"/>
          </p:cNvSpPr>
          <p:nvPr>
            <p:ph type="ctrTitle"/>
          </p:nvPr>
        </p:nvSpPr>
        <p:spPr>
          <a:xfrm>
            <a:off x="1190013" y="2358444"/>
            <a:ext cx="9144000" cy="503509"/>
          </a:xfrm>
        </p:spPr>
        <p:txBody>
          <a:bodyPr>
            <a:normAutofit fontScale="90000"/>
          </a:bodyPr>
          <a:lstStyle/>
          <a:p>
            <a:r>
              <a:rPr lang="es-PE" sz="1800" b="1" dirty="0">
                <a:effectLst/>
                <a:latin typeface="Calibri Light" panose="020F0302020204030204" pitchFamily="34" charset="0"/>
                <a:ea typeface="Batang" panose="02030600000101010101" pitchFamily="18" charset="-127"/>
                <a:cs typeface="Times New Roman" panose="02020603050405020304" pitchFamily="18" charset="0"/>
              </a:rPr>
              <a:t>Programa Nacional de Riego Tecnificado para una Agricultura  </a:t>
            </a:r>
            <a:br>
              <a:rPr lang="es-PE" sz="1800" b="1" dirty="0">
                <a:effectLst/>
                <a:latin typeface="Arial Narrow" panose="020B0606020202030204" pitchFamily="34" charset="0"/>
                <a:ea typeface="Batang" panose="02030600000101010101" pitchFamily="18" charset="-127"/>
                <a:cs typeface="Times New Roman" panose="02020603050405020304" pitchFamily="18" charset="0"/>
              </a:rPr>
            </a:br>
            <a:r>
              <a:rPr lang="es-PE" sz="1800" b="1" dirty="0">
                <a:effectLst/>
                <a:latin typeface="Calibri Light" panose="020F0302020204030204" pitchFamily="34" charset="0"/>
                <a:ea typeface="Batang" panose="02030600000101010101" pitchFamily="18" charset="-127"/>
                <a:cs typeface="Times New Roman" panose="02020603050405020304" pitchFamily="18" charset="0"/>
              </a:rPr>
              <a:t>Climáticamente Resiliente</a:t>
            </a:r>
            <a:endParaRPr lang="es-PE" b="1" dirty="0"/>
          </a:p>
        </p:txBody>
      </p:sp>
      <p:sp>
        <p:nvSpPr>
          <p:cNvPr id="3" name="Subtítulo 2">
            <a:extLst>
              <a:ext uri="{FF2B5EF4-FFF2-40B4-BE49-F238E27FC236}">
                <a16:creationId xmlns:a16="http://schemas.microsoft.com/office/drawing/2014/main" id="{E5114AB8-2918-53ED-860A-72A7F4C2197D}"/>
              </a:ext>
            </a:extLst>
          </p:cNvPr>
          <p:cNvSpPr>
            <a:spLocks noGrp="1"/>
          </p:cNvSpPr>
          <p:nvPr>
            <p:ph type="subTitle" idx="1"/>
          </p:nvPr>
        </p:nvSpPr>
        <p:spPr>
          <a:xfrm>
            <a:off x="842682" y="3604895"/>
            <a:ext cx="10255624" cy="827882"/>
          </a:xfrm>
          <a:ln>
            <a:solidFill>
              <a:srgbClr val="00B0F0"/>
            </a:solidFill>
          </a:ln>
        </p:spPr>
        <p:txBody>
          <a:bodyPr>
            <a:noAutofit/>
          </a:bodyPr>
          <a:lstStyle/>
          <a:p>
            <a:pPr algn="ctr">
              <a:lnSpc>
                <a:spcPct val="100000"/>
              </a:lnSpc>
              <a:spcBef>
                <a:spcPts val="0"/>
              </a:spcBef>
            </a:pPr>
            <a:r>
              <a:rPr lang="es-ES" sz="2000" b="1" dirty="0">
                <a:latin typeface="+mj-lt"/>
                <a:ea typeface="Times New Roman" panose="02020603050405020304" pitchFamily="18" charset="0"/>
                <a:cs typeface="Times New Roman" panose="02020603050405020304" pitchFamily="18" charset="0"/>
              </a:rPr>
              <a:t>SOLICITUD DE OFERTAS</a:t>
            </a:r>
            <a:endParaRPr lang="es-PE" sz="2000" dirty="0">
              <a:effectLst/>
              <a:latin typeface="+mj-lt"/>
              <a:ea typeface="Times New Roman" panose="02020603050405020304" pitchFamily="18" charset="0"/>
            </a:endParaRPr>
          </a:p>
          <a:p>
            <a:pPr algn="ctr">
              <a:lnSpc>
                <a:spcPct val="100000"/>
              </a:lnSpc>
              <a:spcBef>
                <a:spcPts val="0"/>
              </a:spcBef>
              <a:spcAft>
                <a:spcPts val="1800"/>
              </a:spcAft>
            </a:pPr>
            <a:r>
              <a:rPr lang="es-PE" sz="2000" dirty="0">
                <a:latin typeface="+mj-lt"/>
                <a:ea typeface="Times New Roman" panose="02020603050405020304" pitchFamily="18" charset="0"/>
              </a:rPr>
              <a:t>REUNIÓN INFORMATIVA</a:t>
            </a:r>
            <a:endParaRPr lang="es-PE" sz="2000" dirty="0">
              <a:effectLst/>
              <a:latin typeface="+mj-lt"/>
              <a:ea typeface="Times New Roman" panose="02020603050405020304" pitchFamily="18" charset="0"/>
            </a:endParaRPr>
          </a:p>
          <a:p>
            <a:pPr algn="ctr">
              <a:lnSpc>
                <a:spcPct val="100000"/>
              </a:lnSpc>
              <a:spcBef>
                <a:spcPts val="0"/>
              </a:spcBef>
            </a:pPr>
            <a:endParaRPr lang="es-PE" sz="2000" b="1" i="1" dirty="0">
              <a:effectLst>
                <a:outerShdw blurRad="38100" dist="38100" dir="2700000" algn="tl">
                  <a:srgbClr val="000000">
                    <a:alpha val="43137"/>
                  </a:srgbClr>
                </a:outerShdw>
              </a:effectLst>
              <a:latin typeface="+mj-lt"/>
              <a:ea typeface="Batang" panose="02030600000101010101" pitchFamily="18" charset="-127"/>
              <a:cs typeface="Times New Roman" panose="02020603050405020304" pitchFamily="18" charset="0"/>
            </a:endParaRPr>
          </a:p>
          <a:p>
            <a:pPr>
              <a:lnSpc>
                <a:spcPct val="100000"/>
              </a:lnSpc>
              <a:spcBef>
                <a:spcPts val="0"/>
              </a:spcBef>
            </a:pPr>
            <a:endParaRPr lang="es-PE" sz="2000" dirty="0">
              <a:latin typeface="+mj-lt"/>
            </a:endParaRPr>
          </a:p>
        </p:txBody>
      </p:sp>
      <p:grpSp>
        <p:nvGrpSpPr>
          <p:cNvPr id="4" name="Grupo 3">
            <a:extLst>
              <a:ext uri="{FF2B5EF4-FFF2-40B4-BE49-F238E27FC236}">
                <a16:creationId xmlns:a16="http://schemas.microsoft.com/office/drawing/2014/main" id="{EE1C54B4-9930-B88E-1ABD-BC3A88E79FAF}"/>
              </a:ext>
            </a:extLst>
          </p:cNvPr>
          <p:cNvGrpSpPr/>
          <p:nvPr/>
        </p:nvGrpSpPr>
        <p:grpSpPr>
          <a:xfrm>
            <a:off x="2636700" y="178647"/>
            <a:ext cx="6250626" cy="2069523"/>
            <a:chOff x="4662488" y="2714625"/>
            <a:chExt cx="2867026" cy="1327151"/>
          </a:xfrm>
        </p:grpSpPr>
        <p:sp>
          <p:nvSpPr>
            <p:cNvPr id="5" name="Freeform 5">
              <a:extLst>
                <a:ext uri="{FF2B5EF4-FFF2-40B4-BE49-F238E27FC236}">
                  <a16:creationId xmlns:a16="http://schemas.microsoft.com/office/drawing/2014/main" id="{A7935F44-2B87-09BC-9933-3525402E5DDC}"/>
                </a:ext>
              </a:extLst>
            </p:cNvPr>
            <p:cNvSpPr>
              <a:spLocks noEditPoints="1"/>
            </p:cNvSpPr>
            <p:nvPr/>
          </p:nvSpPr>
          <p:spPr bwMode="auto">
            <a:xfrm>
              <a:off x="4662488" y="3313113"/>
              <a:ext cx="709613" cy="547688"/>
            </a:xfrm>
            <a:custGeom>
              <a:avLst/>
              <a:gdLst>
                <a:gd name="T0" fmla="*/ 260 w 1970"/>
                <a:gd name="T1" fmla="*/ 1509 h 1509"/>
                <a:gd name="T2" fmla="*/ 33 w 1970"/>
                <a:gd name="T3" fmla="*/ 1509 h 1509"/>
                <a:gd name="T4" fmla="*/ 0 w 1970"/>
                <a:gd name="T5" fmla="*/ 1476 h 1509"/>
                <a:gd name="T6" fmla="*/ 0 w 1970"/>
                <a:gd name="T7" fmla="*/ 33 h 1509"/>
                <a:gd name="T8" fmla="*/ 33 w 1970"/>
                <a:gd name="T9" fmla="*/ 0 h 1509"/>
                <a:gd name="T10" fmla="*/ 1478 w 1970"/>
                <a:gd name="T11" fmla="*/ 0 h 1509"/>
                <a:gd name="T12" fmla="*/ 1574 w 1970"/>
                <a:gd name="T13" fmla="*/ 10 h 1509"/>
                <a:gd name="T14" fmla="*/ 1666 w 1970"/>
                <a:gd name="T15" fmla="*/ 38 h 1509"/>
                <a:gd name="T16" fmla="*/ 1750 w 1970"/>
                <a:gd name="T17" fmla="*/ 83 h 1509"/>
                <a:gd name="T18" fmla="*/ 1823 w 1970"/>
                <a:gd name="T19" fmla="*/ 142 h 1509"/>
                <a:gd name="T20" fmla="*/ 1883 w 1970"/>
                <a:gd name="T21" fmla="*/ 213 h 1509"/>
                <a:gd name="T22" fmla="*/ 1930 w 1970"/>
                <a:gd name="T23" fmla="*/ 295 h 1509"/>
                <a:gd name="T24" fmla="*/ 1960 w 1970"/>
                <a:gd name="T25" fmla="*/ 385 h 1509"/>
                <a:gd name="T26" fmla="*/ 1970 w 1970"/>
                <a:gd name="T27" fmla="*/ 482 h 1509"/>
                <a:gd name="T28" fmla="*/ 1928 w 1970"/>
                <a:gd name="T29" fmla="*/ 671 h 1509"/>
                <a:gd name="T30" fmla="*/ 1880 w 1970"/>
                <a:gd name="T31" fmla="*/ 752 h 1509"/>
                <a:gd name="T32" fmla="*/ 1818 w 1970"/>
                <a:gd name="T33" fmla="*/ 824 h 1509"/>
                <a:gd name="T34" fmla="*/ 1743 w 1970"/>
                <a:gd name="T35" fmla="*/ 882 h 1509"/>
                <a:gd name="T36" fmla="*/ 1657 w 1970"/>
                <a:gd name="T37" fmla="*/ 926 h 1509"/>
                <a:gd name="T38" fmla="*/ 1564 w 1970"/>
                <a:gd name="T39" fmla="*/ 954 h 1509"/>
                <a:gd name="T40" fmla="*/ 1468 w 1970"/>
                <a:gd name="T41" fmla="*/ 963 h 1509"/>
                <a:gd name="T42" fmla="*/ 293 w 1970"/>
                <a:gd name="T43" fmla="*/ 963 h 1509"/>
                <a:gd name="T44" fmla="*/ 293 w 1970"/>
                <a:gd name="T45" fmla="*/ 1476 h 1509"/>
                <a:gd name="T46" fmla="*/ 260 w 1970"/>
                <a:gd name="T47" fmla="*/ 1509 h 1509"/>
                <a:gd name="T48" fmla="*/ 1472 w 1970"/>
                <a:gd name="T49" fmla="*/ 674 h 1509"/>
                <a:gd name="T50" fmla="*/ 1512 w 1970"/>
                <a:gd name="T51" fmla="*/ 670 h 1509"/>
                <a:gd name="T52" fmla="*/ 1550 w 1970"/>
                <a:gd name="T53" fmla="*/ 659 h 1509"/>
                <a:gd name="T54" fmla="*/ 1585 w 1970"/>
                <a:gd name="T55" fmla="*/ 640 h 1509"/>
                <a:gd name="T56" fmla="*/ 1615 w 1970"/>
                <a:gd name="T57" fmla="*/ 617 h 1509"/>
                <a:gd name="T58" fmla="*/ 1641 w 1970"/>
                <a:gd name="T59" fmla="*/ 588 h 1509"/>
                <a:gd name="T60" fmla="*/ 1662 w 1970"/>
                <a:gd name="T61" fmla="*/ 555 h 1509"/>
                <a:gd name="T62" fmla="*/ 1675 w 1970"/>
                <a:gd name="T63" fmla="*/ 519 h 1509"/>
                <a:gd name="T64" fmla="*/ 1681 w 1970"/>
                <a:gd name="T65" fmla="*/ 482 h 1509"/>
                <a:gd name="T66" fmla="*/ 1675 w 1970"/>
                <a:gd name="T67" fmla="*/ 445 h 1509"/>
                <a:gd name="T68" fmla="*/ 1662 w 1970"/>
                <a:gd name="T69" fmla="*/ 410 h 1509"/>
                <a:gd name="T70" fmla="*/ 1641 w 1970"/>
                <a:gd name="T71" fmla="*/ 377 h 1509"/>
                <a:gd name="T72" fmla="*/ 1615 w 1970"/>
                <a:gd name="T73" fmla="*/ 349 h 1509"/>
                <a:gd name="T74" fmla="*/ 1583 w 1970"/>
                <a:gd name="T75" fmla="*/ 325 h 1509"/>
                <a:gd name="T76" fmla="*/ 1547 w 1970"/>
                <a:gd name="T77" fmla="*/ 307 h 1509"/>
                <a:gd name="T78" fmla="*/ 1509 w 1970"/>
                <a:gd name="T79" fmla="*/ 295 h 1509"/>
                <a:gd name="T80" fmla="*/ 1468 w 1970"/>
                <a:gd name="T81" fmla="*/ 291 h 1509"/>
                <a:gd name="T82" fmla="*/ 293 w 1970"/>
                <a:gd name="T83" fmla="*/ 291 h 1509"/>
                <a:gd name="T84" fmla="*/ 293 w 1970"/>
                <a:gd name="T85" fmla="*/ 674 h 1509"/>
                <a:gd name="T86" fmla="*/ 1472 w 1970"/>
                <a:gd name="T87" fmla="*/ 674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70" h="1509">
                  <a:moveTo>
                    <a:pt x="260" y="1509"/>
                  </a:moveTo>
                  <a:lnTo>
                    <a:pt x="33" y="1509"/>
                  </a:lnTo>
                  <a:cubicBezTo>
                    <a:pt x="15" y="1509"/>
                    <a:pt x="0" y="1495"/>
                    <a:pt x="0" y="1476"/>
                  </a:cubicBezTo>
                  <a:lnTo>
                    <a:pt x="0" y="33"/>
                  </a:lnTo>
                  <a:cubicBezTo>
                    <a:pt x="0" y="15"/>
                    <a:pt x="15" y="0"/>
                    <a:pt x="33" y="0"/>
                  </a:cubicBezTo>
                  <a:lnTo>
                    <a:pt x="1478" y="0"/>
                  </a:lnTo>
                  <a:cubicBezTo>
                    <a:pt x="1511" y="0"/>
                    <a:pt x="1543" y="3"/>
                    <a:pt x="1574" y="10"/>
                  </a:cubicBezTo>
                  <a:cubicBezTo>
                    <a:pt x="1606" y="16"/>
                    <a:pt x="1637" y="26"/>
                    <a:pt x="1666" y="38"/>
                  </a:cubicBezTo>
                  <a:cubicBezTo>
                    <a:pt x="1696" y="51"/>
                    <a:pt x="1724" y="66"/>
                    <a:pt x="1750" y="83"/>
                  </a:cubicBezTo>
                  <a:cubicBezTo>
                    <a:pt x="1776" y="100"/>
                    <a:pt x="1800" y="120"/>
                    <a:pt x="1823" y="142"/>
                  </a:cubicBezTo>
                  <a:cubicBezTo>
                    <a:pt x="1845" y="164"/>
                    <a:pt x="1865" y="188"/>
                    <a:pt x="1883" y="213"/>
                  </a:cubicBezTo>
                  <a:cubicBezTo>
                    <a:pt x="1901" y="239"/>
                    <a:pt x="1916" y="266"/>
                    <a:pt x="1930" y="295"/>
                  </a:cubicBezTo>
                  <a:cubicBezTo>
                    <a:pt x="1943" y="324"/>
                    <a:pt x="1953" y="354"/>
                    <a:pt x="1960" y="385"/>
                  </a:cubicBezTo>
                  <a:cubicBezTo>
                    <a:pt x="1967" y="417"/>
                    <a:pt x="1970" y="449"/>
                    <a:pt x="1970" y="482"/>
                  </a:cubicBezTo>
                  <a:cubicBezTo>
                    <a:pt x="1970" y="549"/>
                    <a:pt x="1956" y="612"/>
                    <a:pt x="1928" y="671"/>
                  </a:cubicBezTo>
                  <a:cubicBezTo>
                    <a:pt x="1915" y="700"/>
                    <a:pt x="1899" y="727"/>
                    <a:pt x="1880" y="752"/>
                  </a:cubicBezTo>
                  <a:cubicBezTo>
                    <a:pt x="1862" y="778"/>
                    <a:pt x="1841" y="802"/>
                    <a:pt x="1818" y="824"/>
                  </a:cubicBezTo>
                  <a:cubicBezTo>
                    <a:pt x="1795" y="845"/>
                    <a:pt x="1770" y="865"/>
                    <a:pt x="1743" y="882"/>
                  </a:cubicBezTo>
                  <a:cubicBezTo>
                    <a:pt x="1716" y="899"/>
                    <a:pt x="1688" y="914"/>
                    <a:pt x="1657" y="926"/>
                  </a:cubicBezTo>
                  <a:cubicBezTo>
                    <a:pt x="1627" y="938"/>
                    <a:pt x="1596" y="948"/>
                    <a:pt x="1564" y="954"/>
                  </a:cubicBezTo>
                  <a:cubicBezTo>
                    <a:pt x="1533" y="960"/>
                    <a:pt x="1500" y="963"/>
                    <a:pt x="1468" y="963"/>
                  </a:cubicBezTo>
                  <a:lnTo>
                    <a:pt x="293" y="963"/>
                  </a:lnTo>
                  <a:lnTo>
                    <a:pt x="293" y="1476"/>
                  </a:lnTo>
                  <a:cubicBezTo>
                    <a:pt x="293" y="1495"/>
                    <a:pt x="279" y="1509"/>
                    <a:pt x="260" y="1509"/>
                  </a:cubicBezTo>
                  <a:close/>
                  <a:moveTo>
                    <a:pt x="1472" y="674"/>
                  </a:moveTo>
                  <a:cubicBezTo>
                    <a:pt x="1486" y="674"/>
                    <a:pt x="1499" y="672"/>
                    <a:pt x="1512" y="670"/>
                  </a:cubicBezTo>
                  <a:cubicBezTo>
                    <a:pt x="1525" y="667"/>
                    <a:pt x="1538" y="664"/>
                    <a:pt x="1550" y="659"/>
                  </a:cubicBezTo>
                  <a:cubicBezTo>
                    <a:pt x="1563" y="653"/>
                    <a:pt x="1575" y="647"/>
                    <a:pt x="1585" y="640"/>
                  </a:cubicBezTo>
                  <a:cubicBezTo>
                    <a:pt x="1596" y="633"/>
                    <a:pt x="1606" y="626"/>
                    <a:pt x="1615" y="617"/>
                  </a:cubicBezTo>
                  <a:cubicBezTo>
                    <a:pt x="1625" y="608"/>
                    <a:pt x="1633" y="599"/>
                    <a:pt x="1641" y="588"/>
                  </a:cubicBezTo>
                  <a:cubicBezTo>
                    <a:pt x="1649" y="578"/>
                    <a:pt x="1656" y="567"/>
                    <a:pt x="1662" y="555"/>
                  </a:cubicBezTo>
                  <a:cubicBezTo>
                    <a:pt x="1668" y="544"/>
                    <a:pt x="1672" y="532"/>
                    <a:pt x="1675" y="519"/>
                  </a:cubicBezTo>
                  <a:cubicBezTo>
                    <a:pt x="1678" y="507"/>
                    <a:pt x="1680" y="495"/>
                    <a:pt x="1681" y="482"/>
                  </a:cubicBezTo>
                  <a:cubicBezTo>
                    <a:pt x="1680" y="469"/>
                    <a:pt x="1678" y="457"/>
                    <a:pt x="1675" y="445"/>
                  </a:cubicBezTo>
                  <a:cubicBezTo>
                    <a:pt x="1672" y="433"/>
                    <a:pt x="1668" y="421"/>
                    <a:pt x="1662" y="410"/>
                  </a:cubicBezTo>
                  <a:cubicBezTo>
                    <a:pt x="1656" y="398"/>
                    <a:pt x="1649" y="387"/>
                    <a:pt x="1641" y="377"/>
                  </a:cubicBezTo>
                  <a:cubicBezTo>
                    <a:pt x="1633" y="367"/>
                    <a:pt x="1624" y="357"/>
                    <a:pt x="1615" y="349"/>
                  </a:cubicBezTo>
                  <a:cubicBezTo>
                    <a:pt x="1605" y="340"/>
                    <a:pt x="1595" y="332"/>
                    <a:pt x="1583" y="325"/>
                  </a:cubicBezTo>
                  <a:cubicBezTo>
                    <a:pt x="1572" y="318"/>
                    <a:pt x="1560" y="312"/>
                    <a:pt x="1547" y="307"/>
                  </a:cubicBezTo>
                  <a:cubicBezTo>
                    <a:pt x="1535" y="302"/>
                    <a:pt x="1522" y="298"/>
                    <a:pt x="1509" y="295"/>
                  </a:cubicBezTo>
                  <a:cubicBezTo>
                    <a:pt x="1496" y="293"/>
                    <a:pt x="1482" y="291"/>
                    <a:pt x="1468" y="291"/>
                  </a:cubicBezTo>
                  <a:lnTo>
                    <a:pt x="293" y="291"/>
                  </a:lnTo>
                  <a:lnTo>
                    <a:pt x="293" y="674"/>
                  </a:lnTo>
                  <a:lnTo>
                    <a:pt x="1472" y="674"/>
                  </a:ln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 name="Freeform 6">
              <a:extLst>
                <a:ext uri="{FF2B5EF4-FFF2-40B4-BE49-F238E27FC236}">
                  <a16:creationId xmlns:a16="http://schemas.microsoft.com/office/drawing/2014/main" id="{06F70339-9DDA-52A6-BA0F-DFCBF211A628}"/>
                </a:ext>
              </a:extLst>
            </p:cNvPr>
            <p:cNvSpPr>
              <a:spLocks/>
            </p:cNvSpPr>
            <p:nvPr/>
          </p:nvSpPr>
          <p:spPr bwMode="auto">
            <a:xfrm>
              <a:off x="5397501" y="3136900"/>
              <a:ext cx="698500" cy="777875"/>
            </a:xfrm>
            <a:custGeom>
              <a:avLst/>
              <a:gdLst>
                <a:gd name="T0" fmla="*/ 1415 w 1939"/>
                <a:gd name="T1" fmla="*/ 1784 h 2143"/>
                <a:gd name="T2" fmla="*/ 1357 w 1939"/>
                <a:gd name="T3" fmla="*/ 1740 h 2143"/>
                <a:gd name="T4" fmla="*/ 1215 w 1939"/>
                <a:gd name="T5" fmla="*/ 1578 h 2143"/>
                <a:gd name="T6" fmla="*/ 977 w 1939"/>
                <a:gd name="T7" fmla="*/ 1298 h 2143"/>
                <a:gd name="T8" fmla="*/ 734 w 1939"/>
                <a:gd name="T9" fmla="*/ 1011 h 2143"/>
                <a:gd name="T10" fmla="*/ 497 w 1939"/>
                <a:gd name="T11" fmla="*/ 732 h 2143"/>
                <a:gd name="T12" fmla="*/ 348 w 1939"/>
                <a:gd name="T13" fmla="*/ 587 h 2143"/>
                <a:gd name="T14" fmla="*/ 306 w 1939"/>
                <a:gd name="T15" fmla="*/ 598 h 2143"/>
                <a:gd name="T16" fmla="*/ 298 w 1939"/>
                <a:gd name="T17" fmla="*/ 607 h 2143"/>
                <a:gd name="T18" fmla="*/ 293 w 1939"/>
                <a:gd name="T19" fmla="*/ 2110 h 2143"/>
                <a:gd name="T20" fmla="*/ 33 w 1939"/>
                <a:gd name="T21" fmla="*/ 2143 h 2143"/>
                <a:gd name="T22" fmla="*/ 0 w 1939"/>
                <a:gd name="T23" fmla="*/ 606 h 2143"/>
                <a:gd name="T24" fmla="*/ 14 w 1939"/>
                <a:gd name="T25" fmla="*/ 529 h 2143"/>
                <a:gd name="T26" fmla="*/ 74 w 1939"/>
                <a:gd name="T27" fmla="*/ 414 h 2143"/>
                <a:gd name="T28" fmla="*/ 172 w 1939"/>
                <a:gd name="T29" fmla="*/ 335 h 2143"/>
                <a:gd name="T30" fmla="*/ 291 w 1939"/>
                <a:gd name="T31" fmla="*/ 294 h 2143"/>
                <a:gd name="T32" fmla="*/ 493 w 1939"/>
                <a:gd name="T33" fmla="*/ 318 h 2143"/>
                <a:gd name="T34" fmla="*/ 613 w 1939"/>
                <a:gd name="T35" fmla="*/ 413 h 2143"/>
                <a:gd name="T36" fmla="*/ 1317 w 1939"/>
                <a:gd name="T37" fmla="*/ 1243 h 2143"/>
                <a:gd name="T38" fmla="*/ 1559 w 1939"/>
                <a:gd name="T39" fmla="*/ 1524 h 2143"/>
                <a:gd name="T40" fmla="*/ 1571 w 1939"/>
                <a:gd name="T41" fmla="*/ 1531 h 2143"/>
                <a:gd name="T42" fmla="*/ 1582 w 1939"/>
                <a:gd name="T43" fmla="*/ 1535 h 2143"/>
                <a:gd name="T44" fmla="*/ 1625 w 1939"/>
                <a:gd name="T45" fmla="*/ 1524 h 2143"/>
                <a:gd name="T46" fmla="*/ 1643 w 1939"/>
                <a:gd name="T47" fmla="*/ 33 h 2143"/>
                <a:gd name="T48" fmla="*/ 1906 w 1939"/>
                <a:gd name="T49" fmla="*/ 0 h 2143"/>
                <a:gd name="T50" fmla="*/ 1939 w 1939"/>
                <a:gd name="T51" fmla="*/ 1517 h 2143"/>
                <a:gd name="T52" fmla="*/ 1925 w 1939"/>
                <a:gd name="T53" fmla="*/ 1588 h 2143"/>
                <a:gd name="T54" fmla="*/ 1864 w 1939"/>
                <a:gd name="T55" fmla="*/ 1703 h 2143"/>
                <a:gd name="T56" fmla="*/ 1770 w 1939"/>
                <a:gd name="T57" fmla="*/ 1785 h 2143"/>
                <a:gd name="T58" fmla="*/ 1589 w 1939"/>
                <a:gd name="T59" fmla="*/ 1834 h 2143"/>
                <a:gd name="T60" fmla="*/ 1516 w 1939"/>
                <a:gd name="T61" fmla="*/ 1826 h 2143"/>
                <a:gd name="T62" fmla="*/ 1445 w 1939"/>
                <a:gd name="T63" fmla="*/ 1799 h 2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39" h="2143">
                  <a:moveTo>
                    <a:pt x="1445" y="1799"/>
                  </a:moveTo>
                  <a:cubicBezTo>
                    <a:pt x="1435" y="1795"/>
                    <a:pt x="1425" y="1790"/>
                    <a:pt x="1415" y="1784"/>
                  </a:cubicBezTo>
                  <a:cubicBezTo>
                    <a:pt x="1405" y="1778"/>
                    <a:pt x="1395" y="1771"/>
                    <a:pt x="1386" y="1764"/>
                  </a:cubicBezTo>
                  <a:cubicBezTo>
                    <a:pt x="1376" y="1757"/>
                    <a:pt x="1366" y="1749"/>
                    <a:pt x="1357" y="1740"/>
                  </a:cubicBezTo>
                  <a:cubicBezTo>
                    <a:pt x="1348" y="1731"/>
                    <a:pt x="1338" y="1721"/>
                    <a:pt x="1328" y="1710"/>
                  </a:cubicBezTo>
                  <a:cubicBezTo>
                    <a:pt x="1291" y="1666"/>
                    <a:pt x="1253" y="1623"/>
                    <a:pt x="1215" y="1578"/>
                  </a:cubicBezTo>
                  <a:cubicBezTo>
                    <a:pt x="1175" y="1532"/>
                    <a:pt x="1136" y="1486"/>
                    <a:pt x="1098" y="1440"/>
                  </a:cubicBezTo>
                  <a:lnTo>
                    <a:pt x="977" y="1298"/>
                  </a:lnTo>
                  <a:lnTo>
                    <a:pt x="856" y="1155"/>
                  </a:lnTo>
                  <a:lnTo>
                    <a:pt x="734" y="1011"/>
                  </a:lnTo>
                  <a:lnTo>
                    <a:pt x="614" y="870"/>
                  </a:lnTo>
                  <a:cubicBezTo>
                    <a:pt x="572" y="820"/>
                    <a:pt x="533" y="774"/>
                    <a:pt x="497" y="732"/>
                  </a:cubicBezTo>
                  <a:cubicBezTo>
                    <a:pt x="458" y="686"/>
                    <a:pt x="421" y="643"/>
                    <a:pt x="387" y="601"/>
                  </a:cubicBezTo>
                  <a:cubicBezTo>
                    <a:pt x="376" y="591"/>
                    <a:pt x="364" y="587"/>
                    <a:pt x="348" y="587"/>
                  </a:cubicBezTo>
                  <a:cubicBezTo>
                    <a:pt x="340" y="587"/>
                    <a:pt x="332" y="587"/>
                    <a:pt x="325" y="589"/>
                  </a:cubicBezTo>
                  <a:cubicBezTo>
                    <a:pt x="318" y="591"/>
                    <a:pt x="312" y="594"/>
                    <a:pt x="306" y="598"/>
                  </a:cubicBezTo>
                  <a:lnTo>
                    <a:pt x="306" y="598"/>
                  </a:lnTo>
                  <a:cubicBezTo>
                    <a:pt x="302" y="600"/>
                    <a:pt x="299" y="604"/>
                    <a:pt x="298" y="607"/>
                  </a:cubicBezTo>
                  <a:cubicBezTo>
                    <a:pt x="295" y="611"/>
                    <a:pt x="294" y="616"/>
                    <a:pt x="293" y="622"/>
                  </a:cubicBezTo>
                  <a:lnTo>
                    <a:pt x="293" y="2110"/>
                  </a:lnTo>
                  <a:cubicBezTo>
                    <a:pt x="293" y="2129"/>
                    <a:pt x="279" y="2143"/>
                    <a:pt x="260" y="2143"/>
                  </a:cubicBezTo>
                  <a:lnTo>
                    <a:pt x="33" y="2143"/>
                  </a:lnTo>
                  <a:cubicBezTo>
                    <a:pt x="15" y="2143"/>
                    <a:pt x="0" y="2129"/>
                    <a:pt x="0" y="2110"/>
                  </a:cubicBezTo>
                  <a:lnTo>
                    <a:pt x="0" y="606"/>
                  </a:lnTo>
                  <a:cubicBezTo>
                    <a:pt x="0" y="601"/>
                    <a:pt x="1" y="597"/>
                    <a:pt x="2" y="593"/>
                  </a:cubicBezTo>
                  <a:cubicBezTo>
                    <a:pt x="4" y="571"/>
                    <a:pt x="8" y="549"/>
                    <a:pt x="14" y="529"/>
                  </a:cubicBezTo>
                  <a:cubicBezTo>
                    <a:pt x="20" y="507"/>
                    <a:pt x="28" y="486"/>
                    <a:pt x="38" y="467"/>
                  </a:cubicBezTo>
                  <a:cubicBezTo>
                    <a:pt x="49" y="448"/>
                    <a:pt x="61" y="430"/>
                    <a:pt x="74" y="414"/>
                  </a:cubicBezTo>
                  <a:cubicBezTo>
                    <a:pt x="88" y="397"/>
                    <a:pt x="103" y="382"/>
                    <a:pt x="120" y="369"/>
                  </a:cubicBezTo>
                  <a:cubicBezTo>
                    <a:pt x="137" y="356"/>
                    <a:pt x="154" y="344"/>
                    <a:pt x="172" y="335"/>
                  </a:cubicBezTo>
                  <a:cubicBezTo>
                    <a:pt x="191" y="325"/>
                    <a:pt x="210" y="316"/>
                    <a:pt x="230" y="309"/>
                  </a:cubicBezTo>
                  <a:cubicBezTo>
                    <a:pt x="250" y="303"/>
                    <a:pt x="270" y="298"/>
                    <a:pt x="291" y="294"/>
                  </a:cubicBezTo>
                  <a:cubicBezTo>
                    <a:pt x="311" y="291"/>
                    <a:pt x="332" y="289"/>
                    <a:pt x="352" y="289"/>
                  </a:cubicBezTo>
                  <a:cubicBezTo>
                    <a:pt x="401" y="289"/>
                    <a:pt x="448" y="298"/>
                    <a:pt x="493" y="318"/>
                  </a:cubicBezTo>
                  <a:cubicBezTo>
                    <a:pt x="517" y="328"/>
                    <a:pt x="538" y="341"/>
                    <a:pt x="559" y="357"/>
                  </a:cubicBezTo>
                  <a:cubicBezTo>
                    <a:pt x="578" y="373"/>
                    <a:pt x="596" y="391"/>
                    <a:pt x="613" y="413"/>
                  </a:cubicBezTo>
                  <a:lnTo>
                    <a:pt x="848" y="690"/>
                  </a:lnTo>
                  <a:lnTo>
                    <a:pt x="1317" y="1243"/>
                  </a:lnTo>
                  <a:lnTo>
                    <a:pt x="1552" y="1519"/>
                  </a:lnTo>
                  <a:cubicBezTo>
                    <a:pt x="1554" y="1521"/>
                    <a:pt x="1556" y="1523"/>
                    <a:pt x="1559" y="1524"/>
                  </a:cubicBezTo>
                  <a:lnTo>
                    <a:pt x="1560" y="1525"/>
                  </a:lnTo>
                  <a:cubicBezTo>
                    <a:pt x="1563" y="1527"/>
                    <a:pt x="1566" y="1529"/>
                    <a:pt x="1571" y="1531"/>
                  </a:cubicBezTo>
                  <a:lnTo>
                    <a:pt x="1572" y="1532"/>
                  </a:lnTo>
                  <a:cubicBezTo>
                    <a:pt x="1575" y="1533"/>
                    <a:pt x="1579" y="1534"/>
                    <a:pt x="1582" y="1535"/>
                  </a:cubicBezTo>
                  <a:cubicBezTo>
                    <a:pt x="1585" y="1536"/>
                    <a:pt x="1588" y="1536"/>
                    <a:pt x="1591" y="1536"/>
                  </a:cubicBezTo>
                  <a:cubicBezTo>
                    <a:pt x="1603" y="1536"/>
                    <a:pt x="1615" y="1532"/>
                    <a:pt x="1625" y="1524"/>
                  </a:cubicBezTo>
                  <a:cubicBezTo>
                    <a:pt x="1634" y="1517"/>
                    <a:pt x="1640" y="1508"/>
                    <a:pt x="1643" y="1497"/>
                  </a:cubicBezTo>
                  <a:lnTo>
                    <a:pt x="1643" y="33"/>
                  </a:lnTo>
                  <a:cubicBezTo>
                    <a:pt x="1643" y="15"/>
                    <a:pt x="1658" y="0"/>
                    <a:pt x="1676" y="0"/>
                  </a:cubicBezTo>
                  <a:lnTo>
                    <a:pt x="1906" y="0"/>
                  </a:lnTo>
                  <a:cubicBezTo>
                    <a:pt x="1924" y="0"/>
                    <a:pt x="1939" y="15"/>
                    <a:pt x="1939" y="33"/>
                  </a:cubicBezTo>
                  <a:lnTo>
                    <a:pt x="1939" y="1517"/>
                  </a:lnTo>
                  <a:cubicBezTo>
                    <a:pt x="1939" y="1519"/>
                    <a:pt x="1939" y="1521"/>
                    <a:pt x="1938" y="1523"/>
                  </a:cubicBezTo>
                  <a:cubicBezTo>
                    <a:pt x="1936" y="1546"/>
                    <a:pt x="1932" y="1567"/>
                    <a:pt x="1925" y="1588"/>
                  </a:cubicBezTo>
                  <a:cubicBezTo>
                    <a:pt x="1919" y="1610"/>
                    <a:pt x="1910" y="1631"/>
                    <a:pt x="1899" y="1650"/>
                  </a:cubicBezTo>
                  <a:cubicBezTo>
                    <a:pt x="1889" y="1669"/>
                    <a:pt x="1877" y="1686"/>
                    <a:pt x="1864" y="1703"/>
                  </a:cubicBezTo>
                  <a:cubicBezTo>
                    <a:pt x="1850" y="1719"/>
                    <a:pt x="1836" y="1734"/>
                    <a:pt x="1820" y="1748"/>
                  </a:cubicBezTo>
                  <a:cubicBezTo>
                    <a:pt x="1804" y="1762"/>
                    <a:pt x="1787" y="1774"/>
                    <a:pt x="1770" y="1785"/>
                  </a:cubicBezTo>
                  <a:cubicBezTo>
                    <a:pt x="1752" y="1795"/>
                    <a:pt x="1733" y="1804"/>
                    <a:pt x="1713" y="1812"/>
                  </a:cubicBezTo>
                  <a:cubicBezTo>
                    <a:pt x="1673" y="1826"/>
                    <a:pt x="1631" y="1834"/>
                    <a:pt x="1589" y="1834"/>
                  </a:cubicBezTo>
                  <a:cubicBezTo>
                    <a:pt x="1578" y="1834"/>
                    <a:pt x="1566" y="1833"/>
                    <a:pt x="1553" y="1832"/>
                  </a:cubicBezTo>
                  <a:cubicBezTo>
                    <a:pt x="1541" y="1830"/>
                    <a:pt x="1529" y="1828"/>
                    <a:pt x="1516" y="1826"/>
                  </a:cubicBezTo>
                  <a:cubicBezTo>
                    <a:pt x="1503" y="1823"/>
                    <a:pt x="1491" y="1819"/>
                    <a:pt x="1478" y="1815"/>
                  </a:cubicBezTo>
                  <a:cubicBezTo>
                    <a:pt x="1467" y="1810"/>
                    <a:pt x="1456" y="1805"/>
                    <a:pt x="1445" y="1799"/>
                  </a:cubicBez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 name="Freeform 7">
              <a:extLst>
                <a:ext uri="{FF2B5EF4-FFF2-40B4-BE49-F238E27FC236}">
                  <a16:creationId xmlns:a16="http://schemas.microsoft.com/office/drawing/2014/main" id="{7A8E341B-8DA5-75AD-9627-C3999FFD09F2}"/>
                </a:ext>
              </a:extLst>
            </p:cNvPr>
            <p:cNvSpPr>
              <a:spLocks noEditPoints="1"/>
            </p:cNvSpPr>
            <p:nvPr/>
          </p:nvSpPr>
          <p:spPr bwMode="auto">
            <a:xfrm>
              <a:off x="6124576" y="3311525"/>
              <a:ext cx="750888" cy="549275"/>
            </a:xfrm>
            <a:custGeom>
              <a:avLst/>
              <a:gdLst>
                <a:gd name="T0" fmla="*/ 1846 w 2081"/>
                <a:gd name="T1" fmla="*/ 844 h 1511"/>
                <a:gd name="T2" fmla="*/ 1808 w 2081"/>
                <a:gd name="T3" fmla="*/ 878 h 1511"/>
                <a:gd name="T4" fmla="*/ 1754 w 2081"/>
                <a:gd name="T5" fmla="*/ 912 h 1511"/>
                <a:gd name="T6" fmla="*/ 1698 w 2081"/>
                <a:gd name="T7" fmla="*/ 939 h 1511"/>
                <a:gd name="T8" fmla="*/ 1684 w 2081"/>
                <a:gd name="T9" fmla="*/ 944 h 1511"/>
                <a:gd name="T10" fmla="*/ 1758 w 2081"/>
                <a:gd name="T11" fmla="*/ 1044 h 1511"/>
                <a:gd name="T12" fmla="*/ 1865 w 2081"/>
                <a:gd name="T13" fmla="*/ 1186 h 1511"/>
                <a:gd name="T14" fmla="*/ 1865 w 2081"/>
                <a:gd name="T15" fmla="*/ 1186 h 1511"/>
                <a:gd name="T16" fmla="*/ 1972 w 2081"/>
                <a:gd name="T17" fmla="*/ 1328 h 1511"/>
                <a:gd name="T18" fmla="*/ 2022 w 2081"/>
                <a:gd name="T19" fmla="*/ 1396 h 1511"/>
                <a:gd name="T20" fmla="*/ 2070 w 2081"/>
                <a:gd name="T21" fmla="*/ 1458 h 1511"/>
                <a:gd name="T22" fmla="*/ 2063 w 2081"/>
                <a:gd name="T23" fmla="*/ 1505 h 1511"/>
                <a:gd name="T24" fmla="*/ 2043 w 2081"/>
                <a:gd name="T25" fmla="*/ 1511 h 1511"/>
                <a:gd name="T26" fmla="*/ 2043 w 2081"/>
                <a:gd name="T27" fmla="*/ 1511 h 1511"/>
                <a:gd name="T28" fmla="*/ 1755 w 2081"/>
                <a:gd name="T29" fmla="*/ 1511 h 1511"/>
                <a:gd name="T30" fmla="*/ 1727 w 2081"/>
                <a:gd name="T31" fmla="*/ 1496 h 1511"/>
                <a:gd name="T32" fmla="*/ 1343 w 2081"/>
                <a:gd name="T33" fmla="*/ 982 h 1511"/>
                <a:gd name="T34" fmla="*/ 293 w 2081"/>
                <a:gd name="T35" fmla="*/ 982 h 1511"/>
                <a:gd name="T36" fmla="*/ 293 w 2081"/>
                <a:gd name="T37" fmla="*/ 1478 h 1511"/>
                <a:gd name="T38" fmla="*/ 260 w 2081"/>
                <a:gd name="T39" fmla="*/ 1511 h 1511"/>
                <a:gd name="T40" fmla="*/ 33 w 2081"/>
                <a:gd name="T41" fmla="*/ 1511 h 1511"/>
                <a:gd name="T42" fmla="*/ 0 w 2081"/>
                <a:gd name="T43" fmla="*/ 1478 h 1511"/>
                <a:gd name="T44" fmla="*/ 0 w 2081"/>
                <a:gd name="T45" fmla="*/ 33 h 1511"/>
                <a:gd name="T46" fmla="*/ 33 w 2081"/>
                <a:gd name="T47" fmla="*/ 0 h 1511"/>
                <a:gd name="T48" fmla="*/ 1497 w 2081"/>
                <a:gd name="T49" fmla="*/ 0 h 1511"/>
                <a:gd name="T50" fmla="*/ 1645 w 2081"/>
                <a:gd name="T51" fmla="*/ 20 h 1511"/>
                <a:gd name="T52" fmla="*/ 1777 w 2081"/>
                <a:gd name="T53" fmla="*/ 80 h 1511"/>
                <a:gd name="T54" fmla="*/ 1779 w 2081"/>
                <a:gd name="T55" fmla="*/ 81 h 1511"/>
                <a:gd name="T56" fmla="*/ 1871 w 2081"/>
                <a:gd name="T57" fmla="*/ 156 h 1511"/>
                <a:gd name="T58" fmla="*/ 1945 w 2081"/>
                <a:gd name="T59" fmla="*/ 253 h 1511"/>
                <a:gd name="T60" fmla="*/ 1992 w 2081"/>
                <a:gd name="T61" fmla="*/ 367 h 1511"/>
                <a:gd name="T62" fmla="*/ 2008 w 2081"/>
                <a:gd name="T63" fmla="*/ 490 h 1511"/>
                <a:gd name="T64" fmla="*/ 1967 w 2081"/>
                <a:gd name="T65" fmla="*/ 682 h 1511"/>
                <a:gd name="T66" fmla="*/ 1918 w 2081"/>
                <a:gd name="T67" fmla="*/ 765 h 1511"/>
                <a:gd name="T68" fmla="*/ 1853 w 2081"/>
                <a:gd name="T69" fmla="*/ 839 h 1511"/>
                <a:gd name="T70" fmla="*/ 1846 w 2081"/>
                <a:gd name="T71" fmla="*/ 844 h 1511"/>
                <a:gd name="T72" fmla="*/ 293 w 2081"/>
                <a:gd name="T73" fmla="*/ 686 h 1511"/>
                <a:gd name="T74" fmla="*/ 1503 w 2081"/>
                <a:gd name="T75" fmla="*/ 686 h 1511"/>
                <a:gd name="T76" fmla="*/ 1584 w 2081"/>
                <a:gd name="T77" fmla="*/ 671 h 1511"/>
                <a:gd name="T78" fmla="*/ 1620 w 2081"/>
                <a:gd name="T79" fmla="*/ 652 h 1511"/>
                <a:gd name="T80" fmla="*/ 1652 w 2081"/>
                <a:gd name="T81" fmla="*/ 628 h 1511"/>
                <a:gd name="T82" fmla="*/ 1678 w 2081"/>
                <a:gd name="T83" fmla="*/ 599 h 1511"/>
                <a:gd name="T84" fmla="*/ 1698 w 2081"/>
                <a:gd name="T85" fmla="*/ 565 h 1511"/>
                <a:gd name="T86" fmla="*/ 1710 w 2081"/>
                <a:gd name="T87" fmla="*/ 529 h 1511"/>
                <a:gd name="T88" fmla="*/ 1714 w 2081"/>
                <a:gd name="T89" fmla="*/ 490 h 1511"/>
                <a:gd name="T90" fmla="*/ 1710 w 2081"/>
                <a:gd name="T91" fmla="*/ 451 h 1511"/>
                <a:gd name="T92" fmla="*/ 1697 w 2081"/>
                <a:gd name="T93" fmla="*/ 415 h 1511"/>
                <a:gd name="T94" fmla="*/ 1697 w 2081"/>
                <a:gd name="T95" fmla="*/ 415 h 1511"/>
                <a:gd name="T96" fmla="*/ 1676 w 2081"/>
                <a:gd name="T97" fmla="*/ 381 h 1511"/>
                <a:gd name="T98" fmla="*/ 1649 w 2081"/>
                <a:gd name="T99" fmla="*/ 352 h 1511"/>
                <a:gd name="T100" fmla="*/ 1617 w 2081"/>
                <a:gd name="T101" fmla="*/ 327 h 1511"/>
                <a:gd name="T102" fmla="*/ 1580 w 2081"/>
                <a:gd name="T103" fmla="*/ 309 h 1511"/>
                <a:gd name="T104" fmla="*/ 1540 w 2081"/>
                <a:gd name="T105" fmla="*/ 297 h 1511"/>
                <a:gd name="T106" fmla="*/ 1540 w 2081"/>
                <a:gd name="T107" fmla="*/ 297 h 1511"/>
                <a:gd name="T108" fmla="*/ 1497 w 2081"/>
                <a:gd name="T109" fmla="*/ 293 h 1511"/>
                <a:gd name="T110" fmla="*/ 293 w 2081"/>
                <a:gd name="T111" fmla="*/ 293 h 1511"/>
                <a:gd name="T112" fmla="*/ 293 w 2081"/>
                <a:gd name="T113" fmla="*/ 686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81" h="1511">
                  <a:moveTo>
                    <a:pt x="1846" y="844"/>
                  </a:moveTo>
                  <a:cubicBezTo>
                    <a:pt x="1834" y="856"/>
                    <a:pt x="1821" y="867"/>
                    <a:pt x="1808" y="878"/>
                  </a:cubicBezTo>
                  <a:cubicBezTo>
                    <a:pt x="1791" y="890"/>
                    <a:pt x="1773" y="902"/>
                    <a:pt x="1754" y="912"/>
                  </a:cubicBezTo>
                  <a:cubicBezTo>
                    <a:pt x="1736" y="922"/>
                    <a:pt x="1718" y="931"/>
                    <a:pt x="1698" y="939"/>
                  </a:cubicBezTo>
                  <a:cubicBezTo>
                    <a:pt x="1693" y="941"/>
                    <a:pt x="1689" y="943"/>
                    <a:pt x="1684" y="944"/>
                  </a:cubicBezTo>
                  <a:lnTo>
                    <a:pt x="1758" y="1044"/>
                  </a:lnTo>
                  <a:lnTo>
                    <a:pt x="1865" y="1186"/>
                  </a:lnTo>
                  <a:lnTo>
                    <a:pt x="1865" y="1186"/>
                  </a:lnTo>
                  <a:lnTo>
                    <a:pt x="1972" y="1328"/>
                  </a:lnTo>
                  <a:lnTo>
                    <a:pt x="2022" y="1396"/>
                  </a:lnTo>
                  <a:lnTo>
                    <a:pt x="2070" y="1458"/>
                  </a:lnTo>
                  <a:cubicBezTo>
                    <a:pt x="2081" y="1473"/>
                    <a:pt x="2078" y="1494"/>
                    <a:pt x="2063" y="1505"/>
                  </a:cubicBezTo>
                  <a:cubicBezTo>
                    <a:pt x="2057" y="1509"/>
                    <a:pt x="2050" y="1511"/>
                    <a:pt x="2043" y="1511"/>
                  </a:cubicBezTo>
                  <a:lnTo>
                    <a:pt x="2043" y="1511"/>
                  </a:lnTo>
                  <a:lnTo>
                    <a:pt x="1755" y="1511"/>
                  </a:lnTo>
                  <a:cubicBezTo>
                    <a:pt x="1744" y="1511"/>
                    <a:pt x="1733" y="1505"/>
                    <a:pt x="1727" y="1496"/>
                  </a:cubicBezTo>
                  <a:lnTo>
                    <a:pt x="1343" y="982"/>
                  </a:lnTo>
                  <a:lnTo>
                    <a:pt x="293" y="982"/>
                  </a:lnTo>
                  <a:lnTo>
                    <a:pt x="293" y="1478"/>
                  </a:lnTo>
                  <a:cubicBezTo>
                    <a:pt x="293" y="1497"/>
                    <a:pt x="278" y="1511"/>
                    <a:pt x="260" y="1511"/>
                  </a:cubicBezTo>
                  <a:lnTo>
                    <a:pt x="33" y="1511"/>
                  </a:lnTo>
                  <a:cubicBezTo>
                    <a:pt x="15" y="1511"/>
                    <a:pt x="0" y="1497"/>
                    <a:pt x="0" y="1478"/>
                  </a:cubicBezTo>
                  <a:lnTo>
                    <a:pt x="0" y="33"/>
                  </a:lnTo>
                  <a:cubicBezTo>
                    <a:pt x="0" y="15"/>
                    <a:pt x="15" y="0"/>
                    <a:pt x="33" y="0"/>
                  </a:cubicBezTo>
                  <a:lnTo>
                    <a:pt x="1497" y="0"/>
                  </a:lnTo>
                  <a:cubicBezTo>
                    <a:pt x="1549" y="0"/>
                    <a:pt x="1598" y="7"/>
                    <a:pt x="1645" y="20"/>
                  </a:cubicBezTo>
                  <a:cubicBezTo>
                    <a:pt x="1691" y="33"/>
                    <a:pt x="1736" y="54"/>
                    <a:pt x="1777" y="80"/>
                  </a:cubicBezTo>
                  <a:lnTo>
                    <a:pt x="1779" y="81"/>
                  </a:lnTo>
                  <a:cubicBezTo>
                    <a:pt x="1813" y="103"/>
                    <a:pt x="1844" y="127"/>
                    <a:pt x="1871" y="156"/>
                  </a:cubicBezTo>
                  <a:cubicBezTo>
                    <a:pt x="1899" y="185"/>
                    <a:pt x="1924" y="217"/>
                    <a:pt x="1945" y="253"/>
                  </a:cubicBezTo>
                  <a:cubicBezTo>
                    <a:pt x="1966" y="290"/>
                    <a:pt x="1981" y="327"/>
                    <a:pt x="1992" y="367"/>
                  </a:cubicBezTo>
                  <a:cubicBezTo>
                    <a:pt x="2002" y="407"/>
                    <a:pt x="2008" y="448"/>
                    <a:pt x="2008" y="490"/>
                  </a:cubicBezTo>
                  <a:cubicBezTo>
                    <a:pt x="2008" y="558"/>
                    <a:pt x="1994" y="622"/>
                    <a:pt x="1967" y="682"/>
                  </a:cubicBezTo>
                  <a:cubicBezTo>
                    <a:pt x="1953" y="711"/>
                    <a:pt x="1937" y="739"/>
                    <a:pt x="1918" y="765"/>
                  </a:cubicBezTo>
                  <a:cubicBezTo>
                    <a:pt x="1899" y="792"/>
                    <a:pt x="1878" y="816"/>
                    <a:pt x="1853" y="839"/>
                  </a:cubicBezTo>
                  <a:cubicBezTo>
                    <a:pt x="1851" y="841"/>
                    <a:pt x="1849" y="843"/>
                    <a:pt x="1846" y="844"/>
                  </a:cubicBezTo>
                  <a:close/>
                  <a:moveTo>
                    <a:pt x="293" y="686"/>
                  </a:moveTo>
                  <a:lnTo>
                    <a:pt x="1503" y="686"/>
                  </a:lnTo>
                  <a:cubicBezTo>
                    <a:pt x="1531" y="686"/>
                    <a:pt x="1558" y="681"/>
                    <a:pt x="1584" y="671"/>
                  </a:cubicBezTo>
                  <a:cubicBezTo>
                    <a:pt x="1597" y="665"/>
                    <a:pt x="1610" y="659"/>
                    <a:pt x="1620" y="652"/>
                  </a:cubicBezTo>
                  <a:cubicBezTo>
                    <a:pt x="1631" y="646"/>
                    <a:pt x="1642" y="638"/>
                    <a:pt x="1652" y="628"/>
                  </a:cubicBezTo>
                  <a:cubicBezTo>
                    <a:pt x="1661" y="619"/>
                    <a:pt x="1670" y="610"/>
                    <a:pt x="1678" y="599"/>
                  </a:cubicBezTo>
                  <a:cubicBezTo>
                    <a:pt x="1685" y="589"/>
                    <a:pt x="1692" y="578"/>
                    <a:pt x="1698" y="565"/>
                  </a:cubicBezTo>
                  <a:cubicBezTo>
                    <a:pt x="1703" y="554"/>
                    <a:pt x="1707" y="541"/>
                    <a:pt x="1710" y="529"/>
                  </a:cubicBezTo>
                  <a:cubicBezTo>
                    <a:pt x="1713" y="517"/>
                    <a:pt x="1714" y="504"/>
                    <a:pt x="1714" y="490"/>
                  </a:cubicBezTo>
                  <a:cubicBezTo>
                    <a:pt x="1714" y="476"/>
                    <a:pt x="1713" y="463"/>
                    <a:pt x="1710" y="451"/>
                  </a:cubicBezTo>
                  <a:cubicBezTo>
                    <a:pt x="1707" y="438"/>
                    <a:pt x="1703" y="426"/>
                    <a:pt x="1697" y="415"/>
                  </a:cubicBezTo>
                  <a:lnTo>
                    <a:pt x="1697" y="415"/>
                  </a:lnTo>
                  <a:cubicBezTo>
                    <a:pt x="1691" y="403"/>
                    <a:pt x="1684" y="391"/>
                    <a:pt x="1676" y="381"/>
                  </a:cubicBezTo>
                  <a:cubicBezTo>
                    <a:pt x="1668" y="370"/>
                    <a:pt x="1659" y="361"/>
                    <a:pt x="1649" y="352"/>
                  </a:cubicBezTo>
                  <a:cubicBezTo>
                    <a:pt x="1639" y="342"/>
                    <a:pt x="1628" y="334"/>
                    <a:pt x="1617" y="327"/>
                  </a:cubicBezTo>
                  <a:cubicBezTo>
                    <a:pt x="1606" y="320"/>
                    <a:pt x="1593" y="314"/>
                    <a:pt x="1580" y="309"/>
                  </a:cubicBezTo>
                  <a:cubicBezTo>
                    <a:pt x="1566" y="304"/>
                    <a:pt x="1553" y="300"/>
                    <a:pt x="1540" y="297"/>
                  </a:cubicBezTo>
                  <a:lnTo>
                    <a:pt x="1540" y="297"/>
                  </a:lnTo>
                  <a:cubicBezTo>
                    <a:pt x="1526" y="295"/>
                    <a:pt x="1512" y="293"/>
                    <a:pt x="1497" y="293"/>
                  </a:cubicBezTo>
                  <a:lnTo>
                    <a:pt x="293" y="293"/>
                  </a:lnTo>
                  <a:lnTo>
                    <a:pt x="293" y="686"/>
                  </a:ln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8" name="Freeform 8">
              <a:extLst>
                <a:ext uri="{FF2B5EF4-FFF2-40B4-BE49-F238E27FC236}">
                  <a16:creationId xmlns:a16="http://schemas.microsoft.com/office/drawing/2014/main" id="{0F120762-423B-376E-12BA-74C5E090B74B}"/>
                </a:ext>
              </a:extLst>
            </p:cNvPr>
            <p:cNvSpPr>
              <a:spLocks/>
            </p:cNvSpPr>
            <p:nvPr/>
          </p:nvSpPr>
          <p:spPr bwMode="auto">
            <a:xfrm>
              <a:off x="6861176" y="3311525"/>
              <a:ext cx="668338" cy="549275"/>
            </a:xfrm>
            <a:custGeom>
              <a:avLst/>
              <a:gdLst>
                <a:gd name="T0" fmla="*/ 1821 w 1854"/>
                <a:gd name="T1" fmla="*/ 293 h 1511"/>
                <a:gd name="T2" fmla="*/ 1074 w 1854"/>
                <a:gd name="T3" fmla="*/ 293 h 1511"/>
                <a:gd name="T4" fmla="*/ 1074 w 1854"/>
                <a:gd name="T5" fmla="*/ 1478 h 1511"/>
                <a:gd name="T6" fmla="*/ 1041 w 1854"/>
                <a:gd name="T7" fmla="*/ 1511 h 1511"/>
                <a:gd name="T8" fmla="*/ 813 w 1854"/>
                <a:gd name="T9" fmla="*/ 1511 h 1511"/>
                <a:gd name="T10" fmla="*/ 780 w 1854"/>
                <a:gd name="T11" fmla="*/ 1478 h 1511"/>
                <a:gd name="T12" fmla="*/ 780 w 1854"/>
                <a:gd name="T13" fmla="*/ 293 h 1511"/>
                <a:gd name="T14" fmla="*/ 33 w 1854"/>
                <a:gd name="T15" fmla="*/ 293 h 1511"/>
                <a:gd name="T16" fmla="*/ 0 w 1854"/>
                <a:gd name="T17" fmla="*/ 260 h 1511"/>
                <a:gd name="T18" fmla="*/ 0 w 1854"/>
                <a:gd name="T19" fmla="*/ 33 h 1511"/>
                <a:gd name="T20" fmla="*/ 33 w 1854"/>
                <a:gd name="T21" fmla="*/ 0 h 1511"/>
                <a:gd name="T22" fmla="*/ 1821 w 1854"/>
                <a:gd name="T23" fmla="*/ 0 h 1511"/>
                <a:gd name="T24" fmla="*/ 1854 w 1854"/>
                <a:gd name="T25" fmla="*/ 33 h 1511"/>
                <a:gd name="T26" fmla="*/ 1854 w 1854"/>
                <a:gd name="T27" fmla="*/ 260 h 1511"/>
                <a:gd name="T28" fmla="*/ 1821 w 1854"/>
                <a:gd name="T29" fmla="*/ 293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4" h="1511">
                  <a:moveTo>
                    <a:pt x="1821" y="293"/>
                  </a:moveTo>
                  <a:lnTo>
                    <a:pt x="1074" y="293"/>
                  </a:lnTo>
                  <a:lnTo>
                    <a:pt x="1074" y="1478"/>
                  </a:lnTo>
                  <a:cubicBezTo>
                    <a:pt x="1074" y="1497"/>
                    <a:pt x="1059" y="1511"/>
                    <a:pt x="1041" y="1511"/>
                  </a:cubicBezTo>
                  <a:lnTo>
                    <a:pt x="813" y="1511"/>
                  </a:lnTo>
                  <a:cubicBezTo>
                    <a:pt x="795" y="1511"/>
                    <a:pt x="780" y="1497"/>
                    <a:pt x="780" y="1478"/>
                  </a:cubicBezTo>
                  <a:lnTo>
                    <a:pt x="780" y="293"/>
                  </a:lnTo>
                  <a:lnTo>
                    <a:pt x="33" y="293"/>
                  </a:lnTo>
                  <a:cubicBezTo>
                    <a:pt x="15" y="293"/>
                    <a:pt x="0" y="279"/>
                    <a:pt x="0" y="260"/>
                  </a:cubicBezTo>
                  <a:lnTo>
                    <a:pt x="0" y="33"/>
                  </a:lnTo>
                  <a:cubicBezTo>
                    <a:pt x="0" y="15"/>
                    <a:pt x="15" y="0"/>
                    <a:pt x="33" y="0"/>
                  </a:cubicBezTo>
                  <a:lnTo>
                    <a:pt x="1821" y="0"/>
                  </a:lnTo>
                  <a:cubicBezTo>
                    <a:pt x="1839" y="0"/>
                    <a:pt x="1854" y="15"/>
                    <a:pt x="1854" y="33"/>
                  </a:cubicBezTo>
                  <a:lnTo>
                    <a:pt x="1854" y="260"/>
                  </a:lnTo>
                  <a:cubicBezTo>
                    <a:pt x="1854" y="279"/>
                    <a:pt x="1839" y="293"/>
                    <a:pt x="1821" y="293"/>
                  </a:cubicBez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 name="Freeform 9">
              <a:extLst>
                <a:ext uri="{FF2B5EF4-FFF2-40B4-BE49-F238E27FC236}">
                  <a16:creationId xmlns:a16="http://schemas.microsoft.com/office/drawing/2014/main" id="{BDD8DD18-45F0-DE31-0BA0-4E60BC72FE45}"/>
                </a:ext>
              </a:extLst>
            </p:cNvPr>
            <p:cNvSpPr>
              <a:spLocks/>
            </p:cNvSpPr>
            <p:nvPr/>
          </p:nvSpPr>
          <p:spPr bwMode="auto">
            <a:xfrm>
              <a:off x="6032501" y="2714625"/>
              <a:ext cx="433388" cy="390525"/>
            </a:xfrm>
            <a:custGeom>
              <a:avLst/>
              <a:gdLst>
                <a:gd name="T0" fmla="*/ 234 w 1200"/>
                <a:gd name="T1" fmla="*/ 411 h 1075"/>
                <a:gd name="T2" fmla="*/ 710 w 1200"/>
                <a:gd name="T3" fmla="*/ 913 h 1075"/>
                <a:gd name="T4" fmla="*/ 17 w 1200"/>
                <a:gd name="T5" fmla="*/ 1075 h 1075"/>
                <a:gd name="T6" fmla="*/ 234 w 1200"/>
                <a:gd name="T7" fmla="*/ 411 h 1075"/>
              </a:gdLst>
              <a:ahLst/>
              <a:cxnLst>
                <a:cxn ang="0">
                  <a:pos x="T0" y="T1"/>
                </a:cxn>
                <a:cxn ang="0">
                  <a:pos x="T2" y="T3"/>
                </a:cxn>
                <a:cxn ang="0">
                  <a:pos x="T4" y="T5"/>
                </a:cxn>
                <a:cxn ang="0">
                  <a:pos x="T6" y="T7"/>
                </a:cxn>
              </a:cxnLst>
              <a:rect l="0" t="0" r="r" b="b"/>
              <a:pathLst>
                <a:path w="1200" h="1075">
                  <a:moveTo>
                    <a:pt x="234" y="411"/>
                  </a:moveTo>
                  <a:cubicBezTo>
                    <a:pt x="796" y="0"/>
                    <a:pt x="1200" y="672"/>
                    <a:pt x="710" y="913"/>
                  </a:cubicBezTo>
                  <a:cubicBezTo>
                    <a:pt x="479" y="1021"/>
                    <a:pt x="248" y="837"/>
                    <a:pt x="17" y="1075"/>
                  </a:cubicBezTo>
                  <a:cubicBezTo>
                    <a:pt x="0" y="828"/>
                    <a:pt x="46" y="549"/>
                    <a:pt x="234" y="411"/>
                  </a:cubicBezTo>
                  <a:close/>
                </a:path>
              </a:pathLst>
            </a:custGeom>
            <a:solidFill>
              <a:srgbClr val="70BF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 name="Freeform 10">
              <a:extLst>
                <a:ext uri="{FF2B5EF4-FFF2-40B4-BE49-F238E27FC236}">
                  <a16:creationId xmlns:a16="http://schemas.microsoft.com/office/drawing/2014/main" id="{1900EE1C-2860-E256-612D-11232B850238}"/>
                </a:ext>
              </a:extLst>
            </p:cNvPr>
            <p:cNvSpPr>
              <a:spLocks/>
            </p:cNvSpPr>
            <p:nvPr/>
          </p:nvSpPr>
          <p:spPr bwMode="auto">
            <a:xfrm>
              <a:off x="5397501" y="3935413"/>
              <a:ext cx="106363" cy="106363"/>
            </a:xfrm>
            <a:custGeom>
              <a:avLst/>
              <a:gdLst>
                <a:gd name="T0" fmla="*/ 20 w 294"/>
                <a:gd name="T1" fmla="*/ 0 h 294"/>
                <a:gd name="T2" fmla="*/ 274 w 294"/>
                <a:gd name="T3" fmla="*/ 0 h 294"/>
                <a:gd name="T4" fmla="*/ 294 w 294"/>
                <a:gd name="T5" fmla="*/ 20 h 294"/>
                <a:gd name="T6" fmla="*/ 294 w 294"/>
                <a:gd name="T7" fmla="*/ 274 h 294"/>
                <a:gd name="T8" fmla="*/ 274 w 294"/>
                <a:gd name="T9" fmla="*/ 294 h 294"/>
                <a:gd name="T10" fmla="*/ 20 w 294"/>
                <a:gd name="T11" fmla="*/ 294 h 294"/>
                <a:gd name="T12" fmla="*/ 0 w 294"/>
                <a:gd name="T13" fmla="*/ 274 h 294"/>
                <a:gd name="T14" fmla="*/ 0 w 294"/>
                <a:gd name="T15" fmla="*/ 20 h 294"/>
                <a:gd name="T16" fmla="*/ 20 w 294"/>
                <a:gd name="T1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4" h="294">
                  <a:moveTo>
                    <a:pt x="20" y="0"/>
                  </a:moveTo>
                  <a:lnTo>
                    <a:pt x="274" y="0"/>
                  </a:lnTo>
                  <a:cubicBezTo>
                    <a:pt x="285" y="0"/>
                    <a:pt x="294" y="9"/>
                    <a:pt x="294" y="20"/>
                  </a:cubicBezTo>
                  <a:lnTo>
                    <a:pt x="294" y="274"/>
                  </a:lnTo>
                  <a:cubicBezTo>
                    <a:pt x="294" y="285"/>
                    <a:pt x="285" y="294"/>
                    <a:pt x="274" y="294"/>
                  </a:cubicBezTo>
                  <a:lnTo>
                    <a:pt x="20" y="294"/>
                  </a:lnTo>
                  <a:cubicBezTo>
                    <a:pt x="9" y="294"/>
                    <a:pt x="0" y="285"/>
                    <a:pt x="0" y="274"/>
                  </a:cubicBezTo>
                  <a:lnTo>
                    <a:pt x="0" y="20"/>
                  </a:lnTo>
                  <a:cubicBezTo>
                    <a:pt x="0" y="9"/>
                    <a:pt x="9" y="0"/>
                    <a:pt x="20" y="0"/>
                  </a:cubicBezTo>
                  <a:close/>
                </a:path>
              </a:pathLst>
            </a:custGeom>
            <a:solidFill>
              <a:srgbClr val="70BF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sp>
        <p:nvSpPr>
          <p:cNvPr id="12" name="CuadroTexto 11">
            <a:extLst>
              <a:ext uri="{FF2B5EF4-FFF2-40B4-BE49-F238E27FC236}">
                <a16:creationId xmlns:a16="http://schemas.microsoft.com/office/drawing/2014/main" id="{F19EAB86-288A-A2DE-1677-54FA04835213}"/>
              </a:ext>
            </a:extLst>
          </p:cNvPr>
          <p:cNvSpPr txBox="1"/>
          <p:nvPr/>
        </p:nvSpPr>
        <p:spPr>
          <a:xfrm>
            <a:off x="2791326" y="2806445"/>
            <a:ext cx="6096000" cy="369332"/>
          </a:xfrm>
          <a:prstGeom prst="rect">
            <a:avLst/>
          </a:prstGeom>
          <a:noFill/>
        </p:spPr>
        <p:txBody>
          <a:bodyPr wrap="square">
            <a:spAutoFit/>
          </a:bodyPr>
          <a:lstStyle/>
          <a:p>
            <a:pPr algn="ctr"/>
            <a:r>
              <a:rPr lang="es-ES" sz="1800" b="1" dirty="0">
                <a:effectLst/>
                <a:latin typeface="Calibri" panose="020F0502020204030204" pitchFamily="34" charset="0"/>
                <a:ea typeface="Times New Roman" panose="02020603050405020304" pitchFamily="18" charset="0"/>
              </a:rPr>
              <a:t>Contrato de Préstamo N°9616-PE</a:t>
            </a:r>
            <a:endParaRPr lang="es-PE" dirty="0"/>
          </a:p>
        </p:txBody>
      </p:sp>
    </p:spTree>
    <p:extLst>
      <p:ext uri="{BB962C8B-B14F-4D97-AF65-F5344CB8AC3E}">
        <p14:creationId xmlns:p14="http://schemas.microsoft.com/office/powerpoint/2010/main" val="361519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E29F05B-04D0-ED49-8221-E01E167DC6ED}"/>
              </a:ext>
            </a:extLst>
          </p:cNvPr>
          <p:cNvSpPr txBox="1"/>
          <p:nvPr/>
        </p:nvSpPr>
        <p:spPr>
          <a:xfrm>
            <a:off x="393034" y="1272249"/>
            <a:ext cx="6096000" cy="5170646"/>
          </a:xfrm>
          <a:prstGeom prst="rect">
            <a:avLst/>
          </a:prstGeom>
          <a:noFill/>
          <a:ln w="6350">
            <a:solidFill>
              <a:schemeClr val="tx1"/>
            </a:solidFill>
          </a:ln>
        </p:spPr>
        <p:txBody>
          <a:bodyPr wrap="square" lIns="91440" tIns="45720" rIns="91440" bIns="45720" anchor="t">
            <a:spAutoFit/>
          </a:bodyPr>
          <a:lstStyle/>
          <a:p>
            <a:pPr marL="228600" algn="just">
              <a:spcBef>
                <a:spcPts val="600"/>
              </a:spcBef>
              <a:spcAft>
                <a:spcPts val="600"/>
              </a:spcAft>
              <a:tabLst>
                <a:tab pos="4583430" algn="r"/>
              </a:tabLst>
            </a:pPr>
            <a:r>
              <a:rPr lang="es-PE" sz="1400" b="1">
                <a:effectLst/>
                <a:latin typeface="+mj-lt"/>
                <a:ea typeface="Times New Roman" panose="02020603050405020304" pitchFamily="18" charset="0"/>
              </a:rPr>
              <a:t>En caso de PERSONA JURÍDICA NACIONAL:</a:t>
            </a:r>
            <a:endParaRPr lang="es-PE" sz="1400">
              <a:effectLst/>
              <a:latin typeface="+mj-lt"/>
              <a:ea typeface="Times New Roman" panose="02020603050405020304" pitchFamily="18" charset="0"/>
            </a:endParaRPr>
          </a:p>
          <a:p>
            <a:pPr marL="228600" algn="just">
              <a:spcBef>
                <a:spcPts val="600"/>
              </a:spcBef>
              <a:spcAft>
                <a:spcPts val="600"/>
              </a:spcAft>
              <a:tabLst>
                <a:tab pos="4583430" algn="r"/>
              </a:tabLst>
            </a:pPr>
            <a:r>
              <a:rPr lang="es-PE" sz="1400">
                <a:effectLst/>
                <a:latin typeface="+mj-lt"/>
                <a:ea typeface="Times New Roman" panose="02020603050405020304" pitchFamily="18" charset="0"/>
              </a:rPr>
              <a:t>Certificado de vigencia de poder del representante legal, apoderado o mandatario designado para tal efecto. Dicho documento deberá tener una antigüedad no mayor a 30 días calendario a la fecha de presentación de ofertas. Adicionalmente, deberá presentar copia de la cédula de ciudadanía o documento de identidad del representante legal.</a:t>
            </a:r>
            <a:endParaRPr lang="es-PE" sz="1400">
              <a:effectLst/>
              <a:latin typeface="+mj-lt"/>
              <a:ea typeface="Times New Roman" panose="02020603050405020304" pitchFamily="18" charset="0"/>
              <a:cs typeface="Calibri Light"/>
            </a:endParaRPr>
          </a:p>
          <a:p>
            <a:pPr marL="228600" algn="just">
              <a:spcBef>
                <a:spcPts val="600"/>
              </a:spcBef>
              <a:spcAft>
                <a:spcPts val="600"/>
              </a:spcAft>
              <a:tabLst>
                <a:tab pos="4583430" algn="r"/>
              </a:tabLst>
            </a:pPr>
            <a:r>
              <a:rPr lang="es-PE" sz="1400" b="1">
                <a:effectLst/>
                <a:latin typeface="+mj-lt"/>
                <a:ea typeface="Times New Roman" panose="02020603050405020304" pitchFamily="18" charset="0"/>
              </a:rPr>
              <a:t>En caso de PERSONA JURÍDICA EXTRANJERA: </a:t>
            </a:r>
            <a:endParaRPr lang="es-PE" sz="1400">
              <a:effectLst/>
              <a:latin typeface="+mj-lt"/>
              <a:ea typeface="Times New Roman" panose="02020603050405020304" pitchFamily="18" charset="0"/>
            </a:endParaRPr>
          </a:p>
          <a:p>
            <a:pPr marL="228600" algn="just">
              <a:spcBef>
                <a:spcPts val="600"/>
              </a:spcBef>
              <a:spcAft>
                <a:spcPts val="600"/>
              </a:spcAft>
              <a:tabLst>
                <a:tab pos="4583430" algn="r"/>
              </a:tabLst>
            </a:pPr>
            <a:r>
              <a:rPr lang="es-PE" sz="1400">
                <a:effectLst/>
                <a:latin typeface="+mj-lt"/>
                <a:ea typeface="Times New Roman" panose="02020603050405020304" pitchFamily="18" charset="0"/>
              </a:rPr>
              <a:t>Documentos de constitución que justifique la personería jurídica, y de corresponder, las modificaciones, así como los documentos que justifiquen la representación legal emitida por la autoridad competente del país de origen. Adicionalmente, deberá presentar copia del documento de identidad del representante legal. </a:t>
            </a:r>
            <a:endParaRPr lang="es-PE" sz="1400">
              <a:effectLst/>
              <a:latin typeface="+mj-lt"/>
              <a:ea typeface="Times New Roman" panose="02020603050405020304" pitchFamily="18" charset="0"/>
              <a:cs typeface="Calibri Light"/>
            </a:endParaRPr>
          </a:p>
          <a:p>
            <a:pPr marL="228600" algn="just">
              <a:spcBef>
                <a:spcPts val="600"/>
              </a:spcBef>
              <a:spcAft>
                <a:spcPts val="600"/>
              </a:spcAft>
              <a:tabLst>
                <a:tab pos="4583430" algn="r"/>
              </a:tabLst>
            </a:pPr>
            <a:r>
              <a:rPr lang="es-PE" sz="1400" b="1">
                <a:effectLst/>
                <a:latin typeface="+mj-lt"/>
                <a:ea typeface="Times New Roman" panose="02020603050405020304" pitchFamily="18" charset="0"/>
              </a:rPr>
              <a:t>En caso de </a:t>
            </a:r>
            <a:r>
              <a:rPr lang="es-PE" sz="1400" b="1">
                <a:latin typeface="+mj-lt"/>
                <a:ea typeface="Times New Roman" panose="02020603050405020304" pitchFamily="18" charset="0"/>
              </a:rPr>
              <a:t>APCA*</a:t>
            </a:r>
            <a:r>
              <a:rPr lang="es-PE" sz="1400" b="1">
                <a:effectLst/>
                <a:latin typeface="+mj-lt"/>
                <a:ea typeface="Times New Roman" panose="02020603050405020304" pitchFamily="18" charset="0"/>
              </a:rPr>
              <a:t> CONSTITUIDA: </a:t>
            </a:r>
            <a:endParaRPr lang="es-PE" sz="1400">
              <a:effectLst/>
              <a:latin typeface="+mj-lt"/>
              <a:ea typeface="Times New Roman" panose="02020603050405020304" pitchFamily="18" charset="0"/>
            </a:endParaRPr>
          </a:p>
          <a:p>
            <a:pPr marL="228600" algn="just">
              <a:spcBef>
                <a:spcPts val="600"/>
              </a:spcBef>
              <a:spcAft>
                <a:spcPts val="600"/>
              </a:spcAft>
              <a:tabLst>
                <a:tab pos="4583430" algn="r"/>
              </a:tabLst>
            </a:pPr>
            <a:r>
              <a:rPr lang="es-PE" sz="1400">
                <a:effectLst/>
                <a:latin typeface="+mj-lt"/>
                <a:ea typeface="Times New Roman" panose="02020603050405020304" pitchFamily="18" charset="0"/>
              </a:rPr>
              <a:t>Copia de la escritura de constitución del APCA, y de corresponder, las modificaciones, así como los documentos que justifiquen la representación legal emitida por la autoridad competente (podrán presentar el certificado de vigencia de poder del Representante Legal, con una antigüedad no mayor a 30 días calendario a la fecha de presentación de ofertas). Adicionalmente, deberá presentar copia de la cédula de ciudadanía o documento de identidad del representante legal.</a:t>
            </a:r>
            <a:endParaRPr lang="es-PE" sz="1400">
              <a:effectLst/>
              <a:latin typeface="+mj-lt"/>
              <a:ea typeface="Times New Roman" panose="02020603050405020304" pitchFamily="18" charset="0"/>
              <a:cs typeface="Calibri Light"/>
            </a:endParaRPr>
          </a:p>
        </p:txBody>
      </p:sp>
      <p:sp>
        <p:nvSpPr>
          <p:cNvPr id="7" name="CuadroTexto 6">
            <a:extLst>
              <a:ext uri="{FF2B5EF4-FFF2-40B4-BE49-F238E27FC236}">
                <a16:creationId xmlns:a16="http://schemas.microsoft.com/office/drawing/2014/main" id="{97C5A20B-5E9A-BE77-EFB8-6F46F895C8CA}"/>
              </a:ext>
            </a:extLst>
          </p:cNvPr>
          <p:cNvSpPr txBox="1"/>
          <p:nvPr/>
        </p:nvSpPr>
        <p:spPr>
          <a:xfrm>
            <a:off x="6769767" y="1308890"/>
            <a:ext cx="5029199" cy="3985706"/>
          </a:xfrm>
          <a:prstGeom prst="rect">
            <a:avLst/>
          </a:prstGeom>
          <a:noFill/>
          <a:ln w="6350">
            <a:solidFill>
              <a:schemeClr val="tx1"/>
            </a:solidFill>
          </a:ln>
        </p:spPr>
        <p:txBody>
          <a:bodyPr wrap="square">
            <a:spAutoFit/>
          </a:bodyPr>
          <a:lstStyle/>
          <a:p>
            <a:pPr marL="228600" algn="just">
              <a:spcBef>
                <a:spcPts val="600"/>
              </a:spcBef>
              <a:spcAft>
                <a:spcPts val="600"/>
              </a:spcAft>
              <a:tabLst>
                <a:tab pos="4583430" algn="r"/>
              </a:tabLst>
            </a:pPr>
            <a:r>
              <a:rPr lang="es-PE" sz="1400" b="1">
                <a:effectLst/>
                <a:latin typeface="+mj-lt"/>
                <a:ea typeface="Times New Roman" panose="02020603050405020304" pitchFamily="18" charset="0"/>
              </a:rPr>
              <a:t>APCA POR CONSTITUIRSE:</a:t>
            </a:r>
            <a:endParaRPr lang="es-PE" sz="1400">
              <a:effectLst/>
              <a:latin typeface="+mj-lt"/>
              <a:ea typeface="Times New Roman" panose="02020603050405020304" pitchFamily="18" charset="0"/>
            </a:endParaRPr>
          </a:p>
          <a:p>
            <a:pPr marL="228600" algn="just">
              <a:spcBef>
                <a:spcPts val="600"/>
              </a:spcBef>
              <a:spcAft>
                <a:spcPts val="600"/>
              </a:spcAft>
              <a:tabLst>
                <a:tab pos="4583430" algn="r"/>
              </a:tabLst>
            </a:pPr>
            <a:r>
              <a:rPr lang="es-PE" sz="1400">
                <a:effectLst/>
                <a:latin typeface="+mj-lt"/>
                <a:ea typeface="Times New Roman" panose="02020603050405020304" pitchFamily="18" charset="0"/>
              </a:rPr>
              <a:t>Carta de intención de constituir un consorcio (APCA) o el acuerdo de consorcio (APCA), según formulario establecido en el documento de solicitud de ofertas. En este caso, deberá presentar el certificado de vigencia de poder que deberá tener una antigüedad no mayor a 30 días calendario a la fecha de presentación de ofertas y/o documentos de constitución que justifique la personería jurídica, y de corresponder, las modificaciones, así como los documentos que justifiquen la representación legal emitida por la autoridad competente del país de origen de cada uno de los representantes legales, apoderados o mandatarios de los integrantes del consorcio. </a:t>
            </a:r>
          </a:p>
          <a:p>
            <a:pPr marL="176213"/>
            <a:r>
              <a:rPr lang="es-PE" sz="1400">
                <a:effectLst/>
                <a:latin typeface="+mj-lt"/>
                <a:ea typeface="Times New Roman" panose="02020603050405020304" pitchFamily="18" charset="0"/>
              </a:rPr>
              <a:t>Adicionalmente, deberá presentar copia de la cédula de ciudadanía o documento de identidad de los representantes legales de cada uno de los consorciados y en caso el representante común sea un tercero, deberá presentar también copia de dicho documento de este último</a:t>
            </a:r>
            <a:endParaRPr lang="es-PE" sz="1400">
              <a:latin typeface="+mj-lt"/>
            </a:endParaRPr>
          </a:p>
        </p:txBody>
      </p:sp>
      <p:sp>
        <p:nvSpPr>
          <p:cNvPr id="9" name="CuadroTexto 8">
            <a:extLst>
              <a:ext uri="{FF2B5EF4-FFF2-40B4-BE49-F238E27FC236}">
                <a16:creationId xmlns:a16="http://schemas.microsoft.com/office/drawing/2014/main" id="{D77BCEAB-0BBF-A1E3-4511-E0B1C93079CF}"/>
              </a:ext>
            </a:extLst>
          </p:cNvPr>
          <p:cNvSpPr txBox="1"/>
          <p:nvPr/>
        </p:nvSpPr>
        <p:spPr>
          <a:xfrm>
            <a:off x="393034" y="997749"/>
            <a:ext cx="10641934" cy="307777"/>
          </a:xfrm>
          <a:prstGeom prst="rect">
            <a:avLst/>
          </a:prstGeom>
          <a:noFill/>
        </p:spPr>
        <p:txBody>
          <a:bodyPr wrap="square">
            <a:spAutoFit/>
          </a:bodyPr>
          <a:lstStyle/>
          <a:p>
            <a:pPr lvl="0" algn="just">
              <a:spcBef>
                <a:spcPts val="600"/>
              </a:spcBef>
              <a:spcAft>
                <a:spcPts val="600"/>
              </a:spcAft>
              <a:tabLst>
                <a:tab pos="4583430" algn="r"/>
              </a:tabLst>
            </a:pPr>
            <a:r>
              <a:rPr lang="es-PE" sz="1400">
                <a:effectLst/>
                <a:latin typeface="Calibri Light" panose="020F0302020204030204" pitchFamily="34" charset="0"/>
                <a:ea typeface="Times New Roman" panose="02020603050405020304" pitchFamily="18" charset="0"/>
              </a:rPr>
              <a:t>El </a:t>
            </a:r>
            <a:r>
              <a:rPr lang="es-PE" sz="1400" b="1">
                <a:effectLst/>
                <a:latin typeface="Calibri Light" panose="020F0302020204030204" pitchFamily="34" charset="0"/>
                <a:ea typeface="Times New Roman" panose="02020603050405020304" pitchFamily="18" charset="0"/>
              </a:rPr>
              <a:t>poder</a:t>
            </a:r>
            <a:r>
              <a:rPr lang="es-PE" sz="1400">
                <a:effectLst/>
                <a:latin typeface="Calibri Light" panose="020F0302020204030204" pitchFamily="34" charset="0"/>
                <a:ea typeface="Times New Roman" panose="02020603050405020304" pitchFamily="18" charset="0"/>
              </a:rPr>
              <a:t> por adjuntar al Formulario Carta de la Oferta, </a:t>
            </a:r>
            <a:r>
              <a:rPr lang="es-PE" sz="1400">
                <a:latin typeface="Calibri Light" panose="020F0302020204030204" pitchFamily="34" charset="0"/>
                <a:ea typeface="Times New Roman" panose="02020603050405020304" pitchFamily="18" charset="0"/>
              </a:rPr>
              <a:t>será </a:t>
            </a:r>
            <a:r>
              <a:rPr lang="es-PE" sz="1400">
                <a:effectLst/>
                <a:latin typeface="Calibri Light" panose="020F0302020204030204" pitchFamily="34" charset="0"/>
                <a:ea typeface="Times New Roman" panose="02020603050405020304" pitchFamily="18" charset="0"/>
              </a:rPr>
              <a:t>conforme se indica a continuación, dependiendo del caso:</a:t>
            </a:r>
            <a:endParaRPr lang="es-PE" sz="1400">
              <a:effectLst/>
              <a:latin typeface="Times New Roman" panose="02020603050405020304" pitchFamily="18" charset="0"/>
              <a:ea typeface="Times New Roman" panose="02020603050405020304" pitchFamily="18" charset="0"/>
            </a:endParaRPr>
          </a:p>
        </p:txBody>
      </p:sp>
      <p:grpSp>
        <p:nvGrpSpPr>
          <p:cNvPr id="10" name="Grupo 9">
            <a:extLst>
              <a:ext uri="{FF2B5EF4-FFF2-40B4-BE49-F238E27FC236}">
                <a16:creationId xmlns:a16="http://schemas.microsoft.com/office/drawing/2014/main" id="{DB60C391-24C9-A1D9-A7B7-DA8B9F267A56}"/>
              </a:ext>
            </a:extLst>
          </p:cNvPr>
          <p:cNvGrpSpPr/>
          <p:nvPr/>
        </p:nvGrpSpPr>
        <p:grpSpPr>
          <a:xfrm>
            <a:off x="981629" y="128444"/>
            <a:ext cx="2458453" cy="818238"/>
            <a:chOff x="4662488" y="2714625"/>
            <a:chExt cx="2867026" cy="1327151"/>
          </a:xfrm>
        </p:grpSpPr>
        <p:sp>
          <p:nvSpPr>
            <p:cNvPr id="11" name="Freeform 5">
              <a:extLst>
                <a:ext uri="{FF2B5EF4-FFF2-40B4-BE49-F238E27FC236}">
                  <a16:creationId xmlns:a16="http://schemas.microsoft.com/office/drawing/2014/main" id="{B85F9037-C6F2-2267-EBE9-30AF9B0AED3D}"/>
                </a:ext>
              </a:extLst>
            </p:cNvPr>
            <p:cNvSpPr>
              <a:spLocks noEditPoints="1"/>
            </p:cNvSpPr>
            <p:nvPr/>
          </p:nvSpPr>
          <p:spPr bwMode="auto">
            <a:xfrm>
              <a:off x="4662488" y="3313113"/>
              <a:ext cx="709613" cy="547688"/>
            </a:xfrm>
            <a:custGeom>
              <a:avLst/>
              <a:gdLst>
                <a:gd name="T0" fmla="*/ 260 w 1970"/>
                <a:gd name="T1" fmla="*/ 1509 h 1509"/>
                <a:gd name="T2" fmla="*/ 33 w 1970"/>
                <a:gd name="T3" fmla="*/ 1509 h 1509"/>
                <a:gd name="T4" fmla="*/ 0 w 1970"/>
                <a:gd name="T5" fmla="*/ 1476 h 1509"/>
                <a:gd name="T6" fmla="*/ 0 w 1970"/>
                <a:gd name="T7" fmla="*/ 33 h 1509"/>
                <a:gd name="T8" fmla="*/ 33 w 1970"/>
                <a:gd name="T9" fmla="*/ 0 h 1509"/>
                <a:gd name="T10" fmla="*/ 1478 w 1970"/>
                <a:gd name="T11" fmla="*/ 0 h 1509"/>
                <a:gd name="T12" fmla="*/ 1574 w 1970"/>
                <a:gd name="T13" fmla="*/ 10 h 1509"/>
                <a:gd name="T14" fmla="*/ 1666 w 1970"/>
                <a:gd name="T15" fmla="*/ 38 h 1509"/>
                <a:gd name="T16" fmla="*/ 1750 w 1970"/>
                <a:gd name="T17" fmla="*/ 83 h 1509"/>
                <a:gd name="T18" fmla="*/ 1823 w 1970"/>
                <a:gd name="T19" fmla="*/ 142 h 1509"/>
                <a:gd name="T20" fmla="*/ 1883 w 1970"/>
                <a:gd name="T21" fmla="*/ 213 h 1509"/>
                <a:gd name="T22" fmla="*/ 1930 w 1970"/>
                <a:gd name="T23" fmla="*/ 295 h 1509"/>
                <a:gd name="T24" fmla="*/ 1960 w 1970"/>
                <a:gd name="T25" fmla="*/ 385 h 1509"/>
                <a:gd name="T26" fmla="*/ 1970 w 1970"/>
                <a:gd name="T27" fmla="*/ 482 h 1509"/>
                <a:gd name="T28" fmla="*/ 1928 w 1970"/>
                <a:gd name="T29" fmla="*/ 671 h 1509"/>
                <a:gd name="T30" fmla="*/ 1880 w 1970"/>
                <a:gd name="T31" fmla="*/ 752 h 1509"/>
                <a:gd name="T32" fmla="*/ 1818 w 1970"/>
                <a:gd name="T33" fmla="*/ 824 h 1509"/>
                <a:gd name="T34" fmla="*/ 1743 w 1970"/>
                <a:gd name="T35" fmla="*/ 882 h 1509"/>
                <a:gd name="T36" fmla="*/ 1657 w 1970"/>
                <a:gd name="T37" fmla="*/ 926 h 1509"/>
                <a:gd name="T38" fmla="*/ 1564 w 1970"/>
                <a:gd name="T39" fmla="*/ 954 h 1509"/>
                <a:gd name="T40" fmla="*/ 1468 w 1970"/>
                <a:gd name="T41" fmla="*/ 963 h 1509"/>
                <a:gd name="T42" fmla="*/ 293 w 1970"/>
                <a:gd name="T43" fmla="*/ 963 h 1509"/>
                <a:gd name="T44" fmla="*/ 293 w 1970"/>
                <a:gd name="T45" fmla="*/ 1476 h 1509"/>
                <a:gd name="T46" fmla="*/ 260 w 1970"/>
                <a:gd name="T47" fmla="*/ 1509 h 1509"/>
                <a:gd name="T48" fmla="*/ 1472 w 1970"/>
                <a:gd name="T49" fmla="*/ 674 h 1509"/>
                <a:gd name="T50" fmla="*/ 1512 w 1970"/>
                <a:gd name="T51" fmla="*/ 670 h 1509"/>
                <a:gd name="T52" fmla="*/ 1550 w 1970"/>
                <a:gd name="T53" fmla="*/ 659 h 1509"/>
                <a:gd name="T54" fmla="*/ 1585 w 1970"/>
                <a:gd name="T55" fmla="*/ 640 h 1509"/>
                <a:gd name="T56" fmla="*/ 1615 w 1970"/>
                <a:gd name="T57" fmla="*/ 617 h 1509"/>
                <a:gd name="T58" fmla="*/ 1641 w 1970"/>
                <a:gd name="T59" fmla="*/ 588 h 1509"/>
                <a:gd name="T60" fmla="*/ 1662 w 1970"/>
                <a:gd name="T61" fmla="*/ 555 h 1509"/>
                <a:gd name="T62" fmla="*/ 1675 w 1970"/>
                <a:gd name="T63" fmla="*/ 519 h 1509"/>
                <a:gd name="T64" fmla="*/ 1681 w 1970"/>
                <a:gd name="T65" fmla="*/ 482 h 1509"/>
                <a:gd name="T66" fmla="*/ 1675 w 1970"/>
                <a:gd name="T67" fmla="*/ 445 h 1509"/>
                <a:gd name="T68" fmla="*/ 1662 w 1970"/>
                <a:gd name="T69" fmla="*/ 410 h 1509"/>
                <a:gd name="T70" fmla="*/ 1641 w 1970"/>
                <a:gd name="T71" fmla="*/ 377 h 1509"/>
                <a:gd name="T72" fmla="*/ 1615 w 1970"/>
                <a:gd name="T73" fmla="*/ 349 h 1509"/>
                <a:gd name="T74" fmla="*/ 1583 w 1970"/>
                <a:gd name="T75" fmla="*/ 325 h 1509"/>
                <a:gd name="T76" fmla="*/ 1547 w 1970"/>
                <a:gd name="T77" fmla="*/ 307 h 1509"/>
                <a:gd name="T78" fmla="*/ 1509 w 1970"/>
                <a:gd name="T79" fmla="*/ 295 h 1509"/>
                <a:gd name="T80" fmla="*/ 1468 w 1970"/>
                <a:gd name="T81" fmla="*/ 291 h 1509"/>
                <a:gd name="T82" fmla="*/ 293 w 1970"/>
                <a:gd name="T83" fmla="*/ 291 h 1509"/>
                <a:gd name="T84" fmla="*/ 293 w 1970"/>
                <a:gd name="T85" fmla="*/ 674 h 1509"/>
                <a:gd name="T86" fmla="*/ 1472 w 1970"/>
                <a:gd name="T87" fmla="*/ 674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70" h="1509">
                  <a:moveTo>
                    <a:pt x="260" y="1509"/>
                  </a:moveTo>
                  <a:lnTo>
                    <a:pt x="33" y="1509"/>
                  </a:lnTo>
                  <a:cubicBezTo>
                    <a:pt x="15" y="1509"/>
                    <a:pt x="0" y="1495"/>
                    <a:pt x="0" y="1476"/>
                  </a:cubicBezTo>
                  <a:lnTo>
                    <a:pt x="0" y="33"/>
                  </a:lnTo>
                  <a:cubicBezTo>
                    <a:pt x="0" y="15"/>
                    <a:pt x="15" y="0"/>
                    <a:pt x="33" y="0"/>
                  </a:cubicBezTo>
                  <a:lnTo>
                    <a:pt x="1478" y="0"/>
                  </a:lnTo>
                  <a:cubicBezTo>
                    <a:pt x="1511" y="0"/>
                    <a:pt x="1543" y="3"/>
                    <a:pt x="1574" y="10"/>
                  </a:cubicBezTo>
                  <a:cubicBezTo>
                    <a:pt x="1606" y="16"/>
                    <a:pt x="1637" y="26"/>
                    <a:pt x="1666" y="38"/>
                  </a:cubicBezTo>
                  <a:cubicBezTo>
                    <a:pt x="1696" y="51"/>
                    <a:pt x="1724" y="66"/>
                    <a:pt x="1750" y="83"/>
                  </a:cubicBezTo>
                  <a:cubicBezTo>
                    <a:pt x="1776" y="100"/>
                    <a:pt x="1800" y="120"/>
                    <a:pt x="1823" y="142"/>
                  </a:cubicBezTo>
                  <a:cubicBezTo>
                    <a:pt x="1845" y="164"/>
                    <a:pt x="1865" y="188"/>
                    <a:pt x="1883" y="213"/>
                  </a:cubicBezTo>
                  <a:cubicBezTo>
                    <a:pt x="1901" y="239"/>
                    <a:pt x="1916" y="266"/>
                    <a:pt x="1930" y="295"/>
                  </a:cubicBezTo>
                  <a:cubicBezTo>
                    <a:pt x="1943" y="324"/>
                    <a:pt x="1953" y="354"/>
                    <a:pt x="1960" y="385"/>
                  </a:cubicBezTo>
                  <a:cubicBezTo>
                    <a:pt x="1967" y="417"/>
                    <a:pt x="1970" y="449"/>
                    <a:pt x="1970" y="482"/>
                  </a:cubicBezTo>
                  <a:cubicBezTo>
                    <a:pt x="1970" y="549"/>
                    <a:pt x="1956" y="612"/>
                    <a:pt x="1928" y="671"/>
                  </a:cubicBezTo>
                  <a:cubicBezTo>
                    <a:pt x="1915" y="700"/>
                    <a:pt x="1899" y="727"/>
                    <a:pt x="1880" y="752"/>
                  </a:cubicBezTo>
                  <a:cubicBezTo>
                    <a:pt x="1862" y="778"/>
                    <a:pt x="1841" y="802"/>
                    <a:pt x="1818" y="824"/>
                  </a:cubicBezTo>
                  <a:cubicBezTo>
                    <a:pt x="1795" y="845"/>
                    <a:pt x="1770" y="865"/>
                    <a:pt x="1743" y="882"/>
                  </a:cubicBezTo>
                  <a:cubicBezTo>
                    <a:pt x="1716" y="899"/>
                    <a:pt x="1688" y="914"/>
                    <a:pt x="1657" y="926"/>
                  </a:cubicBezTo>
                  <a:cubicBezTo>
                    <a:pt x="1627" y="938"/>
                    <a:pt x="1596" y="948"/>
                    <a:pt x="1564" y="954"/>
                  </a:cubicBezTo>
                  <a:cubicBezTo>
                    <a:pt x="1533" y="960"/>
                    <a:pt x="1500" y="963"/>
                    <a:pt x="1468" y="963"/>
                  </a:cubicBezTo>
                  <a:lnTo>
                    <a:pt x="293" y="963"/>
                  </a:lnTo>
                  <a:lnTo>
                    <a:pt x="293" y="1476"/>
                  </a:lnTo>
                  <a:cubicBezTo>
                    <a:pt x="293" y="1495"/>
                    <a:pt x="279" y="1509"/>
                    <a:pt x="260" y="1509"/>
                  </a:cubicBezTo>
                  <a:close/>
                  <a:moveTo>
                    <a:pt x="1472" y="674"/>
                  </a:moveTo>
                  <a:cubicBezTo>
                    <a:pt x="1486" y="674"/>
                    <a:pt x="1499" y="672"/>
                    <a:pt x="1512" y="670"/>
                  </a:cubicBezTo>
                  <a:cubicBezTo>
                    <a:pt x="1525" y="667"/>
                    <a:pt x="1538" y="664"/>
                    <a:pt x="1550" y="659"/>
                  </a:cubicBezTo>
                  <a:cubicBezTo>
                    <a:pt x="1563" y="653"/>
                    <a:pt x="1575" y="647"/>
                    <a:pt x="1585" y="640"/>
                  </a:cubicBezTo>
                  <a:cubicBezTo>
                    <a:pt x="1596" y="633"/>
                    <a:pt x="1606" y="626"/>
                    <a:pt x="1615" y="617"/>
                  </a:cubicBezTo>
                  <a:cubicBezTo>
                    <a:pt x="1625" y="608"/>
                    <a:pt x="1633" y="599"/>
                    <a:pt x="1641" y="588"/>
                  </a:cubicBezTo>
                  <a:cubicBezTo>
                    <a:pt x="1649" y="578"/>
                    <a:pt x="1656" y="567"/>
                    <a:pt x="1662" y="555"/>
                  </a:cubicBezTo>
                  <a:cubicBezTo>
                    <a:pt x="1668" y="544"/>
                    <a:pt x="1672" y="532"/>
                    <a:pt x="1675" y="519"/>
                  </a:cubicBezTo>
                  <a:cubicBezTo>
                    <a:pt x="1678" y="507"/>
                    <a:pt x="1680" y="495"/>
                    <a:pt x="1681" y="482"/>
                  </a:cubicBezTo>
                  <a:cubicBezTo>
                    <a:pt x="1680" y="469"/>
                    <a:pt x="1678" y="457"/>
                    <a:pt x="1675" y="445"/>
                  </a:cubicBezTo>
                  <a:cubicBezTo>
                    <a:pt x="1672" y="433"/>
                    <a:pt x="1668" y="421"/>
                    <a:pt x="1662" y="410"/>
                  </a:cubicBezTo>
                  <a:cubicBezTo>
                    <a:pt x="1656" y="398"/>
                    <a:pt x="1649" y="387"/>
                    <a:pt x="1641" y="377"/>
                  </a:cubicBezTo>
                  <a:cubicBezTo>
                    <a:pt x="1633" y="367"/>
                    <a:pt x="1624" y="357"/>
                    <a:pt x="1615" y="349"/>
                  </a:cubicBezTo>
                  <a:cubicBezTo>
                    <a:pt x="1605" y="340"/>
                    <a:pt x="1595" y="332"/>
                    <a:pt x="1583" y="325"/>
                  </a:cubicBezTo>
                  <a:cubicBezTo>
                    <a:pt x="1572" y="318"/>
                    <a:pt x="1560" y="312"/>
                    <a:pt x="1547" y="307"/>
                  </a:cubicBezTo>
                  <a:cubicBezTo>
                    <a:pt x="1535" y="302"/>
                    <a:pt x="1522" y="298"/>
                    <a:pt x="1509" y="295"/>
                  </a:cubicBezTo>
                  <a:cubicBezTo>
                    <a:pt x="1496" y="293"/>
                    <a:pt x="1482" y="291"/>
                    <a:pt x="1468" y="291"/>
                  </a:cubicBezTo>
                  <a:lnTo>
                    <a:pt x="293" y="291"/>
                  </a:lnTo>
                  <a:lnTo>
                    <a:pt x="293" y="674"/>
                  </a:lnTo>
                  <a:lnTo>
                    <a:pt x="1472" y="674"/>
                  </a:ln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2" name="Freeform 6">
              <a:extLst>
                <a:ext uri="{FF2B5EF4-FFF2-40B4-BE49-F238E27FC236}">
                  <a16:creationId xmlns:a16="http://schemas.microsoft.com/office/drawing/2014/main" id="{EBD65169-8E71-0A27-4AD9-1D183A56BB30}"/>
                </a:ext>
              </a:extLst>
            </p:cNvPr>
            <p:cNvSpPr>
              <a:spLocks/>
            </p:cNvSpPr>
            <p:nvPr/>
          </p:nvSpPr>
          <p:spPr bwMode="auto">
            <a:xfrm>
              <a:off x="5397501" y="3136900"/>
              <a:ext cx="698500" cy="777875"/>
            </a:xfrm>
            <a:custGeom>
              <a:avLst/>
              <a:gdLst>
                <a:gd name="T0" fmla="*/ 1415 w 1939"/>
                <a:gd name="T1" fmla="*/ 1784 h 2143"/>
                <a:gd name="T2" fmla="*/ 1357 w 1939"/>
                <a:gd name="T3" fmla="*/ 1740 h 2143"/>
                <a:gd name="T4" fmla="*/ 1215 w 1939"/>
                <a:gd name="T5" fmla="*/ 1578 h 2143"/>
                <a:gd name="T6" fmla="*/ 977 w 1939"/>
                <a:gd name="T7" fmla="*/ 1298 h 2143"/>
                <a:gd name="T8" fmla="*/ 734 w 1939"/>
                <a:gd name="T9" fmla="*/ 1011 h 2143"/>
                <a:gd name="T10" fmla="*/ 497 w 1939"/>
                <a:gd name="T11" fmla="*/ 732 h 2143"/>
                <a:gd name="T12" fmla="*/ 348 w 1939"/>
                <a:gd name="T13" fmla="*/ 587 h 2143"/>
                <a:gd name="T14" fmla="*/ 306 w 1939"/>
                <a:gd name="T15" fmla="*/ 598 h 2143"/>
                <a:gd name="T16" fmla="*/ 298 w 1939"/>
                <a:gd name="T17" fmla="*/ 607 h 2143"/>
                <a:gd name="T18" fmla="*/ 293 w 1939"/>
                <a:gd name="T19" fmla="*/ 2110 h 2143"/>
                <a:gd name="T20" fmla="*/ 33 w 1939"/>
                <a:gd name="T21" fmla="*/ 2143 h 2143"/>
                <a:gd name="T22" fmla="*/ 0 w 1939"/>
                <a:gd name="T23" fmla="*/ 606 h 2143"/>
                <a:gd name="T24" fmla="*/ 14 w 1939"/>
                <a:gd name="T25" fmla="*/ 529 h 2143"/>
                <a:gd name="T26" fmla="*/ 74 w 1939"/>
                <a:gd name="T27" fmla="*/ 414 h 2143"/>
                <a:gd name="T28" fmla="*/ 172 w 1939"/>
                <a:gd name="T29" fmla="*/ 335 h 2143"/>
                <a:gd name="T30" fmla="*/ 291 w 1939"/>
                <a:gd name="T31" fmla="*/ 294 h 2143"/>
                <a:gd name="T32" fmla="*/ 493 w 1939"/>
                <a:gd name="T33" fmla="*/ 318 h 2143"/>
                <a:gd name="T34" fmla="*/ 613 w 1939"/>
                <a:gd name="T35" fmla="*/ 413 h 2143"/>
                <a:gd name="T36" fmla="*/ 1317 w 1939"/>
                <a:gd name="T37" fmla="*/ 1243 h 2143"/>
                <a:gd name="T38" fmla="*/ 1559 w 1939"/>
                <a:gd name="T39" fmla="*/ 1524 h 2143"/>
                <a:gd name="T40" fmla="*/ 1571 w 1939"/>
                <a:gd name="T41" fmla="*/ 1531 h 2143"/>
                <a:gd name="T42" fmla="*/ 1582 w 1939"/>
                <a:gd name="T43" fmla="*/ 1535 h 2143"/>
                <a:gd name="T44" fmla="*/ 1625 w 1939"/>
                <a:gd name="T45" fmla="*/ 1524 h 2143"/>
                <a:gd name="T46" fmla="*/ 1643 w 1939"/>
                <a:gd name="T47" fmla="*/ 33 h 2143"/>
                <a:gd name="T48" fmla="*/ 1906 w 1939"/>
                <a:gd name="T49" fmla="*/ 0 h 2143"/>
                <a:gd name="T50" fmla="*/ 1939 w 1939"/>
                <a:gd name="T51" fmla="*/ 1517 h 2143"/>
                <a:gd name="T52" fmla="*/ 1925 w 1939"/>
                <a:gd name="T53" fmla="*/ 1588 h 2143"/>
                <a:gd name="T54" fmla="*/ 1864 w 1939"/>
                <a:gd name="T55" fmla="*/ 1703 h 2143"/>
                <a:gd name="T56" fmla="*/ 1770 w 1939"/>
                <a:gd name="T57" fmla="*/ 1785 h 2143"/>
                <a:gd name="T58" fmla="*/ 1589 w 1939"/>
                <a:gd name="T59" fmla="*/ 1834 h 2143"/>
                <a:gd name="T60" fmla="*/ 1516 w 1939"/>
                <a:gd name="T61" fmla="*/ 1826 h 2143"/>
                <a:gd name="T62" fmla="*/ 1445 w 1939"/>
                <a:gd name="T63" fmla="*/ 1799 h 2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39" h="2143">
                  <a:moveTo>
                    <a:pt x="1445" y="1799"/>
                  </a:moveTo>
                  <a:cubicBezTo>
                    <a:pt x="1435" y="1795"/>
                    <a:pt x="1425" y="1790"/>
                    <a:pt x="1415" y="1784"/>
                  </a:cubicBezTo>
                  <a:cubicBezTo>
                    <a:pt x="1405" y="1778"/>
                    <a:pt x="1395" y="1771"/>
                    <a:pt x="1386" y="1764"/>
                  </a:cubicBezTo>
                  <a:cubicBezTo>
                    <a:pt x="1376" y="1757"/>
                    <a:pt x="1366" y="1749"/>
                    <a:pt x="1357" y="1740"/>
                  </a:cubicBezTo>
                  <a:cubicBezTo>
                    <a:pt x="1348" y="1731"/>
                    <a:pt x="1338" y="1721"/>
                    <a:pt x="1328" y="1710"/>
                  </a:cubicBezTo>
                  <a:cubicBezTo>
                    <a:pt x="1291" y="1666"/>
                    <a:pt x="1253" y="1623"/>
                    <a:pt x="1215" y="1578"/>
                  </a:cubicBezTo>
                  <a:cubicBezTo>
                    <a:pt x="1175" y="1532"/>
                    <a:pt x="1136" y="1486"/>
                    <a:pt x="1098" y="1440"/>
                  </a:cubicBezTo>
                  <a:lnTo>
                    <a:pt x="977" y="1298"/>
                  </a:lnTo>
                  <a:lnTo>
                    <a:pt x="856" y="1155"/>
                  </a:lnTo>
                  <a:lnTo>
                    <a:pt x="734" y="1011"/>
                  </a:lnTo>
                  <a:lnTo>
                    <a:pt x="614" y="870"/>
                  </a:lnTo>
                  <a:cubicBezTo>
                    <a:pt x="572" y="820"/>
                    <a:pt x="533" y="774"/>
                    <a:pt x="497" y="732"/>
                  </a:cubicBezTo>
                  <a:cubicBezTo>
                    <a:pt x="458" y="686"/>
                    <a:pt x="421" y="643"/>
                    <a:pt x="387" y="601"/>
                  </a:cubicBezTo>
                  <a:cubicBezTo>
                    <a:pt x="376" y="591"/>
                    <a:pt x="364" y="587"/>
                    <a:pt x="348" y="587"/>
                  </a:cubicBezTo>
                  <a:cubicBezTo>
                    <a:pt x="340" y="587"/>
                    <a:pt x="332" y="587"/>
                    <a:pt x="325" y="589"/>
                  </a:cubicBezTo>
                  <a:cubicBezTo>
                    <a:pt x="318" y="591"/>
                    <a:pt x="312" y="594"/>
                    <a:pt x="306" y="598"/>
                  </a:cubicBezTo>
                  <a:lnTo>
                    <a:pt x="306" y="598"/>
                  </a:lnTo>
                  <a:cubicBezTo>
                    <a:pt x="302" y="600"/>
                    <a:pt x="299" y="604"/>
                    <a:pt x="298" y="607"/>
                  </a:cubicBezTo>
                  <a:cubicBezTo>
                    <a:pt x="295" y="611"/>
                    <a:pt x="294" y="616"/>
                    <a:pt x="293" y="622"/>
                  </a:cubicBezTo>
                  <a:lnTo>
                    <a:pt x="293" y="2110"/>
                  </a:lnTo>
                  <a:cubicBezTo>
                    <a:pt x="293" y="2129"/>
                    <a:pt x="279" y="2143"/>
                    <a:pt x="260" y="2143"/>
                  </a:cubicBezTo>
                  <a:lnTo>
                    <a:pt x="33" y="2143"/>
                  </a:lnTo>
                  <a:cubicBezTo>
                    <a:pt x="15" y="2143"/>
                    <a:pt x="0" y="2129"/>
                    <a:pt x="0" y="2110"/>
                  </a:cubicBezTo>
                  <a:lnTo>
                    <a:pt x="0" y="606"/>
                  </a:lnTo>
                  <a:cubicBezTo>
                    <a:pt x="0" y="601"/>
                    <a:pt x="1" y="597"/>
                    <a:pt x="2" y="593"/>
                  </a:cubicBezTo>
                  <a:cubicBezTo>
                    <a:pt x="4" y="571"/>
                    <a:pt x="8" y="549"/>
                    <a:pt x="14" y="529"/>
                  </a:cubicBezTo>
                  <a:cubicBezTo>
                    <a:pt x="20" y="507"/>
                    <a:pt x="28" y="486"/>
                    <a:pt x="38" y="467"/>
                  </a:cubicBezTo>
                  <a:cubicBezTo>
                    <a:pt x="49" y="448"/>
                    <a:pt x="61" y="430"/>
                    <a:pt x="74" y="414"/>
                  </a:cubicBezTo>
                  <a:cubicBezTo>
                    <a:pt x="88" y="397"/>
                    <a:pt x="103" y="382"/>
                    <a:pt x="120" y="369"/>
                  </a:cubicBezTo>
                  <a:cubicBezTo>
                    <a:pt x="137" y="356"/>
                    <a:pt x="154" y="344"/>
                    <a:pt x="172" y="335"/>
                  </a:cubicBezTo>
                  <a:cubicBezTo>
                    <a:pt x="191" y="325"/>
                    <a:pt x="210" y="316"/>
                    <a:pt x="230" y="309"/>
                  </a:cubicBezTo>
                  <a:cubicBezTo>
                    <a:pt x="250" y="303"/>
                    <a:pt x="270" y="298"/>
                    <a:pt x="291" y="294"/>
                  </a:cubicBezTo>
                  <a:cubicBezTo>
                    <a:pt x="311" y="291"/>
                    <a:pt x="332" y="289"/>
                    <a:pt x="352" y="289"/>
                  </a:cubicBezTo>
                  <a:cubicBezTo>
                    <a:pt x="401" y="289"/>
                    <a:pt x="448" y="298"/>
                    <a:pt x="493" y="318"/>
                  </a:cubicBezTo>
                  <a:cubicBezTo>
                    <a:pt x="517" y="328"/>
                    <a:pt x="538" y="341"/>
                    <a:pt x="559" y="357"/>
                  </a:cubicBezTo>
                  <a:cubicBezTo>
                    <a:pt x="578" y="373"/>
                    <a:pt x="596" y="391"/>
                    <a:pt x="613" y="413"/>
                  </a:cubicBezTo>
                  <a:lnTo>
                    <a:pt x="848" y="690"/>
                  </a:lnTo>
                  <a:lnTo>
                    <a:pt x="1317" y="1243"/>
                  </a:lnTo>
                  <a:lnTo>
                    <a:pt x="1552" y="1519"/>
                  </a:lnTo>
                  <a:cubicBezTo>
                    <a:pt x="1554" y="1521"/>
                    <a:pt x="1556" y="1523"/>
                    <a:pt x="1559" y="1524"/>
                  </a:cubicBezTo>
                  <a:lnTo>
                    <a:pt x="1560" y="1525"/>
                  </a:lnTo>
                  <a:cubicBezTo>
                    <a:pt x="1563" y="1527"/>
                    <a:pt x="1566" y="1529"/>
                    <a:pt x="1571" y="1531"/>
                  </a:cubicBezTo>
                  <a:lnTo>
                    <a:pt x="1572" y="1532"/>
                  </a:lnTo>
                  <a:cubicBezTo>
                    <a:pt x="1575" y="1533"/>
                    <a:pt x="1579" y="1534"/>
                    <a:pt x="1582" y="1535"/>
                  </a:cubicBezTo>
                  <a:cubicBezTo>
                    <a:pt x="1585" y="1536"/>
                    <a:pt x="1588" y="1536"/>
                    <a:pt x="1591" y="1536"/>
                  </a:cubicBezTo>
                  <a:cubicBezTo>
                    <a:pt x="1603" y="1536"/>
                    <a:pt x="1615" y="1532"/>
                    <a:pt x="1625" y="1524"/>
                  </a:cubicBezTo>
                  <a:cubicBezTo>
                    <a:pt x="1634" y="1517"/>
                    <a:pt x="1640" y="1508"/>
                    <a:pt x="1643" y="1497"/>
                  </a:cubicBezTo>
                  <a:lnTo>
                    <a:pt x="1643" y="33"/>
                  </a:lnTo>
                  <a:cubicBezTo>
                    <a:pt x="1643" y="15"/>
                    <a:pt x="1658" y="0"/>
                    <a:pt x="1676" y="0"/>
                  </a:cubicBezTo>
                  <a:lnTo>
                    <a:pt x="1906" y="0"/>
                  </a:lnTo>
                  <a:cubicBezTo>
                    <a:pt x="1924" y="0"/>
                    <a:pt x="1939" y="15"/>
                    <a:pt x="1939" y="33"/>
                  </a:cubicBezTo>
                  <a:lnTo>
                    <a:pt x="1939" y="1517"/>
                  </a:lnTo>
                  <a:cubicBezTo>
                    <a:pt x="1939" y="1519"/>
                    <a:pt x="1939" y="1521"/>
                    <a:pt x="1938" y="1523"/>
                  </a:cubicBezTo>
                  <a:cubicBezTo>
                    <a:pt x="1936" y="1546"/>
                    <a:pt x="1932" y="1567"/>
                    <a:pt x="1925" y="1588"/>
                  </a:cubicBezTo>
                  <a:cubicBezTo>
                    <a:pt x="1919" y="1610"/>
                    <a:pt x="1910" y="1631"/>
                    <a:pt x="1899" y="1650"/>
                  </a:cubicBezTo>
                  <a:cubicBezTo>
                    <a:pt x="1889" y="1669"/>
                    <a:pt x="1877" y="1686"/>
                    <a:pt x="1864" y="1703"/>
                  </a:cubicBezTo>
                  <a:cubicBezTo>
                    <a:pt x="1850" y="1719"/>
                    <a:pt x="1836" y="1734"/>
                    <a:pt x="1820" y="1748"/>
                  </a:cubicBezTo>
                  <a:cubicBezTo>
                    <a:pt x="1804" y="1762"/>
                    <a:pt x="1787" y="1774"/>
                    <a:pt x="1770" y="1785"/>
                  </a:cubicBezTo>
                  <a:cubicBezTo>
                    <a:pt x="1752" y="1795"/>
                    <a:pt x="1733" y="1804"/>
                    <a:pt x="1713" y="1812"/>
                  </a:cubicBezTo>
                  <a:cubicBezTo>
                    <a:pt x="1673" y="1826"/>
                    <a:pt x="1631" y="1834"/>
                    <a:pt x="1589" y="1834"/>
                  </a:cubicBezTo>
                  <a:cubicBezTo>
                    <a:pt x="1578" y="1834"/>
                    <a:pt x="1566" y="1833"/>
                    <a:pt x="1553" y="1832"/>
                  </a:cubicBezTo>
                  <a:cubicBezTo>
                    <a:pt x="1541" y="1830"/>
                    <a:pt x="1529" y="1828"/>
                    <a:pt x="1516" y="1826"/>
                  </a:cubicBezTo>
                  <a:cubicBezTo>
                    <a:pt x="1503" y="1823"/>
                    <a:pt x="1491" y="1819"/>
                    <a:pt x="1478" y="1815"/>
                  </a:cubicBezTo>
                  <a:cubicBezTo>
                    <a:pt x="1467" y="1810"/>
                    <a:pt x="1456" y="1805"/>
                    <a:pt x="1445" y="1799"/>
                  </a:cubicBez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3" name="Freeform 7">
              <a:extLst>
                <a:ext uri="{FF2B5EF4-FFF2-40B4-BE49-F238E27FC236}">
                  <a16:creationId xmlns:a16="http://schemas.microsoft.com/office/drawing/2014/main" id="{25FA1163-A92E-CF0C-B7A3-94CBEDBE6851}"/>
                </a:ext>
              </a:extLst>
            </p:cNvPr>
            <p:cNvSpPr>
              <a:spLocks noEditPoints="1"/>
            </p:cNvSpPr>
            <p:nvPr/>
          </p:nvSpPr>
          <p:spPr bwMode="auto">
            <a:xfrm>
              <a:off x="6124576" y="3311525"/>
              <a:ext cx="750888" cy="549275"/>
            </a:xfrm>
            <a:custGeom>
              <a:avLst/>
              <a:gdLst>
                <a:gd name="T0" fmla="*/ 1846 w 2081"/>
                <a:gd name="T1" fmla="*/ 844 h 1511"/>
                <a:gd name="T2" fmla="*/ 1808 w 2081"/>
                <a:gd name="T3" fmla="*/ 878 h 1511"/>
                <a:gd name="T4" fmla="*/ 1754 w 2081"/>
                <a:gd name="T5" fmla="*/ 912 h 1511"/>
                <a:gd name="T6" fmla="*/ 1698 w 2081"/>
                <a:gd name="T7" fmla="*/ 939 h 1511"/>
                <a:gd name="T8" fmla="*/ 1684 w 2081"/>
                <a:gd name="T9" fmla="*/ 944 h 1511"/>
                <a:gd name="T10" fmla="*/ 1758 w 2081"/>
                <a:gd name="T11" fmla="*/ 1044 h 1511"/>
                <a:gd name="T12" fmla="*/ 1865 w 2081"/>
                <a:gd name="T13" fmla="*/ 1186 h 1511"/>
                <a:gd name="T14" fmla="*/ 1865 w 2081"/>
                <a:gd name="T15" fmla="*/ 1186 h 1511"/>
                <a:gd name="T16" fmla="*/ 1972 w 2081"/>
                <a:gd name="T17" fmla="*/ 1328 h 1511"/>
                <a:gd name="T18" fmla="*/ 2022 w 2081"/>
                <a:gd name="T19" fmla="*/ 1396 h 1511"/>
                <a:gd name="T20" fmla="*/ 2070 w 2081"/>
                <a:gd name="T21" fmla="*/ 1458 h 1511"/>
                <a:gd name="T22" fmla="*/ 2063 w 2081"/>
                <a:gd name="T23" fmla="*/ 1505 h 1511"/>
                <a:gd name="T24" fmla="*/ 2043 w 2081"/>
                <a:gd name="T25" fmla="*/ 1511 h 1511"/>
                <a:gd name="T26" fmla="*/ 2043 w 2081"/>
                <a:gd name="T27" fmla="*/ 1511 h 1511"/>
                <a:gd name="T28" fmla="*/ 1755 w 2081"/>
                <a:gd name="T29" fmla="*/ 1511 h 1511"/>
                <a:gd name="T30" fmla="*/ 1727 w 2081"/>
                <a:gd name="T31" fmla="*/ 1496 h 1511"/>
                <a:gd name="T32" fmla="*/ 1343 w 2081"/>
                <a:gd name="T33" fmla="*/ 982 h 1511"/>
                <a:gd name="T34" fmla="*/ 293 w 2081"/>
                <a:gd name="T35" fmla="*/ 982 h 1511"/>
                <a:gd name="T36" fmla="*/ 293 w 2081"/>
                <a:gd name="T37" fmla="*/ 1478 h 1511"/>
                <a:gd name="T38" fmla="*/ 260 w 2081"/>
                <a:gd name="T39" fmla="*/ 1511 h 1511"/>
                <a:gd name="T40" fmla="*/ 33 w 2081"/>
                <a:gd name="T41" fmla="*/ 1511 h 1511"/>
                <a:gd name="T42" fmla="*/ 0 w 2081"/>
                <a:gd name="T43" fmla="*/ 1478 h 1511"/>
                <a:gd name="T44" fmla="*/ 0 w 2081"/>
                <a:gd name="T45" fmla="*/ 33 h 1511"/>
                <a:gd name="T46" fmla="*/ 33 w 2081"/>
                <a:gd name="T47" fmla="*/ 0 h 1511"/>
                <a:gd name="T48" fmla="*/ 1497 w 2081"/>
                <a:gd name="T49" fmla="*/ 0 h 1511"/>
                <a:gd name="T50" fmla="*/ 1645 w 2081"/>
                <a:gd name="T51" fmla="*/ 20 h 1511"/>
                <a:gd name="T52" fmla="*/ 1777 w 2081"/>
                <a:gd name="T53" fmla="*/ 80 h 1511"/>
                <a:gd name="T54" fmla="*/ 1779 w 2081"/>
                <a:gd name="T55" fmla="*/ 81 h 1511"/>
                <a:gd name="T56" fmla="*/ 1871 w 2081"/>
                <a:gd name="T57" fmla="*/ 156 h 1511"/>
                <a:gd name="T58" fmla="*/ 1945 w 2081"/>
                <a:gd name="T59" fmla="*/ 253 h 1511"/>
                <a:gd name="T60" fmla="*/ 1992 w 2081"/>
                <a:gd name="T61" fmla="*/ 367 h 1511"/>
                <a:gd name="T62" fmla="*/ 2008 w 2081"/>
                <a:gd name="T63" fmla="*/ 490 h 1511"/>
                <a:gd name="T64" fmla="*/ 1967 w 2081"/>
                <a:gd name="T65" fmla="*/ 682 h 1511"/>
                <a:gd name="T66" fmla="*/ 1918 w 2081"/>
                <a:gd name="T67" fmla="*/ 765 h 1511"/>
                <a:gd name="T68" fmla="*/ 1853 w 2081"/>
                <a:gd name="T69" fmla="*/ 839 h 1511"/>
                <a:gd name="T70" fmla="*/ 1846 w 2081"/>
                <a:gd name="T71" fmla="*/ 844 h 1511"/>
                <a:gd name="T72" fmla="*/ 293 w 2081"/>
                <a:gd name="T73" fmla="*/ 686 h 1511"/>
                <a:gd name="T74" fmla="*/ 1503 w 2081"/>
                <a:gd name="T75" fmla="*/ 686 h 1511"/>
                <a:gd name="T76" fmla="*/ 1584 w 2081"/>
                <a:gd name="T77" fmla="*/ 671 h 1511"/>
                <a:gd name="T78" fmla="*/ 1620 w 2081"/>
                <a:gd name="T79" fmla="*/ 652 h 1511"/>
                <a:gd name="T80" fmla="*/ 1652 w 2081"/>
                <a:gd name="T81" fmla="*/ 628 h 1511"/>
                <a:gd name="T82" fmla="*/ 1678 w 2081"/>
                <a:gd name="T83" fmla="*/ 599 h 1511"/>
                <a:gd name="T84" fmla="*/ 1698 w 2081"/>
                <a:gd name="T85" fmla="*/ 565 h 1511"/>
                <a:gd name="T86" fmla="*/ 1710 w 2081"/>
                <a:gd name="T87" fmla="*/ 529 h 1511"/>
                <a:gd name="T88" fmla="*/ 1714 w 2081"/>
                <a:gd name="T89" fmla="*/ 490 h 1511"/>
                <a:gd name="T90" fmla="*/ 1710 w 2081"/>
                <a:gd name="T91" fmla="*/ 451 h 1511"/>
                <a:gd name="T92" fmla="*/ 1697 w 2081"/>
                <a:gd name="T93" fmla="*/ 415 h 1511"/>
                <a:gd name="T94" fmla="*/ 1697 w 2081"/>
                <a:gd name="T95" fmla="*/ 415 h 1511"/>
                <a:gd name="T96" fmla="*/ 1676 w 2081"/>
                <a:gd name="T97" fmla="*/ 381 h 1511"/>
                <a:gd name="T98" fmla="*/ 1649 w 2081"/>
                <a:gd name="T99" fmla="*/ 352 h 1511"/>
                <a:gd name="T100" fmla="*/ 1617 w 2081"/>
                <a:gd name="T101" fmla="*/ 327 h 1511"/>
                <a:gd name="T102" fmla="*/ 1580 w 2081"/>
                <a:gd name="T103" fmla="*/ 309 h 1511"/>
                <a:gd name="T104" fmla="*/ 1540 w 2081"/>
                <a:gd name="T105" fmla="*/ 297 h 1511"/>
                <a:gd name="T106" fmla="*/ 1540 w 2081"/>
                <a:gd name="T107" fmla="*/ 297 h 1511"/>
                <a:gd name="T108" fmla="*/ 1497 w 2081"/>
                <a:gd name="T109" fmla="*/ 293 h 1511"/>
                <a:gd name="T110" fmla="*/ 293 w 2081"/>
                <a:gd name="T111" fmla="*/ 293 h 1511"/>
                <a:gd name="T112" fmla="*/ 293 w 2081"/>
                <a:gd name="T113" fmla="*/ 686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81" h="1511">
                  <a:moveTo>
                    <a:pt x="1846" y="844"/>
                  </a:moveTo>
                  <a:cubicBezTo>
                    <a:pt x="1834" y="856"/>
                    <a:pt x="1821" y="867"/>
                    <a:pt x="1808" y="878"/>
                  </a:cubicBezTo>
                  <a:cubicBezTo>
                    <a:pt x="1791" y="890"/>
                    <a:pt x="1773" y="902"/>
                    <a:pt x="1754" y="912"/>
                  </a:cubicBezTo>
                  <a:cubicBezTo>
                    <a:pt x="1736" y="922"/>
                    <a:pt x="1718" y="931"/>
                    <a:pt x="1698" y="939"/>
                  </a:cubicBezTo>
                  <a:cubicBezTo>
                    <a:pt x="1693" y="941"/>
                    <a:pt x="1689" y="943"/>
                    <a:pt x="1684" y="944"/>
                  </a:cubicBezTo>
                  <a:lnTo>
                    <a:pt x="1758" y="1044"/>
                  </a:lnTo>
                  <a:lnTo>
                    <a:pt x="1865" y="1186"/>
                  </a:lnTo>
                  <a:lnTo>
                    <a:pt x="1865" y="1186"/>
                  </a:lnTo>
                  <a:lnTo>
                    <a:pt x="1972" y="1328"/>
                  </a:lnTo>
                  <a:lnTo>
                    <a:pt x="2022" y="1396"/>
                  </a:lnTo>
                  <a:lnTo>
                    <a:pt x="2070" y="1458"/>
                  </a:lnTo>
                  <a:cubicBezTo>
                    <a:pt x="2081" y="1473"/>
                    <a:pt x="2078" y="1494"/>
                    <a:pt x="2063" y="1505"/>
                  </a:cubicBezTo>
                  <a:cubicBezTo>
                    <a:pt x="2057" y="1509"/>
                    <a:pt x="2050" y="1511"/>
                    <a:pt x="2043" y="1511"/>
                  </a:cubicBezTo>
                  <a:lnTo>
                    <a:pt x="2043" y="1511"/>
                  </a:lnTo>
                  <a:lnTo>
                    <a:pt x="1755" y="1511"/>
                  </a:lnTo>
                  <a:cubicBezTo>
                    <a:pt x="1744" y="1511"/>
                    <a:pt x="1733" y="1505"/>
                    <a:pt x="1727" y="1496"/>
                  </a:cubicBezTo>
                  <a:lnTo>
                    <a:pt x="1343" y="982"/>
                  </a:lnTo>
                  <a:lnTo>
                    <a:pt x="293" y="982"/>
                  </a:lnTo>
                  <a:lnTo>
                    <a:pt x="293" y="1478"/>
                  </a:lnTo>
                  <a:cubicBezTo>
                    <a:pt x="293" y="1497"/>
                    <a:pt x="278" y="1511"/>
                    <a:pt x="260" y="1511"/>
                  </a:cubicBezTo>
                  <a:lnTo>
                    <a:pt x="33" y="1511"/>
                  </a:lnTo>
                  <a:cubicBezTo>
                    <a:pt x="15" y="1511"/>
                    <a:pt x="0" y="1497"/>
                    <a:pt x="0" y="1478"/>
                  </a:cubicBezTo>
                  <a:lnTo>
                    <a:pt x="0" y="33"/>
                  </a:lnTo>
                  <a:cubicBezTo>
                    <a:pt x="0" y="15"/>
                    <a:pt x="15" y="0"/>
                    <a:pt x="33" y="0"/>
                  </a:cubicBezTo>
                  <a:lnTo>
                    <a:pt x="1497" y="0"/>
                  </a:lnTo>
                  <a:cubicBezTo>
                    <a:pt x="1549" y="0"/>
                    <a:pt x="1598" y="7"/>
                    <a:pt x="1645" y="20"/>
                  </a:cubicBezTo>
                  <a:cubicBezTo>
                    <a:pt x="1691" y="33"/>
                    <a:pt x="1736" y="54"/>
                    <a:pt x="1777" y="80"/>
                  </a:cubicBezTo>
                  <a:lnTo>
                    <a:pt x="1779" y="81"/>
                  </a:lnTo>
                  <a:cubicBezTo>
                    <a:pt x="1813" y="103"/>
                    <a:pt x="1844" y="127"/>
                    <a:pt x="1871" y="156"/>
                  </a:cubicBezTo>
                  <a:cubicBezTo>
                    <a:pt x="1899" y="185"/>
                    <a:pt x="1924" y="217"/>
                    <a:pt x="1945" y="253"/>
                  </a:cubicBezTo>
                  <a:cubicBezTo>
                    <a:pt x="1966" y="290"/>
                    <a:pt x="1981" y="327"/>
                    <a:pt x="1992" y="367"/>
                  </a:cubicBezTo>
                  <a:cubicBezTo>
                    <a:pt x="2002" y="407"/>
                    <a:pt x="2008" y="448"/>
                    <a:pt x="2008" y="490"/>
                  </a:cubicBezTo>
                  <a:cubicBezTo>
                    <a:pt x="2008" y="558"/>
                    <a:pt x="1994" y="622"/>
                    <a:pt x="1967" y="682"/>
                  </a:cubicBezTo>
                  <a:cubicBezTo>
                    <a:pt x="1953" y="711"/>
                    <a:pt x="1937" y="739"/>
                    <a:pt x="1918" y="765"/>
                  </a:cubicBezTo>
                  <a:cubicBezTo>
                    <a:pt x="1899" y="792"/>
                    <a:pt x="1878" y="816"/>
                    <a:pt x="1853" y="839"/>
                  </a:cubicBezTo>
                  <a:cubicBezTo>
                    <a:pt x="1851" y="841"/>
                    <a:pt x="1849" y="843"/>
                    <a:pt x="1846" y="844"/>
                  </a:cubicBezTo>
                  <a:close/>
                  <a:moveTo>
                    <a:pt x="293" y="686"/>
                  </a:moveTo>
                  <a:lnTo>
                    <a:pt x="1503" y="686"/>
                  </a:lnTo>
                  <a:cubicBezTo>
                    <a:pt x="1531" y="686"/>
                    <a:pt x="1558" y="681"/>
                    <a:pt x="1584" y="671"/>
                  </a:cubicBezTo>
                  <a:cubicBezTo>
                    <a:pt x="1597" y="665"/>
                    <a:pt x="1610" y="659"/>
                    <a:pt x="1620" y="652"/>
                  </a:cubicBezTo>
                  <a:cubicBezTo>
                    <a:pt x="1631" y="646"/>
                    <a:pt x="1642" y="638"/>
                    <a:pt x="1652" y="628"/>
                  </a:cubicBezTo>
                  <a:cubicBezTo>
                    <a:pt x="1661" y="619"/>
                    <a:pt x="1670" y="610"/>
                    <a:pt x="1678" y="599"/>
                  </a:cubicBezTo>
                  <a:cubicBezTo>
                    <a:pt x="1685" y="589"/>
                    <a:pt x="1692" y="578"/>
                    <a:pt x="1698" y="565"/>
                  </a:cubicBezTo>
                  <a:cubicBezTo>
                    <a:pt x="1703" y="554"/>
                    <a:pt x="1707" y="541"/>
                    <a:pt x="1710" y="529"/>
                  </a:cubicBezTo>
                  <a:cubicBezTo>
                    <a:pt x="1713" y="517"/>
                    <a:pt x="1714" y="504"/>
                    <a:pt x="1714" y="490"/>
                  </a:cubicBezTo>
                  <a:cubicBezTo>
                    <a:pt x="1714" y="476"/>
                    <a:pt x="1713" y="463"/>
                    <a:pt x="1710" y="451"/>
                  </a:cubicBezTo>
                  <a:cubicBezTo>
                    <a:pt x="1707" y="438"/>
                    <a:pt x="1703" y="426"/>
                    <a:pt x="1697" y="415"/>
                  </a:cubicBezTo>
                  <a:lnTo>
                    <a:pt x="1697" y="415"/>
                  </a:lnTo>
                  <a:cubicBezTo>
                    <a:pt x="1691" y="403"/>
                    <a:pt x="1684" y="391"/>
                    <a:pt x="1676" y="381"/>
                  </a:cubicBezTo>
                  <a:cubicBezTo>
                    <a:pt x="1668" y="370"/>
                    <a:pt x="1659" y="361"/>
                    <a:pt x="1649" y="352"/>
                  </a:cubicBezTo>
                  <a:cubicBezTo>
                    <a:pt x="1639" y="342"/>
                    <a:pt x="1628" y="334"/>
                    <a:pt x="1617" y="327"/>
                  </a:cubicBezTo>
                  <a:cubicBezTo>
                    <a:pt x="1606" y="320"/>
                    <a:pt x="1593" y="314"/>
                    <a:pt x="1580" y="309"/>
                  </a:cubicBezTo>
                  <a:cubicBezTo>
                    <a:pt x="1566" y="304"/>
                    <a:pt x="1553" y="300"/>
                    <a:pt x="1540" y="297"/>
                  </a:cubicBezTo>
                  <a:lnTo>
                    <a:pt x="1540" y="297"/>
                  </a:lnTo>
                  <a:cubicBezTo>
                    <a:pt x="1526" y="295"/>
                    <a:pt x="1512" y="293"/>
                    <a:pt x="1497" y="293"/>
                  </a:cubicBezTo>
                  <a:lnTo>
                    <a:pt x="293" y="293"/>
                  </a:lnTo>
                  <a:lnTo>
                    <a:pt x="293" y="686"/>
                  </a:ln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4" name="Freeform 8">
              <a:extLst>
                <a:ext uri="{FF2B5EF4-FFF2-40B4-BE49-F238E27FC236}">
                  <a16:creationId xmlns:a16="http://schemas.microsoft.com/office/drawing/2014/main" id="{031613DF-27E2-1EF1-C25A-D13A8F595F89}"/>
                </a:ext>
              </a:extLst>
            </p:cNvPr>
            <p:cNvSpPr>
              <a:spLocks/>
            </p:cNvSpPr>
            <p:nvPr/>
          </p:nvSpPr>
          <p:spPr bwMode="auto">
            <a:xfrm>
              <a:off x="6861176" y="3311525"/>
              <a:ext cx="668338" cy="549275"/>
            </a:xfrm>
            <a:custGeom>
              <a:avLst/>
              <a:gdLst>
                <a:gd name="T0" fmla="*/ 1821 w 1854"/>
                <a:gd name="T1" fmla="*/ 293 h 1511"/>
                <a:gd name="T2" fmla="*/ 1074 w 1854"/>
                <a:gd name="T3" fmla="*/ 293 h 1511"/>
                <a:gd name="T4" fmla="*/ 1074 w 1854"/>
                <a:gd name="T5" fmla="*/ 1478 h 1511"/>
                <a:gd name="T6" fmla="*/ 1041 w 1854"/>
                <a:gd name="T7" fmla="*/ 1511 h 1511"/>
                <a:gd name="T8" fmla="*/ 813 w 1854"/>
                <a:gd name="T9" fmla="*/ 1511 h 1511"/>
                <a:gd name="T10" fmla="*/ 780 w 1854"/>
                <a:gd name="T11" fmla="*/ 1478 h 1511"/>
                <a:gd name="T12" fmla="*/ 780 w 1854"/>
                <a:gd name="T13" fmla="*/ 293 h 1511"/>
                <a:gd name="T14" fmla="*/ 33 w 1854"/>
                <a:gd name="T15" fmla="*/ 293 h 1511"/>
                <a:gd name="T16" fmla="*/ 0 w 1854"/>
                <a:gd name="T17" fmla="*/ 260 h 1511"/>
                <a:gd name="T18" fmla="*/ 0 w 1854"/>
                <a:gd name="T19" fmla="*/ 33 h 1511"/>
                <a:gd name="T20" fmla="*/ 33 w 1854"/>
                <a:gd name="T21" fmla="*/ 0 h 1511"/>
                <a:gd name="T22" fmla="*/ 1821 w 1854"/>
                <a:gd name="T23" fmla="*/ 0 h 1511"/>
                <a:gd name="T24" fmla="*/ 1854 w 1854"/>
                <a:gd name="T25" fmla="*/ 33 h 1511"/>
                <a:gd name="T26" fmla="*/ 1854 w 1854"/>
                <a:gd name="T27" fmla="*/ 260 h 1511"/>
                <a:gd name="T28" fmla="*/ 1821 w 1854"/>
                <a:gd name="T29" fmla="*/ 293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4" h="1511">
                  <a:moveTo>
                    <a:pt x="1821" y="293"/>
                  </a:moveTo>
                  <a:lnTo>
                    <a:pt x="1074" y="293"/>
                  </a:lnTo>
                  <a:lnTo>
                    <a:pt x="1074" y="1478"/>
                  </a:lnTo>
                  <a:cubicBezTo>
                    <a:pt x="1074" y="1497"/>
                    <a:pt x="1059" y="1511"/>
                    <a:pt x="1041" y="1511"/>
                  </a:cubicBezTo>
                  <a:lnTo>
                    <a:pt x="813" y="1511"/>
                  </a:lnTo>
                  <a:cubicBezTo>
                    <a:pt x="795" y="1511"/>
                    <a:pt x="780" y="1497"/>
                    <a:pt x="780" y="1478"/>
                  </a:cubicBezTo>
                  <a:lnTo>
                    <a:pt x="780" y="293"/>
                  </a:lnTo>
                  <a:lnTo>
                    <a:pt x="33" y="293"/>
                  </a:lnTo>
                  <a:cubicBezTo>
                    <a:pt x="15" y="293"/>
                    <a:pt x="0" y="279"/>
                    <a:pt x="0" y="260"/>
                  </a:cubicBezTo>
                  <a:lnTo>
                    <a:pt x="0" y="33"/>
                  </a:lnTo>
                  <a:cubicBezTo>
                    <a:pt x="0" y="15"/>
                    <a:pt x="15" y="0"/>
                    <a:pt x="33" y="0"/>
                  </a:cubicBezTo>
                  <a:lnTo>
                    <a:pt x="1821" y="0"/>
                  </a:lnTo>
                  <a:cubicBezTo>
                    <a:pt x="1839" y="0"/>
                    <a:pt x="1854" y="15"/>
                    <a:pt x="1854" y="33"/>
                  </a:cubicBezTo>
                  <a:lnTo>
                    <a:pt x="1854" y="260"/>
                  </a:lnTo>
                  <a:cubicBezTo>
                    <a:pt x="1854" y="279"/>
                    <a:pt x="1839" y="293"/>
                    <a:pt x="1821" y="293"/>
                  </a:cubicBez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5" name="Freeform 9">
              <a:extLst>
                <a:ext uri="{FF2B5EF4-FFF2-40B4-BE49-F238E27FC236}">
                  <a16:creationId xmlns:a16="http://schemas.microsoft.com/office/drawing/2014/main" id="{A4ED83D8-9FAD-B882-AD8E-DC9CCC23751D}"/>
                </a:ext>
              </a:extLst>
            </p:cNvPr>
            <p:cNvSpPr>
              <a:spLocks/>
            </p:cNvSpPr>
            <p:nvPr/>
          </p:nvSpPr>
          <p:spPr bwMode="auto">
            <a:xfrm>
              <a:off x="6032501" y="2714625"/>
              <a:ext cx="433388" cy="390525"/>
            </a:xfrm>
            <a:custGeom>
              <a:avLst/>
              <a:gdLst>
                <a:gd name="T0" fmla="*/ 234 w 1200"/>
                <a:gd name="T1" fmla="*/ 411 h 1075"/>
                <a:gd name="T2" fmla="*/ 710 w 1200"/>
                <a:gd name="T3" fmla="*/ 913 h 1075"/>
                <a:gd name="T4" fmla="*/ 17 w 1200"/>
                <a:gd name="T5" fmla="*/ 1075 h 1075"/>
                <a:gd name="T6" fmla="*/ 234 w 1200"/>
                <a:gd name="T7" fmla="*/ 411 h 1075"/>
              </a:gdLst>
              <a:ahLst/>
              <a:cxnLst>
                <a:cxn ang="0">
                  <a:pos x="T0" y="T1"/>
                </a:cxn>
                <a:cxn ang="0">
                  <a:pos x="T2" y="T3"/>
                </a:cxn>
                <a:cxn ang="0">
                  <a:pos x="T4" y="T5"/>
                </a:cxn>
                <a:cxn ang="0">
                  <a:pos x="T6" y="T7"/>
                </a:cxn>
              </a:cxnLst>
              <a:rect l="0" t="0" r="r" b="b"/>
              <a:pathLst>
                <a:path w="1200" h="1075">
                  <a:moveTo>
                    <a:pt x="234" y="411"/>
                  </a:moveTo>
                  <a:cubicBezTo>
                    <a:pt x="796" y="0"/>
                    <a:pt x="1200" y="672"/>
                    <a:pt x="710" y="913"/>
                  </a:cubicBezTo>
                  <a:cubicBezTo>
                    <a:pt x="479" y="1021"/>
                    <a:pt x="248" y="837"/>
                    <a:pt x="17" y="1075"/>
                  </a:cubicBezTo>
                  <a:cubicBezTo>
                    <a:pt x="0" y="828"/>
                    <a:pt x="46" y="549"/>
                    <a:pt x="234" y="411"/>
                  </a:cubicBezTo>
                  <a:close/>
                </a:path>
              </a:pathLst>
            </a:custGeom>
            <a:solidFill>
              <a:srgbClr val="70BF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6" name="Freeform 10">
              <a:extLst>
                <a:ext uri="{FF2B5EF4-FFF2-40B4-BE49-F238E27FC236}">
                  <a16:creationId xmlns:a16="http://schemas.microsoft.com/office/drawing/2014/main" id="{B472CBF2-4BDC-2CBF-2327-4DA969E252A5}"/>
                </a:ext>
              </a:extLst>
            </p:cNvPr>
            <p:cNvSpPr>
              <a:spLocks/>
            </p:cNvSpPr>
            <p:nvPr/>
          </p:nvSpPr>
          <p:spPr bwMode="auto">
            <a:xfrm>
              <a:off x="5397501" y="3935413"/>
              <a:ext cx="106363" cy="106363"/>
            </a:xfrm>
            <a:custGeom>
              <a:avLst/>
              <a:gdLst>
                <a:gd name="T0" fmla="*/ 20 w 294"/>
                <a:gd name="T1" fmla="*/ 0 h 294"/>
                <a:gd name="T2" fmla="*/ 274 w 294"/>
                <a:gd name="T3" fmla="*/ 0 h 294"/>
                <a:gd name="T4" fmla="*/ 294 w 294"/>
                <a:gd name="T5" fmla="*/ 20 h 294"/>
                <a:gd name="T6" fmla="*/ 294 w 294"/>
                <a:gd name="T7" fmla="*/ 274 h 294"/>
                <a:gd name="T8" fmla="*/ 274 w 294"/>
                <a:gd name="T9" fmla="*/ 294 h 294"/>
                <a:gd name="T10" fmla="*/ 20 w 294"/>
                <a:gd name="T11" fmla="*/ 294 h 294"/>
                <a:gd name="T12" fmla="*/ 0 w 294"/>
                <a:gd name="T13" fmla="*/ 274 h 294"/>
                <a:gd name="T14" fmla="*/ 0 w 294"/>
                <a:gd name="T15" fmla="*/ 20 h 294"/>
                <a:gd name="T16" fmla="*/ 20 w 294"/>
                <a:gd name="T1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4" h="294">
                  <a:moveTo>
                    <a:pt x="20" y="0"/>
                  </a:moveTo>
                  <a:lnTo>
                    <a:pt x="274" y="0"/>
                  </a:lnTo>
                  <a:cubicBezTo>
                    <a:pt x="285" y="0"/>
                    <a:pt x="294" y="9"/>
                    <a:pt x="294" y="20"/>
                  </a:cubicBezTo>
                  <a:lnTo>
                    <a:pt x="294" y="274"/>
                  </a:lnTo>
                  <a:cubicBezTo>
                    <a:pt x="294" y="285"/>
                    <a:pt x="285" y="294"/>
                    <a:pt x="274" y="294"/>
                  </a:cubicBezTo>
                  <a:lnTo>
                    <a:pt x="20" y="294"/>
                  </a:lnTo>
                  <a:cubicBezTo>
                    <a:pt x="9" y="294"/>
                    <a:pt x="0" y="285"/>
                    <a:pt x="0" y="274"/>
                  </a:cubicBezTo>
                  <a:lnTo>
                    <a:pt x="0" y="20"/>
                  </a:lnTo>
                  <a:cubicBezTo>
                    <a:pt x="0" y="9"/>
                    <a:pt x="9" y="0"/>
                    <a:pt x="20" y="0"/>
                  </a:cubicBezTo>
                  <a:close/>
                </a:path>
              </a:pathLst>
            </a:custGeom>
            <a:solidFill>
              <a:srgbClr val="70BF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sp>
        <p:nvSpPr>
          <p:cNvPr id="2" name="CuadroTexto 1">
            <a:extLst>
              <a:ext uri="{FF2B5EF4-FFF2-40B4-BE49-F238E27FC236}">
                <a16:creationId xmlns:a16="http://schemas.microsoft.com/office/drawing/2014/main" id="{220A33E2-721C-DB58-659A-538CE267758B}"/>
              </a:ext>
            </a:extLst>
          </p:cNvPr>
          <p:cNvSpPr txBox="1"/>
          <p:nvPr/>
        </p:nvSpPr>
        <p:spPr>
          <a:xfrm>
            <a:off x="6766169" y="5574323"/>
            <a:ext cx="503896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200">
                <a:solidFill>
                  <a:srgbClr val="00B0F0"/>
                </a:solidFill>
              </a:rPr>
              <a:t>* APCA Asociación </a:t>
            </a:r>
            <a:r>
              <a:rPr lang="en-US" sz="1200" err="1">
                <a:solidFill>
                  <a:srgbClr val="00B0F0"/>
                </a:solidFill>
              </a:rPr>
              <a:t>en</a:t>
            </a:r>
            <a:r>
              <a:rPr lang="en-US" sz="1200">
                <a:solidFill>
                  <a:srgbClr val="00B0F0"/>
                </a:solidFill>
              </a:rPr>
              <a:t> </a:t>
            </a:r>
            <a:r>
              <a:rPr lang="en-US" sz="1200" err="1">
                <a:solidFill>
                  <a:srgbClr val="00B0F0"/>
                </a:solidFill>
              </a:rPr>
              <a:t>Participación</a:t>
            </a:r>
            <a:r>
              <a:rPr lang="en-US" sz="1200">
                <a:solidFill>
                  <a:srgbClr val="00B0F0"/>
                </a:solidFill>
              </a:rPr>
              <a:t>, Consorcio o Asociación que </a:t>
            </a:r>
            <a:r>
              <a:rPr lang="en-US" sz="1200" err="1">
                <a:solidFill>
                  <a:srgbClr val="00B0F0"/>
                </a:solidFill>
              </a:rPr>
              <a:t>corresponde</a:t>
            </a:r>
            <a:r>
              <a:rPr lang="en-US" sz="1200">
                <a:solidFill>
                  <a:srgbClr val="00B0F0"/>
                </a:solidFill>
              </a:rPr>
              <a:t> a la </a:t>
            </a:r>
            <a:r>
              <a:rPr lang="en-US" sz="1200" err="1">
                <a:solidFill>
                  <a:srgbClr val="00B0F0"/>
                </a:solidFill>
              </a:rPr>
              <a:t>denominación</a:t>
            </a:r>
            <a:r>
              <a:rPr lang="en-US" sz="1200">
                <a:solidFill>
                  <a:srgbClr val="00B0F0"/>
                </a:solidFill>
              </a:rPr>
              <a:t> </a:t>
            </a:r>
            <a:r>
              <a:rPr lang="en-US" sz="1200" err="1">
                <a:solidFill>
                  <a:srgbClr val="00B0F0"/>
                </a:solidFill>
              </a:rPr>
              <a:t>en</a:t>
            </a:r>
            <a:r>
              <a:rPr lang="en-US" sz="1200">
                <a:solidFill>
                  <a:srgbClr val="00B0F0"/>
                </a:solidFill>
              </a:rPr>
              <a:t> </a:t>
            </a:r>
            <a:r>
              <a:rPr lang="en-US" sz="1200" err="1">
                <a:solidFill>
                  <a:srgbClr val="00B0F0"/>
                </a:solidFill>
              </a:rPr>
              <a:t>inglés</a:t>
            </a:r>
            <a:r>
              <a:rPr lang="en-US" sz="1200">
                <a:solidFill>
                  <a:srgbClr val="00B0F0"/>
                </a:solidFill>
              </a:rPr>
              <a:t> de “Joint Venture” o “JV”</a:t>
            </a:r>
            <a:endParaRPr lang="es-ES" sz="1200">
              <a:solidFill>
                <a:srgbClr val="00B0F0"/>
              </a:solidFill>
              <a:ea typeface="Calibri" panose="020F0502020204030204"/>
              <a:cs typeface="Calibri" panose="020F0502020204030204"/>
            </a:endParaRPr>
          </a:p>
        </p:txBody>
      </p:sp>
    </p:spTree>
    <p:extLst>
      <p:ext uri="{BB962C8B-B14F-4D97-AF65-F5344CB8AC3E}">
        <p14:creationId xmlns:p14="http://schemas.microsoft.com/office/powerpoint/2010/main" val="4122522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D77BCEAB-0BBF-A1E3-4511-E0B1C93079CF}"/>
              </a:ext>
            </a:extLst>
          </p:cNvPr>
          <p:cNvSpPr txBox="1"/>
          <p:nvPr/>
        </p:nvSpPr>
        <p:spPr>
          <a:xfrm>
            <a:off x="393034" y="997749"/>
            <a:ext cx="10641934" cy="307777"/>
          </a:xfrm>
          <a:prstGeom prst="rect">
            <a:avLst/>
          </a:prstGeom>
          <a:noFill/>
        </p:spPr>
        <p:txBody>
          <a:bodyPr wrap="square">
            <a:spAutoFit/>
          </a:bodyPr>
          <a:lstStyle/>
          <a:p>
            <a:pPr lvl="0" algn="just">
              <a:spcBef>
                <a:spcPts val="600"/>
              </a:spcBef>
              <a:spcAft>
                <a:spcPts val="600"/>
              </a:spcAft>
              <a:tabLst>
                <a:tab pos="4583430" algn="r"/>
              </a:tabLst>
            </a:pPr>
            <a:r>
              <a:rPr lang="es-PE" sz="1400" b="1">
                <a:effectLst/>
                <a:latin typeface="Calibri Light" panose="020F0302020204030204" pitchFamily="34" charset="0"/>
                <a:ea typeface="Times New Roman" panose="02020603050405020304" pitchFamily="18" charset="0"/>
              </a:rPr>
              <a:t>La Carta de Intención para conformar un Consorcio</a:t>
            </a:r>
            <a:r>
              <a:rPr lang="es-PE" sz="1400">
                <a:effectLst/>
                <a:latin typeface="Calibri Light" panose="020F0302020204030204" pitchFamily="34" charset="0"/>
                <a:ea typeface="Times New Roman" panose="02020603050405020304" pitchFamily="18" charset="0"/>
              </a:rPr>
              <a:t>, </a:t>
            </a:r>
            <a:r>
              <a:rPr lang="es-PE" sz="1400">
                <a:latin typeface="Calibri Light" panose="020F0302020204030204" pitchFamily="34" charset="0"/>
                <a:ea typeface="Times New Roman" panose="02020603050405020304" pitchFamily="18" charset="0"/>
              </a:rPr>
              <a:t>será </a:t>
            </a:r>
            <a:r>
              <a:rPr lang="es-PE" sz="1400">
                <a:effectLst/>
                <a:latin typeface="Calibri Light" panose="020F0302020204030204" pitchFamily="34" charset="0"/>
                <a:ea typeface="Times New Roman" panose="02020603050405020304" pitchFamily="18" charset="0"/>
              </a:rPr>
              <a:t>conforme se indica a continuación:</a:t>
            </a:r>
            <a:endParaRPr lang="es-PE" sz="1400">
              <a:effectLst/>
              <a:latin typeface="Times New Roman" panose="02020603050405020304" pitchFamily="18" charset="0"/>
              <a:ea typeface="Times New Roman" panose="02020603050405020304" pitchFamily="18" charset="0"/>
            </a:endParaRPr>
          </a:p>
        </p:txBody>
      </p:sp>
      <p:grpSp>
        <p:nvGrpSpPr>
          <p:cNvPr id="10" name="Grupo 9">
            <a:extLst>
              <a:ext uri="{FF2B5EF4-FFF2-40B4-BE49-F238E27FC236}">
                <a16:creationId xmlns:a16="http://schemas.microsoft.com/office/drawing/2014/main" id="{DB60C391-24C9-A1D9-A7B7-DA8B9F267A56}"/>
              </a:ext>
            </a:extLst>
          </p:cNvPr>
          <p:cNvGrpSpPr/>
          <p:nvPr/>
        </p:nvGrpSpPr>
        <p:grpSpPr>
          <a:xfrm>
            <a:off x="981629" y="128444"/>
            <a:ext cx="2458453" cy="818238"/>
            <a:chOff x="4662488" y="2714625"/>
            <a:chExt cx="2867026" cy="1327151"/>
          </a:xfrm>
        </p:grpSpPr>
        <p:sp>
          <p:nvSpPr>
            <p:cNvPr id="11" name="Freeform 5">
              <a:extLst>
                <a:ext uri="{FF2B5EF4-FFF2-40B4-BE49-F238E27FC236}">
                  <a16:creationId xmlns:a16="http://schemas.microsoft.com/office/drawing/2014/main" id="{B85F9037-C6F2-2267-EBE9-30AF9B0AED3D}"/>
                </a:ext>
              </a:extLst>
            </p:cNvPr>
            <p:cNvSpPr>
              <a:spLocks noEditPoints="1"/>
            </p:cNvSpPr>
            <p:nvPr/>
          </p:nvSpPr>
          <p:spPr bwMode="auto">
            <a:xfrm>
              <a:off x="4662488" y="3313113"/>
              <a:ext cx="709613" cy="547688"/>
            </a:xfrm>
            <a:custGeom>
              <a:avLst/>
              <a:gdLst>
                <a:gd name="T0" fmla="*/ 260 w 1970"/>
                <a:gd name="T1" fmla="*/ 1509 h 1509"/>
                <a:gd name="T2" fmla="*/ 33 w 1970"/>
                <a:gd name="T3" fmla="*/ 1509 h 1509"/>
                <a:gd name="T4" fmla="*/ 0 w 1970"/>
                <a:gd name="T5" fmla="*/ 1476 h 1509"/>
                <a:gd name="T6" fmla="*/ 0 w 1970"/>
                <a:gd name="T7" fmla="*/ 33 h 1509"/>
                <a:gd name="T8" fmla="*/ 33 w 1970"/>
                <a:gd name="T9" fmla="*/ 0 h 1509"/>
                <a:gd name="T10" fmla="*/ 1478 w 1970"/>
                <a:gd name="T11" fmla="*/ 0 h 1509"/>
                <a:gd name="T12" fmla="*/ 1574 w 1970"/>
                <a:gd name="T13" fmla="*/ 10 h 1509"/>
                <a:gd name="T14" fmla="*/ 1666 w 1970"/>
                <a:gd name="T15" fmla="*/ 38 h 1509"/>
                <a:gd name="T16" fmla="*/ 1750 w 1970"/>
                <a:gd name="T17" fmla="*/ 83 h 1509"/>
                <a:gd name="T18" fmla="*/ 1823 w 1970"/>
                <a:gd name="T19" fmla="*/ 142 h 1509"/>
                <a:gd name="T20" fmla="*/ 1883 w 1970"/>
                <a:gd name="T21" fmla="*/ 213 h 1509"/>
                <a:gd name="T22" fmla="*/ 1930 w 1970"/>
                <a:gd name="T23" fmla="*/ 295 h 1509"/>
                <a:gd name="T24" fmla="*/ 1960 w 1970"/>
                <a:gd name="T25" fmla="*/ 385 h 1509"/>
                <a:gd name="T26" fmla="*/ 1970 w 1970"/>
                <a:gd name="T27" fmla="*/ 482 h 1509"/>
                <a:gd name="T28" fmla="*/ 1928 w 1970"/>
                <a:gd name="T29" fmla="*/ 671 h 1509"/>
                <a:gd name="T30" fmla="*/ 1880 w 1970"/>
                <a:gd name="T31" fmla="*/ 752 h 1509"/>
                <a:gd name="T32" fmla="*/ 1818 w 1970"/>
                <a:gd name="T33" fmla="*/ 824 h 1509"/>
                <a:gd name="T34" fmla="*/ 1743 w 1970"/>
                <a:gd name="T35" fmla="*/ 882 h 1509"/>
                <a:gd name="T36" fmla="*/ 1657 w 1970"/>
                <a:gd name="T37" fmla="*/ 926 h 1509"/>
                <a:gd name="T38" fmla="*/ 1564 w 1970"/>
                <a:gd name="T39" fmla="*/ 954 h 1509"/>
                <a:gd name="T40" fmla="*/ 1468 w 1970"/>
                <a:gd name="T41" fmla="*/ 963 h 1509"/>
                <a:gd name="T42" fmla="*/ 293 w 1970"/>
                <a:gd name="T43" fmla="*/ 963 h 1509"/>
                <a:gd name="T44" fmla="*/ 293 w 1970"/>
                <a:gd name="T45" fmla="*/ 1476 h 1509"/>
                <a:gd name="T46" fmla="*/ 260 w 1970"/>
                <a:gd name="T47" fmla="*/ 1509 h 1509"/>
                <a:gd name="T48" fmla="*/ 1472 w 1970"/>
                <a:gd name="T49" fmla="*/ 674 h 1509"/>
                <a:gd name="T50" fmla="*/ 1512 w 1970"/>
                <a:gd name="T51" fmla="*/ 670 h 1509"/>
                <a:gd name="T52" fmla="*/ 1550 w 1970"/>
                <a:gd name="T53" fmla="*/ 659 h 1509"/>
                <a:gd name="T54" fmla="*/ 1585 w 1970"/>
                <a:gd name="T55" fmla="*/ 640 h 1509"/>
                <a:gd name="T56" fmla="*/ 1615 w 1970"/>
                <a:gd name="T57" fmla="*/ 617 h 1509"/>
                <a:gd name="T58" fmla="*/ 1641 w 1970"/>
                <a:gd name="T59" fmla="*/ 588 h 1509"/>
                <a:gd name="T60" fmla="*/ 1662 w 1970"/>
                <a:gd name="T61" fmla="*/ 555 h 1509"/>
                <a:gd name="T62" fmla="*/ 1675 w 1970"/>
                <a:gd name="T63" fmla="*/ 519 h 1509"/>
                <a:gd name="T64" fmla="*/ 1681 w 1970"/>
                <a:gd name="T65" fmla="*/ 482 h 1509"/>
                <a:gd name="T66" fmla="*/ 1675 w 1970"/>
                <a:gd name="T67" fmla="*/ 445 h 1509"/>
                <a:gd name="T68" fmla="*/ 1662 w 1970"/>
                <a:gd name="T69" fmla="*/ 410 h 1509"/>
                <a:gd name="T70" fmla="*/ 1641 w 1970"/>
                <a:gd name="T71" fmla="*/ 377 h 1509"/>
                <a:gd name="T72" fmla="*/ 1615 w 1970"/>
                <a:gd name="T73" fmla="*/ 349 h 1509"/>
                <a:gd name="T74" fmla="*/ 1583 w 1970"/>
                <a:gd name="T75" fmla="*/ 325 h 1509"/>
                <a:gd name="T76" fmla="*/ 1547 w 1970"/>
                <a:gd name="T77" fmla="*/ 307 h 1509"/>
                <a:gd name="T78" fmla="*/ 1509 w 1970"/>
                <a:gd name="T79" fmla="*/ 295 h 1509"/>
                <a:gd name="T80" fmla="*/ 1468 w 1970"/>
                <a:gd name="T81" fmla="*/ 291 h 1509"/>
                <a:gd name="T82" fmla="*/ 293 w 1970"/>
                <a:gd name="T83" fmla="*/ 291 h 1509"/>
                <a:gd name="T84" fmla="*/ 293 w 1970"/>
                <a:gd name="T85" fmla="*/ 674 h 1509"/>
                <a:gd name="T86" fmla="*/ 1472 w 1970"/>
                <a:gd name="T87" fmla="*/ 674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70" h="1509">
                  <a:moveTo>
                    <a:pt x="260" y="1509"/>
                  </a:moveTo>
                  <a:lnTo>
                    <a:pt x="33" y="1509"/>
                  </a:lnTo>
                  <a:cubicBezTo>
                    <a:pt x="15" y="1509"/>
                    <a:pt x="0" y="1495"/>
                    <a:pt x="0" y="1476"/>
                  </a:cubicBezTo>
                  <a:lnTo>
                    <a:pt x="0" y="33"/>
                  </a:lnTo>
                  <a:cubicBezTo>
                    <a:pt x="0" y="15"/>
                    <a:pt x="15" y="0"/>
                    <a:pt x="33" y="0"/>
                  </a:cubicBezTo>
                  <a:lnTo>
                    <a:pt x="1478" y="0"/>
                  </a:lnTo>
                  <a:cubicBezTo>
                    <a:pt x="1511" y="0"/>
                    <a:pt x="1543" y="3"/>
                    <a:pt x="1574" y="10"/>
                  </a:cubicBezTo>
                  <a:cubicBezTo>
                    <a:pt x="1606" y="16"/>
                    <a:pt x="1637" y="26"/>
                    <a:pt x="1666" y="38"/>
                  </a:cubicBezTo>
                  <a:cubicBezTo>
                    <a:pt x="1696" y="51"/>
                    <a:pt x="1724" y="66"/>
                    <a:pt x="1750" y="83"/>
                  </a:cubicBezTo>
                  <a:cubicBezTo>
                    <a:pt x="1776" y="100"/>
                    <a:pt x="1800" y="120"/>
                    <a:pt x="1823" y="142"/>
                  </a:cubicBezTo>
                  <a:cubicBezTo>
                    <a:pt x="1845" y="164"/>
                    <a:pt x="1865" y="188"/>
                    <a:pt x="1883" y="213"/>
                  </a:cubicBezTo>
                  <a:cubicBezTo>
                    <a:pt x="1901" y="239"/>
                    <a:pt x="1916" y="266"/>
                    <a:pt x="1930" y="295"/>
                  </a:cubicBezTo>
                  <a:cubicBezTo>
                    <a:pt x="1943" y="324"/>
                    <a:pt x="1953" y="354"/>
                    <a:pt x="1960" y="385"/>
                  </a:cubicBezTo>
                  <a:cubicBezTo>
                    <a:pt x="1967" y="417"/>
                    <a:pt x="1970" y="449"/>
                    <a:pt x="1970" y="482"/>
                  </a:cubicBezTo>
                  <a:cubicBezTo>
                    <a:pt x="1970" y="549"/>
                    <a:pt x="1956" y="612"/>
                    <a:pt x="1928" y="671"/>
                  </a:cubicBezTo>
                  <a:cubicBezTo>
                    <a:pt x="1915" y="700"/>
                    <a:pt x="1899" y="727"/>
                    <a:pt x="1880" y="752"/>
                  </a:cubicBezTo>
                  <a:cubicBezTo>
                    <a:pt x="1862" y="778"/>
                    <a:pt x="1841" y="802"/>
                    <a:pt x="1818" y="824"/>
                  </a:cubicBezTo>
                  <a:cubicBezTo>
                    <a:pt x="1795" y="845"/>
                    <a:pt x="1770" y="865"/>
                    <a:pt x="1743" y="882"/>
                  </a:cubicBezTo>
                  <a:cubicBezTo>
                    <a:pt x="1716" y="899"/>
                    <a:pt x="1688" y="914"/>
                    <a:pt x="1657" y="926"/>
                  </a:cubicBezTo>
                  <a:cubicBezTo>
                    <a:pt x="1627" y="938"/>
                    <a:pt x="1596" y="948"/>
                    <a:pt x="1564" y="954"/>
                  </a:cubicBezTo>
                  <a:cubicBezTo>
                    <a:pt x="1533" y="960"/>
                    <a:pt x="1500" y="963"/>
                    <a:pt x="1468" y="963"/>
                  </a:cubicBezTo>
                  <a:lnTo>
                    <a:pt x="293" y="963"/>
                  </a:lnTo>
                  <a:lnTo>
                    <a:pt x="293" y="1476"/>
                  </a:lnTo>
                  <a:cubicBezTo>
                    <a:pt x="293" y="1495"/>
                    <a:pt x="279" y="1509"/>
                    <a:pt x="260" y="1509"/>
                  </a:cubicBezTo>
                  <a:close/>
                  <a:moveTo>
                    <a:pt x="1472" y="674"/>
                  </a:moveTo>
                  <a:cubicBezTo>
                    <a:pt x="1486" y="674"/>
                    <a:pt x="1499" y="672"/>
                    <a:pt x="1512" y="670"/>
                  </a:cubicBezTo>
                  <a:cubicBezTo>
                    <a:pt x="1525" y="667"/>
                    <a:pt x="1538" y="664"/>
                    <a:pt x="1550" y="659"/>
                  </a:cubicBezTo>
                  <a:cubicBezTo>
                    <a:pt x="1563" y="653"/>
                    <a:pt x="1575" y="647"/>
                    <a:pt x="1585" y="640"/>
                  </a:cubicBezTo>
                  <a:cubicBezTo>
                    <a:pt x="1596" y="633"/>
                    <a:pt x="1606" y="626"/>
                    <a:pt x="1615" y="617"/>
                  </a:cubicBezTo>
                  <a:cubicBezTo>
                    <a:pt x="1625" y="608"/>
                    <a:pt x="1633" y="599"/>
                    <a:pt x="1641" y="588"/>
                  </a:cubicBezTo>
                  <a:cubicBezTo>
                    <a:pt x="1649" y="578"/>
                    <a:pt x="1656" y="567"/>
                    <a:pt x="1662" y="555"/>
                  </a:cubicBezTo>
                  <a:cubicBezTo>
                    <a:pt x="1668" y="544"/>
                    <a:pt x="1672" y="532"/>
                    <a:pt x="1675" y="519"/>
                  </a:cubicBezTo>
                  <a:cubicBezTo>
                    <a:pt x="1678" y="507"/>
                    <a:pt x="1680" y="495"/>
                    <a:pt x="1681" y="482"/>
                  </a:cubicBezTo>
                  <a:cubicBezTo>
                    <a:pt x="1680" y="469"/>
                    <a:pt x="1678" y="457"/>
                    <a:pt x="1675" y="445"/>
                  </a:cubicBezTo>
                  <a:cubicBezTo>
                    <a:pt x="1672" y="433"/>
                    <a:pt x="1668" y="421"/>
                    <a:pt x="1662" y="410"/>
                  </a:cubicBezTo>
                  <a:cubicBezTo>
                    <a:pt x="1656" y="398"/>
                    <a:pt x="1649" y="387"/>
                    <a:pt x="1641" y="377"/>
                  </a:cubicBezTo>
                  <a:cubicBezTo>
                    <a:pt x="1633" y="367"/>
                    <a:pt x="1624" y="357"/>
                    <a:pt x="1615" y="349"/>
                  </a:cubicBezTo>
                  <a:cubicBezTo>
                    <a:pt x="1605" y="340"/>
                    <a:pt x="1595" y="332"/>
                    <a:pt x="1583" y="325"/>
                  </a:cubicBezTo>
                  <a:cubicBezTo>
                    <a:pt x="1572" y="318"/>
                    <a:pt x="1560" y="312"/>
                    <a:pt x="1547" y="307"/>
                  </a:cubicBezTo>
                  <a:cubicBezTo>
                    <a:pt x="1535" y="302"/>
                    <a:pt x="1522" y="298"/>
                    <a:pt x="1509" y="295"/>
                  </a:cubicBezTo>
                  <a:cubicBezTo>
                    <a:pt x="1496" y="293"/>
                    <a:pt x="1482" y="291"/>
                    <a:pt x="1468" y="291"/>
                  </a:cubicBezTo>
                  <a:lnTo>
                    <a:pt x="293" y="291"/>
                  </a:lnTo>
                  <a:lnTo>
                    <a:pt x="293" y="674"/>
                  </a:lnTo>
                  <a:lnTo>
                    <a:pt x="1472" y="674"/>
                  </a:ln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2" name="Freeform 6">
              <a:extLst>
                <a:ext uri="{FF2B5EF4-FFF2-40B4-BE49-F238E27FC236}">
                  <a16:creationId xmlns:a16="http://schemas.microsoft.com/office/drawing/2014/main" id="{EBD65169-8E71-0A27-4AD9-1D183A56BB30}"/>
                </a:ext>
              </a:extLst>
            </p:cNvPr>
            <p:cNvSpPr>
              <a:spLocks/>
            </p:cNvSpPr>
            <p:nvPr/>
          </p:nvSpPr>
          <p:spPr bwMode="auto">
            <a:xfrm>
              <a:off x="5397501" y="3136900"/>
              <a:ext cx="698500" cy="777875"/>
            </a:xfrm>
            <a:custGeom>
              <a:avLst/>
              <a:gdLst>
                <a:gd name="T0" fmla="*/ 1415 w 1939"/>
                <a:gd name="T1" fmla="*/ 1784 h 2143"/>
                <a:gd name="T2" fmla="*/ 1357 w 1939"/>
                <a:gd name="T3" fmla="*/ 1740 h 2143"/>
                <a:gd name="T4" fmla="*/ 1215 w 1939"/>
                <a:gd name="T5" fmla="*/ 1578 h 2143"/>
                <a:gd name="T6" fmla="*/ 977 w 1939"/>
                <a:gd name="T7" fmla="*/ 1298 h 2143"/>
                <a:gd name="T8" fmla="*/ 734 w 1939"/>
                <a:gd name="T9" fmla="*/ 1011 h 2143"/>
                <a:gd name="T10" fmla="*/ 497 w 1939"/>
                <a:gd name="T11" fmla="*/ 732 h 2143"/>
                <a:gd name="T12" fmla="*/ 348 w 1939"/>
                <a:gd name="T13" fmla="*/ 587 h 2143"/>
                <a:gd name="T14" fmla="*/ 306 w 1939"/>
                <a:gd name="T15" fmla="*/ 598 h 2143"/>
                <a:gd name="T16" fmla="*/ 298 w 1939"/>
                <a:gd name="T17" fmla="*/ 607 h 2143"/>
                <a:gd name="T18" fmla="*/ 293 w 1939"/>
                <a:gd name="T19" fmla="*/ 2110 h 2143"/>
                <a:gd name="T20" fmla="*/ 33 w 1939"/>
                <a:gd name="T21" fmla="*/ 2143 h 2143"/>
                <a:gd name="T22" fmla="*/ 0 w 1939"/>
                <a:gd name="T23" fmla="*/ 606 h 2143"/>
                <a:gd name="T24" fmla="*/ 14 w 1939"/>
                <a:gd name="T25" fmla="*/ 529 h 2143"/>
                <a:gd name="T26" fmla="*/ 74 w 1939"/>
                <a:gd name="T27" fmla="*/ 414 h 2143"/>
                <a:gd name="T28" fmla="*/ 172 w 1939"/>
                <a:gd name="T29" fmla="*/ 335 h 2143"/>
                <a:gd name="T30" fmla="*/ 291 w 1939"/>
                <a:gd name="T31" fmla="*/ 294 h 2143"/>
                <a:gd name="T32" fmla="*/ 493 w 1939"/>
                <a:gd name="T33" fmla="*/ 318 h 2143"/>
                <a:gd name="T34" fmla="*/ 613 w 1939"/>
                <a:gd name="T35" fmla="*/ 413 h 2143"/>
                <a:gd name="T36" fmla="*/ 1317 w 1939"/>
                <a:gd name="T37" fmla="*/ 1243 h 2143"/>
                <a:gd name="T38" fmla="*/ 1559 w 1939"/>
                <a:gd name="T39" fmla="*/ 1524 h 2143"/>
                <a:gd name="T40" fmla="*/ 1571 w 1939"/>
                <a:gd name="T41" fmla="*/ 1531 h 2143"/>
                <a:gd name="T42" fmla="*/ 1582 w 1939"/>
                <a:gd name="T43" fmla="*/ 1535 h 2143"/>
                <a:gd name="T44" fmla="*/ 1625 w 1939"/>
                <a:gd name="T45" fmla="*/ 1524 h 2143"/>
                <a:gd name="T46" fmla="*/ 1643 w 1939"/>
                <a:gd name="T47" fmla="*/ 33 h 2143"/>
                <a:gd name="T48" fmla="*/ 1906 w 1939"/>
                <a:gd name="T49" fmla="*/ 0 h 2143"/>
                <a:gd name="T50" fmla="*/ 1939 w 1939"/>
                <a:gd name="T51" fmla="*/ 1517 h 2143"/>
                <a:gd name="T52" fmla="*/ 1925 w 1939"/>
                <a:gd name="T53" fmla="*/ 1588 h 2143"/>
                <a:gd name="T54" fmla="*/ 1864 w 1939"/>
                <a:gd name="T55" fmla="*/ 1703 h 2143"/>
                <a:gd name="T56" fmla="*/ 1770 w 1939"/>
                <a:gd name="T57" fmla="*/ 1785 h 2143"/>
                <a:gd name="T58" fmla="*/ 1589 w 1939"/>
                <a:gd name="T59" fmla="*/ 1834 h 2143"/>
                <a:gd name="T60" fmla="*/ 1516 w 1939"/>
                <a:gd name="T61" fmla="*/ 1826 h 2143"/>
                <a:gd name="T62" fmla="*/ 1445 w 1939"/>
                <a:gd name="T63" fmla="*/ 1799 h 2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39" h="2143">
                  <a:moveTo>
                    <a:pt x="1445" y="1799"/>
                  </a:moveTo>
                  <a:cubicBezTo>
                    <a:pt x="1435" y="1795"/>
                    <a:pt x="1425" y="1790"/>
                    <a:pt x="1415" y="1784"/>
                  </a:cubicBezTo>
                  <a:cubicBezTo>
                    <a:pt x="1405" y="1778"/>
                    <a:pt x="1395" y="1771"/>
                    <a:pt x="1386" y="1764"/>
                  </a:cubicBezTo>
                  <a:cubicBezTo>
                    <a:pt x="1376" y="1757"/>
                    <a:pt x="1366" y="1749"/>
                    <a:pt x="1357" y="1740"/>
                  </a:cubicBezTo>
                  <a:cubicBezTo>
                    <a:pt x="1348" y="1731"/>
                    <a:pt x="1338" y="1721"/>
                    <a:pt x="1328" y="1710"/>
                  </a:cubicBezTo>
                  <a:cubicBezTo>
                    <a:pt x="1291" y="1666"/>
                    <a:pt x="1253" y="1623"/>
                    <a:pt x="1215" y="1578"/>
                  </a:cubicBezTo>
                  <a:cubicBezTo>
                    <a:pt x="1175" y="1532"/>
                    <a:pt x="1136" y="1486"/>
                    <a:pt x="1098" y="1440"/>
                  </a:cubicBezTo>
                  <a:lnTo>
                    <a:pt x="977" y="1298"/>
                  </a:lnTo>
                  <a:lnTo>
                    <a:pt x="856" y="1155"/>
                  </a:lnTo>
                  <a:lnTo>
                    <a:pt x="734" y="1011"/>
                  </a:lnTo>
                  <a:lnTo>
                    <a:pt x="614" y="870"/>
                  </a:lnTo>
                  <a:cubicBezTo>
                    <a:pt x="572" y="820"/>
                    <a:pt x="533" y="774"/>
                    <a:pt x="497" y="732"/>
                  </a:cubicBezTo>
                  <a:cubicBezTo>
                    <a:pt x="458" y="686"/>
                    <a:pt x="421" y="643"/>
                    <a:pt x="387" y="601"/>
                  </a:cubicBezTo>
                  <a:cubicBezTo>
                    <a:pt x="376" y="591"/>
                    <a:pt x="364" y="587"/>
                    <a:pt x="348" y="587"/>
                  </a:cubicBezTo>
                  <a:cubicBezTo>
                    <a:pt x="340" y="587"/>
                    <a:pt x="332" y="587"/>
                    <a:pt x="325" y="589"/>
                  </a:cubicBezTo>
                  <a:cubicBezTo>
                    <a:pt x="318" y="591"/>
                    <a:pt x="312" y="594"/>
                    <a:pt x="306" y="598"/>
                  </a:cubicBezTo>
                  <a:lnTo>
                    <a:pt x="306" y="598"/>
                  </a:lnTo>
                  <a:cubicBezTo>
                    <a:pt x="302" y="600"/>
                    <a:pt x="299" y="604"/>
                    <a:pt x="298" y="607"/>
                  </a:cubicBezTo>
                  <a:cubicBezTo>
                    <a:pt x="295" y="611"/>
                    <a:pt x="294" y="616"/>
                    <a:pt x="293" y="622"/>
                  </a:cubicBezTo>
                  <a:lnTo>
                    <a:pt x="293" y="2110"/>
                  </a:lnTo>
                  <a:cubicBezTo>
                    <a:pt x="293" y="2129"/>
                    <a:pt x="279" y="2143"/>
                    <a:pt x="260" y="2143"/>
                  </a:cubicBezTo>
                  <a:lnTo>
                    <a:pt x="33" y="2143"/>
                  </a:lnTo>
                  <a:cubicBezTo>
                    <a:pt x="15" y="2143"/>
                    <a:pt x="0" y="2129"/>
                    <a:pt x="0" y="2110"/>
                  </a:cubicBezTo>
                  <a:lnTo>
                    <a:pt x="0" y="606"/>
                  </a:lnTo>
                  <a:cubicBezTo>
                    <a:pt x="0" y="601"/>
                    <a:pt x="1" y="597"/>
                    <a:pt x="2" y="593"/>
                  </a:cubicBezTo>
                  <a:cubicBezTo>
                    <a:pt x="4" y="571"/>
                    <a:pt x="8" y="549"/>
                    <a:pt x="14" y="529"/>
                  </a:cubicBezTo>
                  <a:cubicBezTo>
                    <a:pt x="20" y="507"/>
                    <a:pt x="28" y="486"/>
                    <a:pt x="38" y="467"/>
                  </a:cubicBezTo>
                  <a:cubicBezTo>
                    <a:pt x="49" y="448"/>
                    <a:pt x="61" y="430"/>
                    <a:pt x="74" y="414"/>
                  </a:cubicBezTo>
                  <a:cubicBezTo>
                    <a:pt x="88" y="397"/>
                    <a:pt x="103" y="382"/>
                    <a:pt x="120" y="369"/>
                  </a:cubicBezTo>
                  <a:cubicBezTo>
                    <a:pt x="137" y="356"/>
                    <a:pt x="154" y="344"/>
                    <a:pt x="172" y="335"/>
                  </a:cubicBezTo>
                  <a:cubicBezTo>
                    <a:pt x="191" y="325"/>
                    <a:pt x="210" y="316"/>
                    <a:pt x="230" y="309"/>
                  </a:cubicBezTo>
                  <a:cubicBezTo>
                    <a:pt x="250" y="303"/>
                    <a:pt x="270" y="298"/>
                    <a:pt x="291" y="294"/>
                  </a:cubicBezTo>
                  <a:cubicBezTo>
                    <a:pt x="311" y="291"/>
                    <a:pt x="332" y="289"/>
                    <a:pt x="352" y="289"/>
                  </a:cubicBezTo>
                  <a:cubicBezTo>
                    <a:pt x="401" y="289"/>
                    <a:pt x="448" y="298"/>
                    <a:pt x="493" y="318"/>
                  </a:cubicBezTo>
                  <a:cubicBezTo>
                    <a:pt x="517" y="328"/>
                    <a:pt x="538" y="341"/>
                    <a:pt x="559" y="357"/>
                  </a:cubicBezTo>
                  <a:cubicBezTo>
                    <a:pt x="578" y="373"/>
                    <a:pt x="596" y="391"/>
                    <a:pt x="613" y="413"/>
                  </a:cubicBezTo>
                  <a:lnTo>
                    <a:pt x="848" y="690"/>
                  </a:lnTo>
                  <a:lnTo>
                    <a:pt x="1317" y="1243"/>
                  </a:lnTo>
                  <a:lnTo>
                    <a:pt x="1552" y="1519"/>
                  </a:lnTo>
                  <a:cubicBezTo>
                    <a:pt x="1554" y="1521"/>
                    <a:pt x="1556" y="1523"/>
                    <a:pt x="1559" y="1524"/>
                  </a:cubicBezTo>
                  <a:lnTo>
                    <a:pt x="1560" y="1525"/>
                  </a:lnTo>
                  <a:cubicBezTo>
                    <a:pt x="1563" y="1527"/>
                    <a:pt x="1566" y="1529"/>
                    <a:pt x="1571" y="1531"/>
                  </a:cubicBezTo>
                  <a:lnTo>
                    <a:pt x="1572" y="1532"/>
                  </a:lnTo>
                  <a:cubicBezTo>
                    <a:pt x="1575" y="1533"/>
                    <a:pt x="1579" y="1534"/>
                    <a:pt x="1582" y="1535"/>
                  </a:cubicBezTo>
                  <a:cubicBezTo>
                    <a:pt x="1585" y="1536"/>
                    <a:pt x="1588" y="1536"/>
                    <a:pt x="1591" y="1536"/>
                  </a:cubicBezTo>
                  <a:cubicBezTo>
                    <a:pt x="1603" y="1536"/>
                    <a:pt x="1615" y="1532"/>
                    <a:pt x="1625" y="1524"/>
                  </a:cubicBezTo>
                  <a:cubicBezTo>
                    <a:pt x="1634" y="1517"/>
                    <a:pt x="1640" y="1508"/>
                    <a:pt x="1643" y="1497"/>
                  </a:cubicBezTo>
                  <a:lnTo>
                    <a:pt x="1643" y="33"/>
                  </a:lnTo>
                  <a:cubicBezTo>
                    <a:pt x="1643" y="15"/>
                    <a:pt x="1658" y="0"/>
                    <a:pt x="1676" y="0"/>
                  </a:cubicBezTo>
                  <a:lnTo>
                    <a:pt x="1906" y="0"/>
                  </a:lnTo>
                  <a:cubicBezTo>
                    <a:pt x="1924" y="0"/>
                    <a:pt x="1939" y="15"/>
                    <a:pt x="1939" y="33"/>
                  </a:cubicBezTo>
                  <a:lnTo>
                    <a:pt x="1939" y="1517"/>
                  </a:lnTo>
                  <a:cubicBezTo>
                    <a:pt x="1939" y="1519"/>
                    <a:pt x="1939" y="1521"/>
                    <a:pt x="1938" y="1523"/>
                  </a:cubicBezTo>
                  <a:cubicBezTo>
                    <a:pt x="1936" y="1546"/>
                    <a:pt x="1932" y="1567"/>
                    <a:pt x="1925" y="1588"/>
                  </a:cubicBezTo>
                  <a:cubicBezTo>
                    <a:pt x="1919" y="1610"/>
                    <a:pt x="1910" y="1631"/>
                    <a:pt x="1899" y="1650"/>
                  </a:cubicBezTo>
                  <a:cubicBezTo>
                    <a:pt x="1889" y="1669"/>
                    <a:pt x="1877" y="1686"/>
                    <a:pt x="1864" y="1703"/>
                  </a:cubicBezTo>
                  <a:cubicBezTo>
                    <a:pt x="1850" y="1719"/>
                    <a:pt x="1836" y="1734"/>
                    <a:pt x="1820" y="1748"/>
                  </a:cubicBezTo>
                  <a:cubicBezTo>
                    <a:pt x="1804" y="1762"/>
                    <a:pt x="1787" y="1774"/>
                    <a:pt x="1770" y="1785"/>
                  </a:cubicBezTo>
                  <a:cubicBezTo>
                    <a:pt x="1752" y="1795"/>
                    <a:pt x="1733" y="1804"/>
                    <a:pt x="1713" y="1812"/>
                  </a:cubicBezTo>
                  <a:cubicBezTo>
                    <a:pt x="1673" y="1826"/>
                    <a:pt x="1631" y="1834"/>
                    <a:pt x="1589" y="1834"/>
                  </a:cubicBezTo>
                  <a:cubicBezTo>
                    <a:pt x="1578" y="1834"/>
                    <a:pt x="1566" y="1833"/>
                    <a:pt x="1553" y="1832"/>
                  </a:cubicBezTo>
                  <a:cubicBezTo>
                    <a:pt x="1541" y="1830"/>
                    <a:pt x="1529" y="1828"/>
                    <a:pt x="1516" y="1826"/>
                  </a:cubicBezTo>
                  <a:cubicBezTo>
                    <a:pt x="1503" y="1823"/>
                    <a:pt x="1491" y="1819"/>
                    <a:pt x="1478" y="1815"/>
                  </a:cubicBezTo>
                  <a:cubicBezTo>
                    <a:pt x="1467" y="1810"/>
                    <a:pt x="1456" y="1805"/>
                    <a:pt x="1445" y="1799"/>
                  </a:cubicBez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3" name="Freeform 7">
              <a:extLst>
                <a:ext uri="{FF2B5EF4-FFF2-40B4-BE49-F238E27FC236}">
                  <a16:creationId xmlns:a16="http://schemas.microsoft.com/office/drawing/2014/main" id="{25FA1163-A92E-CF0C-B7A3-94CBEDBE6851}"/>
                </a:ext>
              </a:extLst>
            </p:cNvPr>
            <p:cNvSpPr>
              <a:spLocks noEditPoints="1"/>
            </p:cNvSpPr>
            <p:nvPr/>
          </p:nvSpPr>
          <p:spPr bwMode="auto">
            <a:xfrm>
              <a:off x="6124576" y="3311525"/>
              <a:ext cx="750888" cy="549275"/>
            </a:xfrm>
            <a:custGeom>
              <a:avLst/>
              <a:gdLst>
                <a:gd name="T0" fmla="*/ 1846 w 2081"/>
                <a:gd name="T1" fmla="*/ 844 h 1511"/>
                <a:gd name="T2" fmla="*/ 1808 w 2081"/>
                <a:gd name="T3" fmla="*/ 878 h 1511"/>
                <a:gd name="T4" fmla="*/ 1754 w 2081"/>
                <a:gd name="T5" fmla="*/ 912 h 1511"/>
                <a:gd name="T6" fmla="*/ 1698 w 2081"/>
                <a:gd name="T7" fmla="*/ 939 h 1511"/>
                <a:gd name="T8" fmla="*/ 1684 w 2081"/>
                <a:gd name="T9" fmla="*/ 944 h 1511"/>
                <a:gd name="T10" fmla="*/ 1758 w 2081"/>
                <a:gd name="T11" fmla="*/ 1044 h 1511"/>
                <a:gd name="T12" fmla="*/ 1865 w 2081"/>
                <a:gd name="T13" fmla="*/ 1186 h 1511"/>
                <a:gd name="T14" fmla="*/ 1865 w 2081"/>
                <a:gd name="T15" fmla="*/ 1186 h 1511"/>
                <a:gd name="T16" fmla="*/ 1972 w 2081"/>
                <a:gd name="T17" fmla="*/ 1328 h 1511"/>
                <a:gd name="T18" fmla="*/ 2022 w 2081"/>
                <a:gd name="T19" fmla="*/ 1396 h 1511"/>
                <a:gd name="T20" fmla="*/ 2070 w 2081"/>
                <a:gd name="T21" fmla="*/ 1458 h 1511"/>
                <a:gd name="T22" fmla="*/ 2063 w 2081"/>
                <a:gd name="T23" fmla="*/ 1505 h 1511"/>
                <a:gd name="T24" fmla="*/ 2043 w 2081"/>
                <a:gd name="T25" fmla="*/ 1511 h 1511"/>
                <a:gd name="T26" fmla="*/ 2043 w 2081"/>
                <a:gd name="T27" fmla="*/ 1511 h 1511"/>
                <a:gd name="T28" fmla="*/ 1755 w 2081"/>
                <a:gd name="T29" fmla="*/ 1511 h 1511"/>
                <a:gd name="T30" fmla="*/ 1727 w 2081"/>
                <a:gd name="T31" fmla="*/ 1496 h 1511"/>
                <a:gd name="T32" fmla="*/ 1343 w 2081"/>
                <a:gd name="T33" fmla="*/ 982 h 1511"/>
                <a:gd name="T34" fmla="*/ 293 w 2081"/>
                <a:gd name="T35" fmla="*/ 982 h 1511"/>
                <a:gd name="T36" fmla="*/ 293 w 2081"/>
                <a:gd name="T37" fmla="*/ 1478 h 1511"/>
                <a:gd name="T38" fmla="*/ 260 w 2081"/>
                <a:gd name="T39" fmla="*/ 1511 h 1511"/>
                <a:gd name="T40" fmla="*/ 33 w 2081"/>
                <a:gd name="T41" fmla="*/ 1511 h 1511"/>
                <a:gd name="T42" fmla="*/ 0 w 2081"/>
                <a:gd name="T43" fmla="*/ 1478 h 1511"/>
                <a:gd name="T44" fmla="*/ 0 w 2081"/>
                <a:gd name="T45" fmla="*/ 33 h 1511"/>
                <a:gd name="T46" fmla="*/ 33 w 2081"/>
                <a:gd name="T47" fmla="*/ 0 h 1511"/>
                <a:gd name="T48" fmla="*/ 1497 w 2081"/>
                <a:gd name="T49" fmla="*/ 0 h 1511"/>
                <a:gd name="T50" fmla="*/ 1645 w 2081"/>
                <a:gd name="T51" fmla="*/ 20 h 1511"/>
                <a:gd name="T52" fmla="*/ 1777 w 2081"/>
                <a:gd name="T53" fmla="*/ 80 h 1511"/>
                <a:gd name="T54" fmla="*/ 1779 w 2081"/>
                <a:gd name="T55" fmla="*/ 81 h 1511"/>
                <a:gd name="T56" fmla="*/ 1871 w 2081"/>
                <a:gd name="T57" fmla="*/ 156 h 1511"/>
                <a:gd name="T58" fmla="*/ 1945 w 2081"/>
                <a:gd name="T59" fmla="*/ 253 h 1511"/>
                <a:gd name="T60" fmla="*/ 1992 w 2081"/>
                <a:gd name="T61" fmla="*/ 367 h 1511"/>
                <a:gd name="T62" fmla="*/ 2008 w 2081"/>
                <a:gd name="T63" fmla="*/ 490 h 1511"/>
                <a:gd name="T64" fmla="*/ 1967 w 2081"/>
                <a:gd name="T65" fmla="*/ 682 h 1511"/>
                <a:gd name="T66" fmla="*/ 1918 w 2081"/>
                <a:gd name="T67" fmla="*/ 765 h 1511"/>
                <a:gd name="T68" fmla="*/ 1853 w 2081"/>
                <a:gd name="T69" fmla="*/ 839 h 1511"/>
                <a:gd name="T70" fmla="*/ 1846 w 2081"/>
                <a:gd name="T71" fmla="*/ 844 h 1511"/>
                <a:gd name="T72" fmla="*/ 293 w 2081"/>
                <a:gd name="T73" fmla="*/ 686 h 1511"/>
                <a:gd name="T74" fmla="*/ 1503 w 2081"/>
                <a:gd name="T75" fmla="*/ 686 h 1511"/>
                <a:gd name="T76" fmla="*/ 1584 w 2081"/>
                <a:gd name="T77" fmla="*/ 671 h 1511"/>
                <a:gd name="T78" fmla="*/ 1620 w 2081"/>
                <a:gd name="T79" fmla="*/ 652 h 1511"/>
                <a:gd name="T80" fmla="*/ 1652 w 2081"/>
                <a:gd name="T81" fmla="*/ 628 h 1511"/>
                <a:gd name="T82" fmla="*/ 1678 w 2081"/>
                <a:gd name="T83" fmla="*/ 599 h 1511"/>
                <a:gd name="T84" fmla="*/ 1698 w 2081"/>
                <a:gd name="T85" fmla="*/ 565 h 1511"/>
                <a:gd name="T86" fmla="*/ 1710 w 2081"/>
                <a:gd name="T87" fmla="*/ 529 h 1511"/>
                <a:gd name="T88" fmla="*/ 1714 w 2081"/>
                <a:gd name="T89" fmla="*/ 490 h 1511"/>
                <a:gd name="T90" fmla="*/ 1710 w 2081"/>
                <a:gd name="T91" fmla="*/ 451 h 1511"/>
                <a:gd name="T92" fmla="*/ 1697 w 2081"/>
                <a:gd name="T93" fmla="*/ 415 h 1511"/>
                <a:gd name="T94" fmla="*/ 1697 w 2081"/>
                <a:gd name="T95" fmla="*/ 415 h 1511"/>
                <a:gd name="T96" fmla="*/ 1676 w 2081"/>
                <a:gd name="T97" fmla="*/ 381 h 1511"/>
                <a:gd name="T98" fmla="*/ 1649 w 2081"/>
                <a:gd name="T99" fmla="*/ 352 h 1511"/>
                <a:gd name="T100" fmla="*/ 1617 w 2081"/>
                <a:gd name="T101" fmla="*/ 327 h 1511"/>
                <a:gd name="T102" fmla="*/ 1580 w 2081"/>
                <a:gd name="T103" fmla="*/ 309 h 1511"/>
                <a:gd name="T104" fmla="*/ 1540 w 2081"/>
                <a:gd name="T105" fmla="*/ 297 h 1511"/>
                <a:gd name="T106" fmla="*/ 1540 w 2081"/>
                <a:gd name="T107" fmla="*/ 297 h 1511"/>
                <a:gd name="T108" fmla="*/ 1497 w 2081"/>
                <a:gd name="T109" fmla="*/ 293 h 1511"/>
                <a:gd name="T110" fmla="*/ 293 w 2081"/>
                <a:gd name="T111" fmla="*/ 293 h 1511"/>
                <a:gd name="T112" fmla="*/ 293 w 2081"/>
                <a:gd name="T113" fmla="*/ 686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81" h="1511">
                  <a:moveTo>
                    <a:pt x="1846" y="844"/>
                  </a:moveTo>
                  <a:cubicBezTo>
                    <a:pt x="1834" y="856"/>
                    <a:pt x="1821" y="867"/>
                    <a:pt x="1808" y="878"/>
                  </a:cubicBezTo>
                  <a:cubicBezTo>
                    <a:pt x="1791" y="890"/>
                    <a:pt x="1773" y="902"/>
                    <a:pt x="1754" y="912"/>
                  </a:cubicBezTo>
                  <a:cubicBezTo>
                    <a:pt x="1736" y="922"/>
                    <a:pt x="1718" y="931"/>
                    <a:pt x="1698" y="939"/>
                  </a:cubicBezTo>
                  <a:cubicBezTo>
                    <a:pt x="1693" y="941"/>
                    <a:pt x="1689" y="943"/>
                    <a:pt x="1684" y="944"/>
                  </a:cubicBezTo>
                  <a:lnTo>
                    <a:pt x="1758" y="1044"/>
                  </a:lnTo>
                  <a:lnTo>
                    <a:pt x="1865" y="1186"/>
                  </a:lnTo>
                  <a:lnTo>
                    <a:pt x="1865" y="1186"/>
                  </a:lnTo>
                  <a:lnTo>
                    <a:pt x="1972" y="1328"/>
                  </a:lnTo>
                  <a:lnTo>
                    <a:pt x="2022" y="1396"/>
                  </a:lnTo>
                  <a:lnTo>
                    <a:pt x="2070" y="1458"/>
                  </a:lnTo>
                  <a:cubicBezTo>
                    <a:pt x="2081" y="1473"/>
                    <a:pt x="2078" y="1494"/>
                    <a:pt x="2063" y="1505"/>
                  </a:cubicBezTo>
                  <a:cubicBezTo>
                    <a:pt x="2057" y="1509"/>
                    <a:pt x="2050" y="1511"/>
                    <a:pt x="2043" y="1511"/>
                  </a:cubicBezTo>
                  <a:lnTo>
                    <a:pt x="2043" y="1511"/>
                  </a:lnTo>
                  <a:lnTo>
                    <a:pt x="1755" y="1511"/>
                  </a:lnTo>
                  <a:cubicBezTo>
                    <a:pt x="1744" y="1511"/>
                    <a:pt x="1733" y="1505"/>
                    <a:pt x="1727" y="1496"/>
                  </a:cubicBezTo>
                  <a:lnTo>
                    <a:pt x="1343" y="982"/>
                  </a:lnTo>
                  <a:lnTo>
                    <a:pt x="293" y="982"/>
                  </a:lnTo>
                  <a:lnTo>
                    <a:pt x="293" y="1478"/>
                  </a:lnTo>
                  <a:cubicBezTo>
                    <a:pt x="293" y="1497"/>
                    <a:pt x="278" y="1511"/>
                    <a:pt x="260" y="1511"/>
                  </a:cubicBezTo>
                  <a:lnTo>
                    <a:pt x="33" y="1511"/>
                  </a:lnTo>
                  <a:cubicBezTo>
                    <a:pt x="15" y="1511"/>
                    <a:pt x="0" y="1497"/>
                    <a:pt x="0" y="1478"/>
                  </a:cubicBezTo>
                  <a:lnTo>
                    <a:pt x="0" y="33"/>
                  </a:lnTo>
                  <a:cubicBezTo>
                    <a:pt x="0" y="15"/>
                    <a:pt x="15" y="0"/>
                    <a:pt x="33" y="0"/>
                  </a:cubicBezTo>
                  <a:lnTo>
                    <a:pt x="1497" y="0"/>
                  </a:lnTo>
                  <a:cubicBezTo>
                    <a:pt x="1549" y="0"/>
                    <a:pt x="1598" y="7"/>
                    <a:pt x="1645" y="20"/>
                  </a:cubicBezTo>
                  <a:cubicBezTo>
                    <a:pt x="1691" y="33"/>
                    <a:pt x="1736" y="54"/>
                    <a:pt x="1777" y="80"/>
                  </a:cubicBezTo>
                  <a:lnTo>
                    <a:pt x="1779" y="81"/>
                  </a:lnTo>
                  <a:cubicBezTo>
                    <a:pt x="1813" y="103"/>
                    <a:pt x="1844" y="127"/>
                    <a:pt x="1871" y="156"/>
                  </a:cubicBezTo>
                  <a:cubicBezTo>
                    <a:pt x="1899" y="185"/>
                    <a:pt x="1924" y="217"/>
                    <a:pt x="1945" y="253"/>
                  </a:cubicBezTo>
                  <a:cubicBezTo>
                    <a:pt x="1966" y="290"/>
                    <a:pt x="1981" y="327"/>
                    <a:pt x="1992" y="367"/>
                  </a:cubicBezTo>
                  <a:cubicBezTo>
                    <a:pt x="2002" y="407"/>
                    <a:pt x="2008" y="448"/>
                    <a:pt x="2008" y="490"/>
                  </a:cubicBezTo>
                  <a:cubicBezTo>
                    <a:pt x="2008" y="558"/>
                    <a:pt x="1994" y="622"/>
                    <a:pt x="1967" y="682"/>
                  </a:cubicBezTo>
                  <a:cubicBezTo>
                    <a:pt x="1953" y="711"/>
                    <a:pt x="1937" y="739"/>
                    <a:pt x="1918" y="765"/>
                  </a:cubicBezTo>
                  <a:cubicBezTo>
                    <a:pt x="1899" y="792"/>
                    <a:pt x="1878" y="816"/>
                    <a:pt x="1853" y="839"/>
                  </a:cubicBezTo>
                  <a:cubicBezTo>
                    <a:pt x="1851" y="841"/>
                    <a:pt x="1849" y="843"/>
                    <a:pt x="1846" y="844"/>
                  </a:cubicBezTo>
                  <a:close/>
                  <a:moveTo>
                    <a:pt x="293" y="686"/>
                  </a:moveTo>
                  <a:lnTo>
                    <a:pt x="1503" y="686"/>
                  </a:lnTo>
                  <a:cubicBezTo>
                    <a:pt x="1531" y="686"/>
                    <a:pt x="1558" y="681"/>
                    <a:pt x="1584" y="671"/>
                  </a:cubicBezTo>
                  <a:cubicBezTo>
                    <a:pt x="1597" y="665"/>
                    <a:pt x="1610" y="659"/>
                    <a:pt x="1620" y="652"/>
                  </a:cubicBezTo>
                  <a:cubicBezTo>
                    <a:pt x="1631" y="646"/>
                    <a:pt x="1642" y="638"/>
                    <a:pt x="1652" y="628"/>
                  </a:cubicBezTo>
                  <a:cubicBezTo>
                    <a:pt x="1661" y="619"/>
                    <a:pt x="1670" y="610"/>
                    <a:pt x="1678" y="599"/>
                  </a:cubicBezTo>
                  <a:cubicBezTo>
                    <a:pt x="1685" y="589"/>
                    <a:pt x="1692" y="578"/>
                    <a:pt x="1698" y="565"/>
                  </a:cubicBezTo>
                  <a:cubicBezTo>
                    <a:pt x="1703" y="554"/>
                    <a:pt x="1707" y="541"/>
                    <a:pt x="1710" y="529"/>
                  </a:cubicBezTo>
                  <a:cubicBezTo>
                    <a:pt x="1713" y="517"/>
                    <a:pt x="1714" y="504"/>
                    <a:pt x="1714" y="490"/>
                  </a:cubicBezTo>
                  <a:cubicBezTo>
                    <a:pt x="1714" y="476"/>
                    <a:pt x="1713" y="463"/>
                    <a:pt x="1710" y="451"/>
                  </a:cubicBezTo>
                  <a:cubicBezTo>
                    <a:pt x="1707" y="438"/>
                    <a:pt x="1703" y="426"/>
                    <a:pt x="1697" y="415"/>
                  </a:cubicBezTo>
                  <a:lnTo>
                    <a:pt x="1697" y="415"/>
                  </a:lnTo>
                  <a:cubicBezTo>
                    <a:pt x="1691" y="403"/>
                    <a:pt x="1684" y="391"/>
                    <a:pt x="1676" y="381"/>
                  </a:cubicBezTo>
                  <a:cubicBezTo>
                    <a:pt x="1668" y="370"/>
                    <a:pt x="1659" y="361"/>
                    <a:pt x="1649" y="352"/>
                  </a:cubicBezTo>
                  <a:cubicBezTo>
                    <a:pt x="1639" y="342"/>
                    <a:pt x="1628" y="334"/>
                    <a:pt x="1617" y="327"/>
                  </a:cubicBezTo>
                  <a:cubicBezTo>
                    <a:pt x="1606" y="320"/>
                    <a:pt x="1593" y="314"/>
                    <a:pt x="1580" y="309"/>
                  </a:cubicBezTo>
                  <a:cubicBezTo>
                    <a:pt x="1566" y="304"/>
                    <a:pt x="1553" y="300"/>
                    <a:pt x="1540" y="297"/>
                  </a:cubicBezTo>
                  <a:lnTo>
                    <a:pt x="1540" y="297"/>
                  </a:lnTo>
                  <a:cubicBezTo>
                    <a:pt x="1526" y="295"/>
                    <a:pt x="1512" y="293"/>
                    <a:pt x="1497" y="293"/>
                  </a:cubicBezTo>
                  <a:lnTo>
                    <a:pt x="293" y="293"/>
                  </a:lnTo>
                  <a:lnTo>
                    <a:pt x="293" y="686"/>
                  </a:ln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4" name="Freeform 8">
              <a:extLst>
                <a:ext uri="{FF2B5EF4-FFF2-40B4-BE49-F238E27FC236}">
                  <a16:creationId xmlns:a16="http://schemas.microsoft.com/office/drawing/2014/main" id="{031613DF-27E2-1EF1-C25A-D13A8F595F89}"/>
                </a:ext>
              </a:extLst>
            </p:cNvPr>
            <p:cNvSpPr>
              <a:spLocks/>
            </p:cNvSpPr>
            <p:nvPr/>
          </p:nvSpPr>
          <p:spPr bwMode="auto">
            <a:xfrm>
              <a:off x="6861176" y="3311525"/>
              <a:ext cx="668338" cy="549275"/>
            </a:xfrm>
            <a:custGeom>
              <a:avLst/>
              <a:gdLst>
                <a:gd name="T0" fmla="*/ 1821 w 1854"/>
                <a:gd name="T1" fmla="*/ 293 h 1511"/>
                <a:gd name="T2" fmla="*/ 1074 w 1854"/>
                <a:gd name="T3" fmla="*/ 293 h 1511"/>
                <a:gd name="T4" fmla="*/ 1074 w 1854"/>
                <a:gd name="T5" fmla="*/ 1478 h 1511"/>
                <a:gd name="T6" fmla="*/ 1041 w 1854"/>
                <a:gd name="T7" fmla="*/ 1511 h 1511"/>
                <a:gd name="T8" fmla="*/ 813 w 1854"/>
                <a:gd name="T9" fmla="*/ 1511 h 1511"/>
                <a:gd name="T10" fmla="*/ 780 w 1854"/>
                <a:gd name="T11" fmla="*/ 1478 h 1511"/>
                <a:gd name="T12" fmla="*/ 780 w 1854"/>
                <a:gd name="T13" fmla="*/ 293 h 1511"/>
                <a:gd name="T14" fmla="*/ 33 w 1854"/>
                <a:gd name="T15" fmla="*/ 293 h 1511"/>
                <a:gd name="T16" fmla="*/ 0 w 1854"/>
                <a:gd name="T17" fmla="*/ 260 h 1511"/>
                <a:gd name="T18" fmla="*/ 0 w 1854"/>
                <a:gd name="T19" fmla="*/ 33 h 1511"/>
                <a:gd name="T20" fmla="*/ 33 w 1854"/>
                <a:gd name="T21" fmla="*/ 0 h 1511"/>
                <a:gd name="T22" fmla="*/ 1821 w 1854"/>
                <a:gd name="T23" fmla="*/ 0 h 1511"/>
                <a:gd name="T24" fmla="*/ 1854 w 1854"/>
                <a:gd name="T25" fmla="*/ 33 h 1511"/>
                <a:gd name="T26" fmla="*/ 1854 w 1854"/>
                <a:gd name="T27" fmla="*/ 260 h 1511"/>
                <a:gd name="T28" fmla="*/ 1821 w 1854"/>
                <a:gd name="T29" fmla="*/ 293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4" h="1511">
                  <a:moveTo>
                    <a:pt x="1821" y="293"/>
                  </a:moveTo>
                  <a:lnTo>
                    <a:pt x="1074" y="293"/>
                  </a:lnTo>
                  <a:lnTo>
                    <a:pt x="1074" y="1478"/>
                  </a:lnTo>
                  <a:cubicBezTo>
                    <a:pt x="1074" y="1497"/>
                    <a:pt x="1059" y="1511"/>
                    <a:pt x="1041" y="1511"/>
                  </a:cubicBezTo>
                  <a:lnTo>
                    <a:pt x="813" y="1511"/>
                  </a:lnTo>
                  <a:cubicBezTo>
                    <a:pt x="795" y="1511"/>
                    <a:pt x="780" y="1497"/>
                    <a:pt x="780" y="1478"/>
                  </a:cubicBezTo>
                  <a:lnTo>
                    <a:pt x="780" y="293"/>
                  </a:lnTo>
                  <a:lnTo>
                    <a:pt x="33" y="293"/>
                  </a:lnTo>
                  <a:cubicBezTo>
                    <a:pt x="15" y="293"/>
                    <a:pt x="0" y="279"/>
                    <a:pt x="0" y="260"/>
                  </a:cubicBezTo>
                  <a:lnTo>
                    <a:pt x="0" y="33"/>
                  </a:lnTo>
                  <a:cubicBezTo>
                    <a:pt x="0" y="15"/>
                    <a:pt x="15" y="0"/>
                    <a:pt x="33" y="0"/>
                  </a:cubicBezTo>
                  <a:lnTo>
                    <a:pt x="1821" y="0"/>
                  </a:lnTo>
                  <a:cubicBezTo>
                    <a:pt x="1839" y="0"/>
                    <a:pt x="1854" y="15"/>
                    <a:pt x="1854" y="33"/>
                  </a:cubicBezTo>
                  <a:lnTo>
                    <a:pt x="1854" y="260"/>
                  </a:lnTo>
                  <a:cubicBezTo>
                    <a:pt x="1854" y="279"/>
                    <a:pt x="1839" y="293"/>
                    <a:pt x="1821" y="293"/>
                  </a:cubicBez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5" name="Freeform 9">
              <a:extLst>
                <a:ext uri="{FF2B5EF4-FFF2-40B4-BE49-F238E27FC236}">
                  <a16:creationId xmlns:a16="http://schemas.microsoft.com/office/drawing/2014/main" id="{A4ED83D8-9FAD-B882-AD8E-DC9CCC23751D}"/>
                </a:ext>
              </a:extLst>
            </p:cNvPr>
            <p:cNvSpPr>
              <a:spLocks/>
            </p:cNvSpPr>
            <p:nvPr/>
          </p:nvSpPr>
          <p:spPr bwMode="auto">
            <a:xfrm>
              <a:off x="6032501" y="2714625"/>
              <a:ext cx="433388" cy="390525"/>
            </a:xfrm>
            <a:custGeom>
              <a:avLst/>
              <a:gdLst>
                <a:gd name="T0" fmla="*/ 234 w 1200"/>
                <a:gd name="T1" fmla="*/ 411 h 1075"/>
                <a:gd name="T2" fmla="*/ 710 w 1200"/>
                <a:gd name="T3" fmla="*/ 913 h 1075"/>
                <a:gd name="T4" fmla="*/ 17 w 1200"/>
                <a:gd name="T5" fmla="*/ 1075 h 1075"/>
                <a:gd name="T6" fmla="*/ 234 w 1200"/>
                <a:gd name="T7" fmla="*/ 411 h 1075"/>
              </a:gdLst>
              <a:ahLst/>
              <a:cxnLst>
                <a:cxn ang="0">
                  <a:pos x="T0" y="T1"/>
                </a:cxn>
                <a:cxn ang="0">
                  <a:pos x="T2" y="T3"/>
                </a:cxn>
                <a:cxn ang="0">
                  <a:pos x="T4" y="T5"/>
                </a:cxn>
                <a:cxn ang="0">
                  <a:pos x="T6" y="T7"/>
                </a:cxn>
              </a:cxnLst>
              <a:rect l="0" t="0" r="r" b="b"/>
              <a:pathLst>
                <a:path w="1200" h="1075">
                  <a:moveTo>
                    <a:pt x="234" y="411"/>
                  </a:moveTo>
                  <a:cubicBezTo>
                    <a:pt x="796" y="0"/>
                    <a:pt x="1200" y="672"/>
                    <a:pt x="710" y="913"/>
                  </a:cubicBezTo>
                  <a:cubicBezTo>
                    <a:pt x="479" y="1021"/>
                    <a:pt x="248" y="837"/>
                    <a:pt x="17" y="1075"/>
                  </a:cubicBezTo>
                  <a:cubicBezTo>
                    <a:pt x="0" y="828"/>
                    <a:pt x="46" y="549"/>
                    <a:pt x="234" y="411"/>
                  </a:cubicBezTo>
                  <a:close/>
                </a:path>
              </a:pathLst>
            </a:custGeom>
            <a:solidFill>
              <a:srgbClr val="70BF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6" name="Freeform 10">
              <a:extLst>
                <a:ext uri="{FF2B5EF4-FFF2-40B4-BE49-F238E27FC236}">
                  <a16:creationId xmlns:a16="http://schemas.microsoft.com/office/drawing/2014/main" id="{B472CBF2-4BDC-2CBF-2327-4DA969E252A5}"/>
                </a:ext>
              </a:extLst>
            </p:cNvPr>
            <p:cNvSpPr>
              <a:spLocks/>
            </p:cNvSpPr>
            <p:nvPr/>
          </p:nvSpPr>
          <p:spPr bwMode="auto">
            <a:xfrm>
              <a:off x="5397501" y="3935413"/>
              <a:ext cx="106363" cy="106363"/>
            </a:xfrm>
            <a:custGeom>
              <a:avLst/>
              <a:gdLst>
                <a:gd name="T0" fmla="*/ 20 w 294"/>
                <a:gd name="T1" fmla="*/ 0 h 294"/>
                <a:gd name="T2" fmla="*/ 274 w 294"/>
                <a:gd name="T3" fmla="*/ 0 h 294"/>
                <a:gd name="T4" fmla="*/ 294 w 294"/>
                <a:gd name="T5" fmla="*/ 20 h 294"/>
                <a:gd name="T6" fmla="*/ 294 w 294"/>
                <a:gd name="T7" fmla="*/ 274 h 294"/>
                <a:gd name="T8" fmla="*/ 274 w 294"/>
                <a:gd name="T9" fmla="*/ 294 h 294"/>
                <a:gd name="T10" fmla="*/ 20 w 294"/>
                <a:gd name="T11" fmla="*/ 294 h 294"/>
                <a:gd name="T12" fmla="*/ 0 w 294"/>
                <a:gd name="T13" fmla="*/ 274 h 294"/>
                <a:gd name="T14" fmla="*/ 0 w 294"/>
                <a:gd name="T15" fmla="*/ 20 h 294"/>
                <a:gd name="T16" fmla="*/ 20 w 294"/>
                <a:gd name="T1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4" h="294">
                  <a:moveTo>
                    <a:pt x="20" y="0"/>
                  </a:moveTo>
                  <a:lnTo>
                    <a:pt x="274" y="0"/>
                  </a:lnTo>
                  <a:cubicBezTo>
                    <a:pt x="285" y="0"/>
                    <a:pt x="294" y="9"/>
                    <a:pt x="294" y="20"/>
                  </a:cubicBezTo>
                  <a:lnTo>
                    <a:pt x="294" y="274"/>
                  </a:lnTo>
                  <a:cubicBezTo>
                    <a:pt x="294" y="285"/>
                    <a:pt x="285" y="294"/>
                    <a:pt x="274" y="294"/>
                  </a:cubicBezTo>
                  <a:lnTo>
                    <a:pt x="20" y="294"/>
                  </a:lnTo>
                  <a:cubicBezTo>
                    <a:pt x="9" y="294"/>
                    <a:pt x="0" y="285"/>
                    <a:pt x="0" y="274"/>
                  </a:cubicBezTo>
                  <a:lnTo>
                    <a:pt x="0" y="20"/>
                  </a:lnTo>
                  <a:cubicBezTo>
                    <a:pt x="0" y="9"/>
                    <a:pt x="9" y="0"/>
                    <a:pt x="20" y="0"/>
                  </a:cubicBezTo>
                  <a:close/>
                </a:path>
              </a:pathLst>
            </a:custGeom>
            <a:solidFill>
              <a:srgbClr val="70BF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sp>
        <p:nvSpPr>
          <p:cNvPr id="3" name="CuadroTexto 2">
            <a:extLst>
              <a:ext uri="{FF2B5EF4-FFF2-40B4-BE49-F238E27FC236}">
                <a16:creationId xmlns:a16="http://schemas.microsoft.com/office/drawing/2014/main" id="{31AC1099-ECDE-9BC3-7360-EAB478EC5CB4}"/>
              </a:ext>
            </a:extLst>
          </p:cNvPr>
          <p:cNvSpPr txBox="1"/>
          <p:nvPr/>
        </p:nvSpPr>
        <p:spPr>
          <a:xfrm>
            <a:off x="1924050" y="1434894"/>
            <a:ext cx="9315449" cy="4862870"/>
          </a:xfrm>
          <a:prstGeom prst="rect">
            <a:avLst/>
          </a:prstGeom>
          <a:noFill/>
          <a:ln>
            <a:solidFill>
              <a:schemeClr val="tx1"/>
            </a:solidFill>
          </a:ln>
        </p:spPr>
        <p:txBody>
          <a:bodyPr wrap="square">
            <a:spAutoFit/>
          </a:bodyPr>
          <a:lstStyle/>
          <a:p>
            <a:pPr algn="ctr"/>
            <a:r>
              <a:rPr lang="es-ES" sz="1000" b="1">
                <a:effectLst/>
                <a:latin typeface="+mj-lt"/>
              </a:rPr>
              <a:t>CARTA DE INTENCIÓN DE CONFORMAR UN CONSORCIO (APCA)</a:t>
            </a:r>
            <a:endParaRPr lang="es-PE" sz="1000" b="1">
              <a:effectLst/>
              <a:latin typeface="+mj-lt"/>
            </a:endParaRPr>
          </a:p>
          <a:p>
            <a:pPr marR="43815" algn="r"/>
            <a:r>
              <a:rPr lang="es-PE" sz="1000" i="1">
                <a:effectLst/>
                <a:latin typeface="+mj-lt"/>
                <a:ea typeface="Calibri" panose="020F0502020204030204" pitchFamily="34" charset="0"/>
              </a:rPr>
              <a:t> </a:t>
            </a:r>
            <a:endParaRPr lang="es-PE" sz="1000">
              <a:effectLst/>
              <a:latin typeface="+mj-lt"/>
              <a:ea typeface="Calibri" panose="020F0502020204030204" pitchFamily="34" charset="0"/>
            </a:endParaRPr>
          </a:p>
          <a:p>
            <a:pPr marR="43815" algn="r"/>
            <a:r>
              <a:rPr lang="es-PE" sz="1000" i="1">
                <a:effectLst/>
                <a:latin typeface="+mj-lt"/>
                <a:ea typeface="Calibri" panose="020F0502020204030204" pitchFamily="34" charset="0"/>
              </a:rPr>
              <a:t>Fecha: ____________________</a:t>
            </a:r>
            <a:endParaRPr lang="es-PE" sz="1000">
              <a:effectLst/>
              <a:latin typeface="+mj-lt"/>
              <a:ea typeface="Calibri" panose="020F0502020204030204" pitchFamily="34" charset="0"/>
            </a:endParaRPr>
          </a:p>
          <a:p>
            <a:pPr marR="45720" algn="r"/>
            <a:r>
              <a:rPr lang="es-ES" sz="1000" i="1">
                <a:effectLst/>
                <a:latin typeface="+mj-lt"/>
                <a:ea typeface="Calibri" panose="020F0502020204030204" pitchFamily="34" charset="0"/>
              </a:rPr>
              <a:t>SDO </a:t>
            </a:r>
            <a:r>
              <a:rPr lang="es-ES" sz="1000" i="1" err="1">
                <a:effectLst/>
                <a:latin typeface="+mj-lt"/>
                <a:ea typeface="Calibri" panose="020F0502020204030204" pitchFamily="34" charset="0"/>
              </a:rPr>
              <a:t>Nº</a:t>
            </a:r>
            <a:r>
              <a:rPr lang="es-ES" sz="1000" i="1">
                <a:effectLst/>
                <a:latin typeface="+mj-lt"/>
                <a:ea typeface="Calibri" panose="020F0502020204030204" pitchFamily="34" charset="0"/>
              </a:rPr>
              <a:t>: ___________________ </a:t>
            </a:r>
            <a:endParaRPr lang="es-PE" sz="1000">
              <a:effectLst/>
              <a:latin typeface="+mj-lt"/>
              <a:ea typeface="Calibri" panose="020F0502020204030204" pitchFamily="34" charset="0"/>
            </a:endParaRPr>
          </a:p>
          <a:p>
            <a:pPr algn="just"/>
            <a:r>
              <a:rPr lang="es-ES" sz="1000" i="1">
                <a:effectLst/>
                <a:latin typeface="+mj-lt"/>
                <a:ea typeface="Calibri" panose="020F0502020204030204" pitchFamily="34" charset="0"/>
              </a:rPr>
              <a:t>Señores</a:t>
            </a:r>
            <a:endParaRPr lang="es-PE" sz="1000">
              <a:effectLst/>
              <a:latin typeface="+mj-lt"/>
              <a:ea typeface="Calibri" panose="020F0502020204030204" pitchFamily="34" charset="0"/>
            </a:endParaRPr>
          </a:p>
          <a:p>
            <a:pPr algn="just"/>
            <a:r>
              <a:rPr lang="es-ES" sz="1000" b="1" i="1">
                <a:effectLst/>
                <a:latin typeface="+mj-lt"/>
                <a:ea typeface="Calibri" panose="020F0502020204030204" pitchFamily="34" charset="0"/>
              </a:rPr>
              <a:t> </a:t>
            </a:r>
            <a:endParaRPr lang="es-PE" sz="1000">
              <a:effectLst/>
              <a:latin typeface="+mj-lt"/>
              <a:ea typeface="Calibri" panose="020F0502020204030204" pitchFamily="34" charset="0"/>
            </a:endParaRPr>
          </a:p>
          <a:p>
            <a:pPr algn="just"/>
            <a:r>
              <a:rPr lang="es-ES" sz="1000" i="1" u="sng">
                <a:effectLst/>
                <a:latin typeface="+mj-lt"/>
                <a:ea typeface="Calibri" panose="020F0502020204030204" pitchFamily="34" charset="0"/>
              </a:rPr>
              <a:t>Presente. –</a:t>
            </a:r>
            <a:endParaRPr lang="es-PE" sz="1000">
              <a:effectLst/>
              <a:latin typeface="+mj-lt"/>
              <a:ea typeface="Calibri" panose="020F0502020204030204" pitchFamily="34" charset="0"/>
            </a:endParaRPr>
          </a:p>
          <a:p>
            <a:pPr algn="just"/>
            <a:r>
              <a:rPr lang="es-ES" sz="1000" i="1" u="none" strike="noStrike">
                <a:effectLst/>
                <a:latin typeface="+mj-lt"/>
                <a:ea typeface="Calibri" panose="020F0502020204030204" pitchFamily="34" charset="0"/>
              </a:rPr>
              <a:t> </a:t>
            </a:r>
            <a:endParaRPr lang="es-PE" sz="1000">
              <a:effectLst/>
              <a:latin typeface="+mj-lt"/>
              <a:ea typeface="Calibri" panose="020F0502020204030204" pitchFamily="34" charset="0"/>
            </a:endParaRPr>
          </a:p>
          <a:p>
            <a:pPr algn="just"/>
            <a:r>
              <a:rPr lang="es-PE" sz="1000" i="1">
                <a:effectLst/>
                <a:latin typeface="+mj-lt"/>
                <a:ea typeface="Calibri" panose="020F0502020204030204" pitchFamily="34" charset="0"/>
              </a:rPr>
              <a:t>Los suscritos declaramos expresamente que hemos convenido en forma irrevocable, durante el lapso que dure el proceso de selección, para presentar una propuesta conjunta a la </a:t>
            </a:r>
            <a:r>
              <a:rPr lang="es-PE" sz="1000" b="1" i="1" spc="-15">
                <a:solidFill>
                  <a:srgbClr val="8496B0"/>
                </a:solidFill>
                <a:effectLst/>
                <a:latin typeface="+mj-lt"/>
                <a:ea typeface="Calibri" panose="020F0502020204030204" pitchFamily="34" charset="0"/>
              </a:rPr>
              <a:t>SDO </a:t>
            </a:r>
            <a:r>
              <a:rPr lang="es-PE" sz="1000" b="1" i="1" spc="-15" err="1">
                <a:solidFill>
                  <a:srgbClr val="8496B0"/>
                </a:solidFill>
                <a:effectLst/>
                <a:latin typeface="+mj-lt"/>
                <a:ea typeface="Calibri" panose="020F0502020204030204" pitchFamily="34" charset="0"/>
              </a:rPr>
              <a:t>N°</a:t>
            </a:r>
            <a:r>
              <a:rPr lang="es-PE" sz="1000" b="1" i="1" spc="-15">
                <a:solidFill>
                  <a:srgbClr val="8496B0"/>
                </a:solidFill>
                <a:effectLst/>
                <a:latin typeface="+mj-lt"/>
                <a:ea typeface="Calibri" panose="020F0502020204030204" pitchFamily="34" charset="0"/>
              </a:rPr>
              <a:t> XXXX-2024-  “</a:t>
            </a:r>
            <a:r>
              <a:rPr lang="es-PE" sz="1000" b="1" i="1">
                <a:effectLst/>
                <a:latin typeface="+mj-lt"/>
                <a:ea typeface="Calibri" panose="020F0502020204030204" pitchFamily="34" charset="0"/>
              </a:rPr>
              <a:t>XXXXX</a:t>
            </a:r>
            <a:r>
              <a:rPr lang="es-PE" sz="1000" i="1">
                <a:effectLst/>
                <a:latin typeface="+mj-lt"/>
                <a:ea typeface="Calibri" panose="020F0502020204030204" pitchFamily="34" charset="0"/>
              </a:rPr>
              <a:t>”</a:t>
            </a:r>
            <a:r>
              <a:rPr lang="es-PE" sz="1000" b="1" i="1" spc="-15">
                <a:effectLst/>
                <a:latin typeface="+mj-lt"/>
                <a:ea typeface="Calibri" panose="020F0502020204030204" pitchFamily="34" charset="0"/>
              </a:rPr>
              <a:t>, </a:t>
            </a:r>
            <a:r>
              <a:rPr lang="es-PE" sz="1000" i="1">
                <a:effectLst/>
                <a:latin typeface="+mj-lt"/>
                <a:ea typeface="Calibri" panose="020F0502020204030204" pitchFamily="34" charset="0"/>
              </a:rPr>
              <a:t>responsabilizándonos solidariamente por todas las acciones y omisiones que provengan del citado proceso.</a:t>
            </a:r>
            <a:endParaRPr lang="es-PE" sz="1000">
              <a:effectLst/>
              <a:latin typeface="+mj-lt"/>
              <a:ea typeface="Calibri" panose="020F0502020204030204" pitchFamily="34" charset="0"/>
            </a:endParaRPr>
          </a:p>
          <a:p>
            <a:pPr algn="just"/>
            <a:r>
              <a:rPr lang="es-PE" sz="1000" i="1">
                <a:effectLst/>
                <a:latin typeface="+mj-lt"/>
                <a:ea typeface="Calibri" panose="020F0502020204030204" pitchFamily="34" charset="0"/>
              </a:rPr>
              <a:t>Asimismo, en caso de ser Adjudicados, nos comprometemos a formalizar el contrato de consorcio bajo las condiciones aquí establecidas:</a:t>
            </a:r>
            <a:endParaRPr lang="es-PE" sz="1000">
              <a:effectLst/>
              <a:latin typeface="+mj-lt"/>
              <a:ea typeface="Calibri" panose="020F0502020204030204" pitchFamily="34" charset="0"/>
            </a:endParaRPr>
          </a:p>
          <a:p>
            <a:pPr algn="just"/>
            <a:r>
              <a:rPr lang="es-PE" sz="1000" i="1">
                <a:effectLst/>
                <a:latin typeface="+mj-lt"/>
                <a:ea typeface="Calibri" panose="020F0502020204030204" pitchFamily="34" charset="0"/>
              </a:rPr>
              <a:t>OBLIGACIONES DE ………………………………..: 			Participación ………..%</a:t>
            </a:r>
            <a:endParaRPr lang="es-PE" sz="1000">
              <a:effectLst/>
              <a:latin typeface="+mj-lt"/>
              <a:ea typeface="Calibri" panose="020F0502020204030204" pitchFamily="34" charset="0"/>
            </a:endParaRPr>
          </a:p>
          <a:p>
            <a:pPr lvl="0" algn="just">
              <a:buFont typeface="Calibri Light" panose="020F0302020204030204" pitchFamily="34" charset="0"/>
              <a:buChar char="-"/>
            </a:pPr>
            <a:r>
              <a:rPr lang="es-ES" sz="1000" i="1">
                <a:effectLst/>
                <a:latin typeface="+mj-lt"/>
                <a:ea typeface="Times New Roman" panose="02020603050405020304" pitchFamily="18" charset="0"/>
              </a:rPr>
              <a:t> </a:t>
            </a:r>
            <a:endParaRPr lang="es-PE" sz="1000">
              <a:effectLst/>
              <a:latin typeface="+mj-lt"/>
              <a:ea typeface="Times New Roman" panose="02020603050405020304" pitchFamily="18" charset="0"/>
            </a:endParaRPr>
          </a:p>
          <a:p>
            <a:pPr lvl="0" algn="just">
              <a:buFont typeface="Calibri Light" panose="020F0302020204030204" pitchFamily="34" charset="0"/>
              <a:buChar char="-"/>
            </a:pPr>
            <a:r>
              <a:rPr lang="es-ES" sz="1000" i="1">
                <a:effectLst/>
                <a:latin typeface="+mj-lt"/>
                <a:ea typeface="Times New Roman" panose="02020603050405020304" pitchFamily="18" charset="0"/>
              </a:rPr>
              <a:t> </a:t>
            </a:r>
            <a:endParaRPr lang="es-PE" sz="1000">
              <a:effectLst/>
              <a:latin typeface="+mj-lt"/>
              <a:ea typeface="Times New Roman" panose="02020603050405020304" pitchFamily="18" charset="0"/>
            </a:endParaRPr>
          </a:p>
          <a:p>
            <a:pPr algn="just"/>
            <a:r>
              <a:rPr lang="es-PE" sz="1000" i="1">
                <a:effectLst/>
                <a:latin typeface="+mj-lt"/>
                <a:ea typeface="Calibri" panose="020F0502020204030204" pitchFamily="34" charset="0"/>
              </a:rPr>
              <a:t>OBLIGACIONES DE ……………………………..…: 			Participación ……….. %</a:t>
            </a:r>
            <a:endParaRPr lang="es-PE" sz="1000">
              <a:effectLst/>
              <a:latin typeface="+mj-lt"/>
              <a:ea typeface="Calibri" panose="020F0502020204030204" pitchFamily="34" charset="0"/>
            </a:endParaRPr>
          </a:p>
          <a:p>
            <a:pPr lvl="0" algn="just">
              <a:buFont typeface="Calibri Light" panose="020F0302020204030204" pitchFamily="34" charset="0"/>
              <a:buChar char="-"/>
            </a:pPr>
            <a:r>
              <a:rPr lang="es-ES" sz="1000" i="1">
                <a:effectLst/>
                <a:latin typeface="+mj-lt"/>
                <a:ea typeface="Times New Roman" panose="02020603050405020304" pitchFamily="18" charset="0"/>
              </a:rPr>
              <a:t> </a:t>
            </a:r>
            <a:endParaRPr lang="es-PE" sz="1000">
              <a:effectLst/>
              <a:latin typeface="+mj-lt"/>
              <a:ea typeface="Times New Roman" panose="02020603050405020304" pitchFamily="18" charset="0"/>
            </a:endParaRPr>
          </a:p>
          <a:p>
            <a:pPr lvl="0" algn="just">
              <a:buFont typeface="Calibri Light" panose="020F0302020204030204" pitchFamily="34" charset="0"/>
              <a:buChar char="-"/>
            </a:pPr>
            <a:r>
              <a:rPr lang="es-ES" sz="1000" i="1">
                <a:effectLst/>
                <a:latin typeface="+mj-lt"/>
                <a:ea typeface="Times New Roman" panose="02020603050405020304" pitchFamily="18" charset="0"/>
              </a:rPr>
              <a:t> </a:t>
            </a:r>
            <a:endParaRPr lang="es-PE" sz="1000">
              <a:effectLst/>
              <a:latin typeface="+mj-lt"/>
              <a:ea typeface="Times New Roman" panose="02020603050405020304" pitchFamily="18" charset="0"/>
            </a:endParaRPr>
          </a:p>
          <a:p>
            <a:pPr algn="just"/>
            <a:r>
              <a:rPr lang="es-PE" sz="1000" i="1">
                <a:effectLst/>
                <a:latin typeface="+mj-lt"/>
                <a:ea typeface="Calibri" panose="020F0502020204030204" pitchFamily="34" charset="0"/>
              </a:rPr>
              <a:t> </a:t>
            </a:r>
            <a:endParaRPr lang="es-PE" sz="1000">
              <a:effectLst/>
              <a:latin typeface="+mj-lt"/>
              <a:ea typeface="Calibri" panose="020F0502020204030204" pitchFamily="34" charset="0"/>
            </a:endParaRPr>
          </a:p>
          <a:p>
            <a:pPr algn="just"/>
            <a:r>
              <a:rPr lang="es-PE" sz="1000" i="1">
                <a:effectLst/>
                <a:latin typeface="+mj-lt"/>
                <a:ea typeface="Calibri" panose="020F0502020204030204" pitchFamily="34" charset="0"/>
              </a:rPr>
              <a:t>Designamos al Sr. [..................................................], identificado con [CONSIGNAR TIPO DE DOCUMENTO DE IDENTIDAD] </a:t>
            </a:r>
            <a:r>
              <a:rPr lang="es-PE" sz="1000" i="1" err="1">
                <a:effectLst/>
                <a:latin typeface="+mj-lt"/>
                <a:ea typeface="Calibri" panose="020F0502020204030204" pitchFamily="34" charset="0"/>
              </a:rPr>
              <a:t>N°</a:t>
            </a:r>
            <a:r>
              <a:rPr lang="es-PE" sz="1000" i="1">
                <a:effectLst/>
                <a:latin typeface="+mj-lt"/>
                <a:ea typeface="Calibri" panose="020F0502020204030204" pitchFamily="34" charset="0"/>
              </a:rPr>
              <a:t> [CONSIGNAR NÚMERO DE DOCUMENTO DE IDENTIDAD], como representante común del consorcio para efectos de participar en todas las etapas del proceso de selección y para suscribir el contrato correspondiente a la </a:t>
            </a:r>
            <a:r>
              <a:rPr lang="es-PE" sz="1000" b="1" i="1" spc="-15">
                <a:solidFill>
                  <a:srgbClr val="8496B0"/>
                </a:solidFill>
                <a:effectLst/>
                <a:latin typeface="+mj-lt"/>
                <a:ea typeface="Calibri" panose="020F0502020204030204" pitchFamily="34" charset="0"/>
              </a:rPr>
              <a:t>SDO </a:t>
            </a:r>
            <a:r>
              <a:rPr lang="es-PE" sz="1000" b="1" i="1" spc="-15" err="1">
                <a:solidFill>
                  <a:srgbClr val="8496B0"/>
                </a:solidFill>
                <a:effectLst/>
                <a:latin typeface="+mj-lt"/>
                <a:ea typeface="Calibri" panose="020F0502020204030204" pitchFamily="34" charset="0"/>
              </a:rPr>
              <a:t>N°</a:t>
            </a:r>
            <a:r>
              <a:rPr lang="es-PE" sz="1000" b="1" i="1" spc="-15">
                <a:solidFill>
                  <a:srgbClr val="8496B0"/>
                </a:solidFill>
                <a:effectLst/>
                <a:latin typeface="+mj-lt"/>
                <a:ea typeface="Calibri" panose="020F0502020204030204" pitchFamily="34" charset="0"/>
              </a:rPr>
              <a:t> XXX-2024 “XXXXX”. </a:t>
            </a:r>
            <a:r>
              <a:rPr lang="es-PE" sz="1000" i="1">
                <a:effectLst/>
                <a:latin typeface="+mj-lt"/>
                <a:ea typeface="Calibri" panose="020F0502020204030204" pitchFamily="34" charset="0"/>
              </a:rPr>
              <a:t>Asimismo, fijamos nuestro domicilio legal común en [.............................].</a:t>
            </a:r>
            <a:endParaRPr lang="es-PE" sz="1000">
              <a:effectLst/>
              <a:latin typeface="+mj-lt"/>
              <a:ea typeface="Calibri" panose="020F0502020204030204" pitchFamily="34" charset="0"/>
            </a:endParaRPr>
          </a:p>
          <a:p>
            <a:pPr algn="just"/>
            <a:r>
              <a:rPr lang="es-PE" sz="1000" i="1">
                <a:effectLst/>
                <a:latin typeface="+mj-lt"/>
                <a:ea typeface="Calibri" panose="020F0502020204030204" pitchFamily="34" charset="0"/>
              </a:rPr>
              <a:t>Declaramos que de obtener la adjudicación:</a:t>
            </a:r>
            <a:endParaRPr lang="es-PE" sz="1000">
              <a:effectLst/>
              <a:latin typeface="+mj-lt"/>
              <a:ea typeface="Calibri" panose="020F0502020204030204" pitchFamily="34" charset="0"/>
            </a:endParaRPr>
          </a:p>
          <a:p>
            <a:pPr algn="just"/>
            <a:r>
              <a:rPr lang="es-PE" sz="1000" i="1">
                <a:effectLst/>
                <a:latin typeface="+mj-lt"/>
                <a:ea typeface="Calibri" panose="020F0502020204030204" pitchFamily="34" charset="0"/>
              </a:rPr>
              <a:t>(a)	T</a:t>
            </a:r>
            <a:r>
              <a:rPr lang="es-PE" sz="1000" i="1" spc="-15">
                <a:effectLst/>
                <a:latin typeface="+mj-lt"/>
                <a:ea typeface="Calibri" panose="020F0502020204030204" pitchFamily="34" charset="0"/>
              </a:rPr>
              <a:t>odos los integrantes serán responsables mancomunada y solidariamente por el cumplimiento del Contrato de acuerdo con las condiciones del mismo;</a:t>
            </a:r>
            <a:endParaRPr lang="es-PE" sz="1000">
              <a:effectLst/>
              <a:latin typeface="+mj-lt"/>
              <a:ea typeface="Calibri" panose="020F0502020204030204" pitchFamily="34" charset="0"/>
            </a:endParaRPr>
          </a:p>
          <a:p>
            <a:pPr algn="just"/>
            <a:r>
              <a:rPr lang="es-PE" sz="1000" i="1">
                <a:effectLst/>
                <a:latin typeface="+mj-lt"/>
                <a:ea typeface="Calibri" panose="020F0502020204030204" pitchFamily="34" charset="0"/>
              </a:rPr>
              <a:t>(b)	</a:t>
            </a:r>
            <a:r>
              <a:rPr lang="es-PE" sz="1000" i="1" spc="-15">
                <a:effectLst/>
                <a:latin typeface="+mj-lt"/>
                <a:ea typeface="Calibri" panose="020F0502020204030204" pitchFamily="34" charset="0"/>
              </a:rPr>
              <a:t>Se designará como representante a uno de los integrantes, el que tendrá facultades para contraer obligaciones y recibir instrucciones para y en nombre de todos y cada uno de los integrantes de la APCA; y</a:t>
            </a:r>
            <a:endParaRPr lang="es-PE" sz="1000">
              <a:effectLst/>
              <a:latin typeface="+mj-lt"/>
              <a:ea typeface="Calibri" panose="020F0502020204030204" pitchFamily="34" charset="0"/>
            </a:endParaRPr>
          </a:p>
          <a:p>
            <a:pPr algn="just"/>
            <a:r>
              <a:rPr lang="es-PE" sz="1000" i="1" spc="-15">
                <a:effectLst/>
                <a:latin typeface="+mj-lt"/>
                <a:ea typeface="Calibri" panose="020F0502020204030204" pitchFamily="34" charset="0"/>
              </a:rPr>
              <a:t>(c) 	La ejecución de la totalidad del Contrato, incluida la relación de los pagos, se manejará exclusivamente con el integrante designado como representante.</a:t>
            </a:r>
            <a:endParaRPr lang="es-PE" sz="1000">
              <a:effectLst/>
              <a:latin typeface="+mj-lt"/>
              <a:ea typeface="Calibri" panose="020F0502020204030204" pitchFamily="34" charset="0"/>
            </a:endParaRPr>
          </a:p>
          <a:p>
            <a:pPr algn="just"/>
            <a:r>
              <a:rPr lang="es-PE" sz="1000" i="1">
                <a:effectLst/>
                <a:latin typeface="+mj-lt"/>
                <a:ea typeface="Calibri" panose="020F0502020204030204" pitchFamily="34" charset="0"/>
              </a:rPr>
              <a:t>Nombres y firmas de los representantes legales</a:t>
            </a:r>
            <a:endParaRPr lang="es-PE" sz="1000">
              <a:effectLst/>
              <a:latin typeface="+mj-lt"/>
              <a:ea typeface="Calibri" panose="020F0502020204030204" pitchFamily="34" charset="0"/>
            </a:endParaRPr>
          </a:p>
          <a:p>
            <a:pPr algn="just"/>
            <a:r>
              <a:rPr lang="es-PE" sz="1000" i="1">
                <a:effectLst/>
                <a:latin typeface="+mj-lt"/>
                <a:ea typeface="Calibri" panose="020F0502020204030204" pitchFamily="34" charset="0"/>
              </a:rPr>
              <a:t> </a:t>
            </a:r>
            <a:endParaRPr lang="es-PE" sz="1000">
              <a:effectLst/>
              <a:latin typeface="+mj-lt"/>
              <a:ea typeface="Calibri" panose="020F0502020204030204" pitchFamily="34" charset="0"/>
            </a:endParaRPr>
          </a:p>
          <a:p>
            <a:pPr algn="just"/>
            <a:r>
              <a:rPr lang="es-PE" sz="1000" i="1">
                <a:effectLst/>
                <a:latin typeface="+mj-lt"/>
                <a:ea typeface="Calibri" panose="020F0502020204030204" pitchFamily="34" charset="0"/>
              </a:rPr>
              <a:t> </a:t>
            </a:r>
            <a:endParaRPr lang="es-PE" sz="1000">
              <a:effectLst/>
              <a:latin typeface="+mj-lt"/>
              <a:ea typeface="Calibri" panose="020F0502020204030204" pitchFamily="34" charset="0"/>
            </a:endParaRPr>
          </a:p>
          <a:p>
            <a:pPr algn="just"/>
            <a:r>
              <a:rPr lang="es-PE" sz="1000" i="1">
                <a:effectLst/>
                <a:latin typeface="+mj-lt"/>
                <a:ea typeface="Calibri" panose="020F0502020204030204" pitchFamily="34" charset="0"/>
              </a:rPr>
              <a:t>-----------------------		--------------------------------		-------------------------</a:t>
            </a:r>
            <a:endParaRPr lang="es-PE" sz="1000">
              <a:effectLst/>
              <a:latin typeface="+mj-lt"/>
              <a:ea typeface="Calibri" panose="020F0502020204030204" pitchFamily="34" charset="0"/>
            </a:endParaRPr>
          </a:p>
          <a:p>
            <a:pPr algn="just"/>
            <a:r>
              <a:rPr lang="es-PE" sz="1000" b="1" i="1">
                <a:effectLst/>
                <a:latin typeface="+mj-lt"/>
                <a:ea typeface="Calibri" panose="020F0502020204030204" pitchFamily="34" charset="0"/>
              </a:rPr>
              <a:t>NOTA: </a:t>
            </a:r>
            <a:r>
              <a:rPr lang="es-PE" sz="1000" i="1">
                <a:effectLst/>
                <a:latin typeface="+mj-lt"/>
                <a:ea typeface="Calibri" panose="020F0502020204030204" pitchFamily="34" charset="0"/>
              </a:rPr>
              <a:t>Deberá adjuntar i) copia del Documento Nacional de Identidad y </a:t>
            </a:r>
            <a:r>
              <a:rPr lang="es-PE" sz="1000" i="1" err="1">
                <a:effectLst/>
                <a:latin typeface="+mj-lt"/>
                <a:ea typeface="Calibri" panose="020F0502020204030204" pitchFamily="34" charset="0"/>
              </a:rPr>
              <a:t>ii</a:t>
            </a:r>
            <a:r>
              <a:rPr lang="es-PE" sz="1000" i="1">
                <a:effectLst/>
                <a:latin typeface="+mj-lt"/>
                <a:ea typeface="Calibri" panose="020F0502020204030204" pitchFamily="34" charset="0"/>
              </a:rPr>
              <a:t>) vigencia de poder de cada uno de los representantes legales de las empresas que integren el Consorcio</a:t>
            </a:r>
            <a:r>
              <a:rPr lang="es-PE" sz="1000">
                <a:effectLst/>
                <a:latin typeface="+mj-lt"/>
                <a:ea typeface="Calibri" panose="020F0502020204030204" pitchFamily="34" charset="0"/>
              </a:rPr>
              <a:t>.”</a:t>
            </a:r>
          </a:p>
        </p:txBody>
      </p:sp>
    </p:spTree>
    <p:extLst>
      <p:ext uri="{BB962C8B-B14F-4D97-AF65-F5344CB8AC3E}">
        <p14:creationId xmlns:p14="http://schemas.microsoft.com/office/powerpoint/2010/main" val="1002736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id="{FA763C76-9734-A32A-35C1-F996366C9C6F}"/>
              </a:ext>
            </a:extLst>
          </p:cNvPr>
          <p:cNvGrpSpPr/>
          <p:nvPr/>
        </p:nvGrpSpPr>
        <p:grpSpPr>
          <a:xfrm>
            <a:off x="981629" y="128444"/>
            <a:ext cx="2458453" cy="818238"/>
            <a:chOff x="4662488" y="2714625"/>
            <a:chExt cx="2867026" cy="1327151"/>
          </a:xfrm>
        </p:grpSpPr>
        <p:sp>
          <p:nvSpPr>
            <p:cNvPr id="6" name="Freeform 5">
              <a:extLst>
                <a:ext uri="{FF2B5EF4-FFF2-40B4-BE49-F238E27FC236}">
                  <a16:creationId xmlns:a16="http://schemas.microsoft.com/office/drawing/2014/main" id="{CF72B70E-EFA3-D81B-F5C6-C8EC0BA6EC22}"/>
                </a:ext>
              </a:extLst>
            </p:cNvPr>
            <p:cNvSpPr>
              <a:spLocks noEditPoints="1"/>
            </p:cNvSpPr>
            <p:nvPr/>
          </p:nvSpPr>
          <p:spPr bwMode="auto">
            <a:xfrm>
              <a:off x="4662488" y="3313113"/>
              <a:ext cx="709613" cy="547688"/>
            </a:xfrm>
            <a:custGeom>
              <a:avLst/>
              <a:gdLst>
                <a:gd name="T0" fmla="*/ 260 w 1970"/>
                <a:gd name="T1" fmla="*/ 1509 h 1509"/>
                <a:gd name="T2" fmla="*/ 33 w 1970"/>
                <a:gd name="T3" fmla="*/ 1509 h 1509"/>
                <a:gd name="T4" fmla="*/ 0 w 1970"/>
                <a:gd name="T5" fmla="*/ 1476 h 1509"/>
                <a:gd name="T6" fmla="*/ 0 w 1970"/>
                <a:gd name="T7" fmla="*/ 33 h 1509"/>
                <a:gd name="T8" fmla="*/ 33 w 1970"/>
                <a:gd name="T9" fmla="*/ 0 h 1509"/>
                <a:gd name="T10" fmla="*/ 1478 w 1970"/>
                <a:gd name="T11" fmla="*/ 0 h 1509"/>
                <a:gd name="T12" fmla="*/ 1574 w 1970"/>
                <a:gd name="T13" fmla="*/ 10 h 1509"/>
                <a:gd name="T14" fmla="*/ 1666 w 1970"/>
                <a:gd name="T15" fmla="*/ 38 h 1509"/>
                <a:gd name="T16" fmla="*/ 1750 w 1970"/>
                <a:gd name="T17" fmla="*/ 83 h 1509"/>
                <a:gd name="T18" fmla="*/ 1823 w 1970"/>
                <a:gd name="T19" fmla="*/ 142 h 1509"/>
                <a:gd name="T20" fmla="*/ 1883 w 1970"/>
                <a:gd name="T21" fmla="*/ 213 h 1509"/>
                <a:gd name="T22" fmla="*/ 1930 w 1970"/>
                <a:gd name="T23" fmla="*/ 295 h 1509"/>
                <a:gd name="T24" fmla="*/ 1960 w 1970"/>
                <a:gd name="T25" fmla="*/ 385 h 1509"/>
                <a:gd name="T26" fmla="*/ 1970 w 1970"/>
                <a:gd name="T27" fmla="*/ 482 h 1509"/>
                <a:gd name="T28" fmla="*/ 1928 w 1970"/>
                <a:gd name="T29" fmla="*/ 671 h 1509"/>
                <a:gd name="T30" fmla="*/ 1880 w 1970"/>
                <a:gd name="T31" fmla="*/ 752 h 1509"/>
                <a:gd name="T32" fmla="*/ 1818 w 1970"/>
                <a:gd name="T33" fmla="*/ 824 h 1509"/>
                <a:gd name="T34" fmla="*/ 1743 w 1970"/>
                <a:gd name="T35" fmla="*/ 882 h 1509"/>
                <a:gd name="T36" fmla="*/ 1657 w 1970"/>
                <a:gd name="T37" fmla="*/ 926 h 1509"/>
                <a:gd name="T38" fmla="*/ 1564 w 1970"/>
                <a:gd name="T39" fmla="*/ 954 h 1509"/>
                <a:gd name="T40" fmla="*/ 1468 w 1970"/>
                <a:gd name="T41" fmla="*/ 963 h 1509"/>
                <a:gd name="T42" fmla="*/ 293 w 1970"/>
                <a:gd name="T43" fmla="*/ 963 h 1509"/>
                <a:gd name="T44" fmla="*/ 293 w 1970"/>
                <a:gd name="T45" fmla="*/ 1476 h 1509"/>
                <a:gd name="T46" fmla="*/ 260 w 1970"/>
                <a:gd name="T47" fmla="*/ 1509 h 1509"/>
                <a:gd name="T48" fmla="*/ 1472 w 1970"/>
                <a:gd name="T49" fmla="*/ 674 h 1509"/>
                <a:gd name="T50" fmla="*/ 1512 w 1970"/>
                <a:gd name="T51" fmla="*/ 670 h 1509"/>
                <a:gd name="T52" fmla="*/ 1550 w 1970"/>
                <a:gd name="T53" fmla="*/ 659 h 1509"/>
                <a:gd name="T54" fmla="*/ 1585 w 1970"/>
                <a:gd name="T55" fmla="*/ 640 h 1509"/>
                <a:gd name="T56" fmla="*/ 1615 w 1970"/>
                <a:gd name="T57" fmla="*/ 617 h 1509"/>
                <a:gd name="T58" fmla="*/ 1641 w 1970"/>
                <a:gd name="T59" fmla="*/ 588 h 1509"/>
                <a:gd name="T60" fmla="*/ 1662 w 1970"/>
                <a:gd name="T61" fmla="*/ 555 h 1509"/>
                <a:gd name="T62" fmla="*/ 1675 w 1970"/>
                <a:gd name="T63" fmla="*/ 519 h 1509"/>
                <a:gd name="T64" fmla="*/ 1681 w 1970"/>
                <a:gd name="T65" fmla="*/ 482 h 1509"/>
                <a:gd name="T66" fmla="*/ 1675 w 1970"/>
                <a:gd name="T67" fmla="*/ 445 h 1509"/>
                <a:gd name="T68" fmla="*/ 1662 w 1970"/>
                <a:gd name="T69" fmla="*/ 410 h 1509"/>
                <a:gd name="T70" fmla="*/ 1641 w 1970"/>
                <a:gd name="T71" fmla="*/ 377 h 1509"/>
                <a:gd name="T72" fmla="*/ 1615 w 1970"/>
                <a:gd name="T73" fmla="*/ 349 h 1509"/>
                <a:gd name="T74" fmla="*/ 1583 w 1970"/>
                <a:gd name="T75" fmla="*/ 325 h 1509"/>
                <a:gd name="T76" fmla="*/ 1547 w 1970"/>
                <a:gd name="T77" fmla="*/ 307 h 1509"/>
                <a:gd name="T78" fmla="*/ 1509 w 1970"/>
                <a:gd name="T79" fmla="*/ 295 h 1509"/>
                <a:gd name="T80" fmla="*/ 1468 w 1970"/>
                <a:gd name="T81" fmla="*/ 291 h 1509"/>
                <a:gd name="T82" fmla="*/ 293 w 1970"/>
                <a:gd name="T83" fmla="*/ 291 h 1509"/>
                <a:gd name="T84" fmla="*/ 293 w 1970"/>
                <a:gd name="T85" fmla="*/ 674 h 1509"/>
                <a:gd name="T86" fmla="*/ 1472 w 1970"/>
                <a:gd name="T87" fmla="*/ 674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70" h="1509">
                  <a:moveTo>
                    <a:pt x="260" y="1509"/>
                  </a:moveTo>
                  <a:lnTo>
                    <a:pt x="33" y="1509"/>
                  </a:lnTo>
                  <a:cubicBezTo>
                    <a:pt x="15" y="1509"/>
                    <a:pt x="0" y="1495"/>
                    <a:pt x="0" y="1476"/>
                  </a:cubicBezTo>
                  <a:lnTo>
                    <a:pt x="0" y="33"/>
                  </a:lnTo>
                  <a:cubicBezTo>
                    <a:pt x="0" y="15"/>
                    <a:pt x="15" y="0"/>
                    <a:pt x="33" y="0"/>
                  </a:cubicBezTo>
                  <a:lnTo>
                    <a:pt x="1478" y="0"/>
                  </a:lnTo>
                  <a:cubicBezTo>
                    <a:pt x="1511" y="0"/>
                    <a:pt x="1543" y="3"/>
                    <a:pt x="1574" y="10"/>
                  </a:cubicBezTo>
                  <a:cubicBezTo>
                    <a:pt x="1606" y="16"/>
                    <a:pt x="1637" y="26"/>
                    <a:pt x="1666" y="38"/>
                  </a:cubicBezTo>
                  <a:cubicBezTo>
                    <a:pt x="1696" y="51"/>
                    <a:pt x="1724" y="66"/>
                    <a:pt x="1750" y="83"/>
                  </a:cubicBezTo>
                  <a:cubicBezTo>
                    <a:pt x="1776" y="100"/>
                    <a:pt x="1800" y="120"/>
                    <a:pt x="1823" y="142"/>
                  </a:cubicBezTo>
                  <a:cubicBezTo>
                    <a:pt x="1845" y="164"/>
                    <a:pt x="1865" y="188"/>
                    <a:pt x="1883" y="213"/>
                  </a:cubicBezTo>
                  <a:cubicBezTo>
                    <a:pt x="1901" y="239"/>
                    <a:pt x="1916" y="266"/>
                    <a:pt x="1930" y="295"/>
                  </a:cubicBezTo>
                  <a:cubicBezTo>
                    <a:pt x="1943" y="324"/>
                    <a:pt x="1953" y="354"/>
                    <a:pt x="1960" y="385"/>
                  </a:cubicBezTo>
                  <a:cubicBezTo>
                    <a:pt x="1967" y="417"/>
                    <a:pt x="1970" y="449"/>
                    <a:pt x="1970" y="482"/>
                  </a:cubicBezTo>
                  <a:cubicBezTo>
                    <a:pt x="1970" y="549"/>
                    <a:pt x="1956" y="612"/>
                    <a:pt x="1928" y="671"/>
                  </a:cubicBezTo>
                  <a:cubicBezTo>
                    <a:pt x="1915" y="700"/>
                    <a:pt x="1899" y="727"/>
                    <a:pt x="1880" y="752"/>
                  </a:cubicBezTo>
                  <a:cubicBezTo>
                    <a:pt x="1862" y="778"/>
                    <a:pt x="1841" y="802"/>
                    <a:pt x="1818" y="824"/>
                  </a:cubicBezTo>
                  <a:cubicBezTo>
                    <a:pt x="1795" y="845"/>
                    <a:pt x="1770" y="865"/>
                    <a:pt x="1743" y="882"/>
                  </a:cubicBezTo>
                  <a:cubicBezTo>
                    <a:pt x="1716" y="899"/>
                    <a:pt x="1688" y="914"/>
                    <a:pt x="1657" y="926"/>
                  </a:cubicBezTo>
                  <a:cubicBezTo>
                    <a:pt x="1627" y="938"/>
                    <a:pt x="1596" y="948"/>
                    <a:pt x="1564" y="954"/>
                  </a:cubicBezTo>
                  <a:cubicBezTo>
                    <a:pt x="1533" y="960"/>
                    <a:pt x="1500" y="963"/>
                    <a:pt x="1468" y="963"/>
                  </a:cubicBezTo>
                  <a:lnTo>
                    <a:pt x="293" y="963"/>
                  </a:lnTo>
                  <a:lnTo>
                    <a:pt x="293" y="1476"/>
                  </a:lnTo>
                  <a:cubicBezTo>
                    <a:pt x="293" y="1495"/>
                    <a:pt x="279" y="1509"/>
                    <a:pt x="260" y="1509"/>
                  </a:cubicBezTo>
                  <a:close/>
                  <a:moveTo>
                    <a:pt x="1472" y="674"/>
                  </a:moveTo>
                  <a:cubicBezTo>
                    <a:pt x="1486" y="674"/>
                    <a:pt x="1499" y="672"/>
                    <a:pt x="1512" y="670"/>
                  </a:cubicBezTo>
                  <a:cubicBezTo>
                    <a:pt x="1525" y="667"/>
                    <a:pt x="1538" y="664"/>
                    <a:pt x="1550" y="659"/>
                  </a:cubicBezTo>
                  <a:cubicBezTo>
                    <a:pt x="1563" y="653"/>
                    <a:pt x="1575" y="647"/>
                    <a:pt x="1585" y="640"/>
                  </a:cubicBezTo>
                  <a:cubicBezTo>
                    <a:pt x="1596" y="633"/>
                    <a:pt x="1606" y="626"/>
                    <a:pt x="1615" y="617"/>
                  </a:cubicBezTo>
                  <a:cubicBezTo>
                    <a:pt x="1625" y="608"/>
                    <a:pt x="1633" y="599"/>
                    <a:pt x="1641" y="588"/>
                  </a:cubicBezTo>
                  <a:cubicBezTo>
                    <a:pt x="1649" y="578"/>
                    <a:pt x="1656" y="567"/>
                    <a:pt x="1662" y="555"/>
                  </a:cubicBezTo>
                  <a:cubicBezTo>
                    <a:pt x="1668" y="544"/>
                    <a:pt x="1672" y="532"/>
                    <a:pt x="1675" y="519"/>
                  </a:cubicBezTo>
                  <a:cubicBezTo>
                    <a:pt x="1678" y="507"/>
                    <a:pt x="1680" y="495"/>
                    <a:pt x="1681" y="482"/>
                  </a:cubicBezTo>
                  <a:cubicBezTo>
                    <a:pt x="1680" y="469"/>
                    <a:pt x="1678" y="457"/>
                    <a:pt x="1675" y="445"/>
                  </a:cubicBezTo>
                  <a:cubicBezTo>
                    <a:pt x="1672" y="433"/>
                    <a:pt x="1668" y="421"/>
                    <a:pt x="1662" y="410"/>
                  </a:cubicBezTo>
                  <a:cubicBezTo>
                    <a:pt x="1656" y="398"/>
                    <a:pt x="1649" y="387"/>
                    <a:pt x="1641" y="377"/>
                  </a:cubicBezTo>
                  <a:cubicBezTo>
                    <a:pt x="1633" y="367"/>
                    <a:pt x="1624" y="357"/>
                    <a:pt x="1615" y="349"/>
                  </a:cubicBezTo>
                  <a:cubicBezTo>
                    <a:pt x="1605" y="340"/>
                    <a:pt x="1595" y="332"/>
                    <a:pt x="1583" y="325"/>
                  </a:cubicBezTo>
                  <a:cubicBezTo>
                    <a:pt x="1572" y="318"/>
                    <a:pt x="1560" y="312"/>
                    <a:pt x="1547" y="307"/>
                  </a:cubicBezTo>
                  <a:cubicBezTo>
                    <a:pt x="1535" y="302"/>
                    <a:pt x="1522" y="298"/>
                    <a:pt x="1509" y="295"/>
                  </a:cubicBezTo>
                  <a:cubicBezTo>
                    <a:pt x="1496" y="293"/>
                    <a:pt x="1482" y="291"/>
                    <a:pt x="1468" y="291"/>
                  </a:cubicBezTo>
                  <a:lnTo>
                    <a:pt x="293" y="291"/>
                  </a:lnTo>
                  <a:lnTo>
                    <a:pt x="293" y="674"/>
                  </a:lnTo>
                  <a:lnTo>
                    <a:pt x="1472" y="674"/>
                  </a:ln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 name="Freeform 6">
              <a:extLst>
                <a:ext uri="{FF2B5EF4-FFF2-40B4-BE49-F238E27FC236}">
                  <a16:creationId xmlns:a16="http://schemas.microsoft.com/office/drawing/2014/main" id="{E9A77436-CB0E-3047-EA28-A1F2DB294EB8}"/>
                </a:ext>
              </a:extLst>
            </p:cNvPr>
            <p:cNvSpPr>
              <a:spLocks/>
            </p:cNvSpPr>
            <p:nvPr/>
          </p:nvSpPr>
          <p:spPr bwMode="auto">
            <a:xfrm>
              <a:off x="5397501" y="3136900"/>
              <a:ext cx="698500" cy="777875"/>
            </a:xfrm>
            <a:custGeom>
              <a:avLst/>
              <a:gdLst>
                <a:gd name="T0" fmla="*/ 1415 w 1939"/>
                <a:gd name="T1" fmla="*/ 1784 h 2143"/>
                <a:gd name="T2" fmla="*/ 1357 w 1939"/>
                <a:gd name="T3" fmla="*/ 1740 h 2143"/>
                <a:gd name="T4" fmla="*/ 1215 w 1939"/>
                <a:gd name="T5" fmla="*/ 1578 h 2143"/>
                <a:gd name="T6" fmla="*/ 977 w 1939"/>
                <a:gd name="T7" fmla="*/ 1298 h 2143"/>
                <a:gd name="T8" fmla="*/ 734 w 1939"/>
                <a:gd name="T9" fmla="*/ 1011 h 2143"/>
                <a:gd name="T10" fmla="*/ 497 w 1939"/>
                <a:gd name="T11" fmla="*/ 732 h 2143"/>
                <a:gd name="T12" fmla="*/ 348 w 1939"/>
                <a:gd name="T13" fmla="*/ 587 h 2143"/>
                <a:gd name="T14" fmla="*/ 306 w 1939"/>
                <a:gd name="T15" fmla="*/ 598 h 2143"/>
                <a:gd name="T16" fmla="*/ 298 w 1939"/>
                <a:gd name="T17" fmla="*/ 607 h 2143"/>
                <a:gd name="T18" fmla="*/ 293 w 1939"/>
                <a:gd name="T19" fmla="*/ 2110 h 2143"/>
                <a:gd name="T20" fmla="*/ 33 w 1939"/>
                <a:gd name="T21" fmla="*/ 2143 h 2143"/>
                <a:gd name="T22" fmla="*/ 0 w 1939"/>
                <a:gd name="T23" fmla="*/ 606 h 2143"/>
                <a:gd name="T24" fmla="*/ 14 w 1939"/>
                <a:gd name="T25" fmla="*/ 529 h 2143"/>
                <a:gd name="T26" fmla="*/ 74 w 1939"/>
                <a:gd name="T27" fmla="*/ 414 h 2143"/>
                <a:gd name="T28" fmla="*/ 172 w 1939"/>
                <a:gd name="T29" fmla="*/ 335 h 2143"/>
                <a:gd name="T30" fmla="*/ 291 w 1939"/>
                <a:gd name="T31" fmla="*/ 294 h 2143"/>
                <a:gd name="T32" fmla="*/ 493 w 1939"/>
                <a:gd name="T33" fmla="*/ 318 h 2143"/>
                <a:gd name="T34" fmla="*/ 613 w 1939"/>
                <a:gd name="T35" fmla="*/ 413 h 2143"/>
                <a:gd name="T36" fmla="*/ 1317 w 1939"/>
                <a:gd name="T37" fmla="*/ 1243 h 2143"/>
                <a:gd name="T38" fmla="*/ 1559 w 1939"/>
                <a:gd name="T39" fmla="*/ 1524 h 2143"/>
                <a:gd name="T40" fmla="*/ 1571 w 1939"/>
                <a:gd name="T41" fmla="*/ 1531 h 2143"/>
                <a:gd name="T42" fmla="*/ 1582 w 1939"/>
                <a:gd name="T43" fmla="*/ 1535 h 2143"/>
                <a:gd name="T44" fmla="*/ 1625 w 1939"/>
                <a:gd name="T45" fmla="*/ 1524 h 2143"/>
                <a:gd name="T46" fmla="*/ 1643 w 1939"/>
                <a:gd name="T47" fmla="*/ 33 h 2143"/>
                <a:gd name="T48" fmla="*/ 1906 w 1939"/>
                <a:gd name="T49" fmla="*/ 0 h 2143"/>
                <a:gd name="T50" fmla="*/ 1939 w 1939"/>
                <a:gd name="T51" fmla="*/ 1517 h 2143"/>
                <a:gd name="T52" fmla="*/ 1925 w 1939"/>
                <a:gd name="T53" fmla="*/ 1588 h 2143"/>
                <a:gd name="T54" fmla="*/ 1864 w 1939"/>
                <a:gd name="T55" fmla="*/ 1703 h 2143"/>
                <a:gd name="T56" fmla="*/ 1770 w 1939"/>
                <a:gd name="T57" fmla="*/ 1785 h 2143"/>
                <a:gd name="T58" fmla="*/ 1589 w 1939"/>
                <a:gd name="T59" fmla="*/ 1834 h 2143"/>
                <a:gd name="T60" fmla="*/ 1516 w 1939"/>
                <a:gd name="T61" fmla="*/ 1826 h 2143"/>
                <a:gd name="T62" fmla="*/ 1445 w 1939"/>
                <a:gd name="T63" fmla="*/ 1799 h 2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39" h="2143">
                  <a:moveTo>
                    <a:pt x="1445" y="1799"/>
                  </a:moveTo>
                  <a:cubicBezTo>
                    <a:pt x="1435" y="1795"/>
                    <a:pt x="1425" y="1790"/>
                    <a:pt x="1415" y="1784"/>
                  </a:cubicBezTo>
                  <a:cubicBezTo>
                    <a:pt x="1405" y="1778"/>
                    <a:pt x="1395" y="1771"/>
                    <a:pt x="1386" y="1764"/>
                  </a:cubicBezTo>
                  <a:cubicBezTo>
                    <a:pt x="1376" y="1757"/>
                    <a:pt x="1366" y="1749"/>
                    <a:pt x="1357" y="1740"/>
                  </a:cubicBezTo>
                  <a:cubicBezTo>
                    <a:pt x="1348" y="1731"/>
                    <a:pt x="1338" y="1721"/>
                    <a:pt x="1328" y="1710"/>
                  </a:cubicBezTo>
                  <a:cubicBezTo>
                    <a:pt x="1291" y="1666"/>
                    <a:pt x="1253" y="1623"/>
                    <a:pt x="1215" y="1578"/>
                  </a:cubicBezTo>
                  <a:cubicBezTo>
                    <a:pt x="1175" y="1532"/>
                    <a:pt x="1136" y="1486"/>
                    <a:pt x="1098" y="1440"/>
                  </a:cubicBezTo>
                  <a:lnTo>
                    <a:pt x="977" y="1298"/>
                  </a:lnTo>
                  <a:lnTo>
                    <a:pt x="856" y="1155"/>
                  </a:lnTo>
                  <a:lnTo>
                    <a:pt x="734" y="1011"/>
                  </a:lnTo>
                  <a:lnTo>
                    <a:pt x="614" y="870"/>
                  </a:lnTo>
                  <a:cubicBezTo>
                    <a:pt x="572" y="820"/>
                    <a:pt x="533" y="774"/>
                    <a:pt x="497" y="732"/>
                  </a:cubicBezTo>
                  <a:cubicBezTo>
                    <a:pt x="458" y="686"/>
                    <a:pt x="421" y="643"/>
                    <a:pt x="387" y="601"/>
                  </a:cubicBezTo>
                  <a:cubicBezTo>
                    <a:pt x="376" y="591"/>
                    <a:pt x="364" y="587"/>
                    <a:pt x="348" y="587"/>
                  </a:cubicBezTo>
                  <a:cubicBezTo>
                    <a:pt x="340" y="587"/>
                    <a:pt x="332" y="587"/>
                    <a:pt x="325" y="589"/>
                  </a:cubicBezTo>
                  <a:cubicBezTo>
                    <a:pt x="318" y="591"/>
                    <a:pt x="312" y="594"/>
                    <a:pt x="306" y="598"/>
                  </a:cubicBezTo>
                  <a:lnTo>
                    <a:pt x="306" y="598"/>
                  </a:lnTo>
                  <a:cubicBezTo>
                    <a:pt x="302" y="600"/>
                    <a:pt x="299" y="604"/>
                    <a:pt x="298" y="607"/>
                  </a:cubicBezTo>
                  <a:cubicBezTo>
                    <a:pt x="295" y="611"/>
                    <a:pt x="294" y="616"/>
                    <a:pt x="293" y="622"/>
                  </a:cubicBezTo>
                  <a:lnTo>
                    <a:pt x="293" y="2110"/>
                  </a:lnTo>
                  <a:cubicBezTo>
                    <a:pt x="293" y="2129"/>
                    <a:pt x="279" y="2143"/>
                    <a:pt x="260" y="2143"/>
                  </a:cubicBezTo>
                  <a:lnTo>
                    <a:pt x="33" y="2143"/>
                  </a:lnTo>
                  <a:cubicBezTo>
                    <a:pt x="15" y="2143"/>
                    <a:pt x="0" y="2129"/>
                    <a:pt x="0" y="2110"/>
                  </a:cubicBezTo>
                  <a:lnTo>
                    <a:pt x="0" y="606"/>
                  </a:lnTo>
                  <a:cubicBezTo>
                    <a:pt x="0" y="601"/>
                    <a:pt x="1" y="597"/>
                    <a:pt x="2" y="593"/>
                  </a:cubicBezTo>
                  <a:cubicBezTo>
                    <a:pt x="4" y="571"/>
                    <a:pt x="8" y="549"/>
                    <a:pt x="14" y="529"/>
                  </a:cubicBezTo>
                  <a:cubicBezTo>
                    <a:pt x="20" y="507"/>
                    <a:pt x="28" y="486"/>
                    <a:pt x="38" y="467"/>
                  </a:cubicBezTo>
                  <a:cubicBezTo>
                    <a:pt x="49" y="448"/>
                    <a:pt x="61" y="430"/>
                    <a:pt x="74" y="414"/>
                  </a:cubicBezTo>
                  <a:cubicBezTo>
                    <a:pt x="88" y="397"/>
                    <a:pt x="103" y="382"/>
                    <a:pt x="120" y="369"/>
                  </a:cubicBezTo>
                  <a:cubicBezTo>
                    <a:pt x="137" y="356"/>
                    <a:pt x="154" y="344"/>
                    <a:pt x="172" y="335"/>
                  </a:cubicBezTo>
                  <a:cubicBezTo>
                    <a:pt x="191" y="325"/>
                    <a:pt x="210" y="316"/>
                    <a:pt x="230" y="309"/>
                  </a:cubicBezTo>
                  <a:cubicBezTo>
                    <a:pt x="250" y="303"/>
                    <a:pt x="270" y="298"/>
                    <a:pt x="291" y="294"/>
                  </a:cubicBezTo>
                  <a:cubicBezTo>
                    <a:pt x="311" y="291"/>
                    <a:pt x="332" y="289"/>
                    <a:pt x="352" y="289"/>
                  </a:cubicBezTo>
                  <a:cubicBezTo>
                    <a:pt x="401" y="289"/>
                    <a:pt x="448" y="298"/>
                    <a:pt x="493" y="318"/>
                  </a:cubicBezTo>
                  <a:cubicBezTo>
                    <a:pt x="517" y="328"/>
                    <a:pt x="538" y="341"/>
                    <a:pt x="559" y="357"/>
                  </a:cubicBezTo>
                  <a:cubicBezTo>
                    <a:pt x="578" y="373"/>
                    <a:pt x="596" y="391"/>
                    <a:pt x="613" y="413"/>
                  </a:cubicBezTo>
                  <a:lnTo>
                    <a:pt x="848" y="690"/>
                  </a:lnTo>
                  <a:lnTo>
                    <a:pt x="1317" y="1243"/>
                  </a:lnTo>
                  <a:lnTo>
                    <a:pt x="1552" y="1519"/>
                  </a:lnTo>
                  <a:cubicBezTo>
                    <a:pt x="1554" y="1521"/>
                    <a:pt x="1556" y="1523"/>
                    <a:pt x="1559" y="1524"/>
                  </a:cubicBezTo>
                  <a:lnTo>
                    <a:pt x="1560" y="1525"/>
                  </a:lnTo>
                  <a:cubicBezTo>
                    <a:pt x="1563" y="1527"/>
                    <a:pt x="1566" y="1529"/>
                    <a:pt x="1571" y="1531"/>
                  </a:cubicBezTo>
                  <a:lnTo>
                    <a:pt x="1572" y="1532"/>
                  </a:lnTo>
                  <a:cubicBezTo>
                    <a:pt x="1575" y="1533"/>
                    <a:pt x="1579" y="1534"/>
                    <a:pt x="1582" y="1535"/>
                  </a:cubicBezTo>
                  <a:cubicBezTo>
                    <a:pt x="1585" y="1536"/>
                    <a:pt x="1588" y="1536"/>
                    <a:pt x="1591" y="1536"/>
                  </a:cubicBezTo>
                  <a:cubicBezTo>
                    <a:pt x="1603" y="1536"/>
                    <a:pt x="1615" y="1532"/>
                    <a:pt x="1625" y="1524"/>
                  </a:cubicBezTo>
                  <a:cubicBezTo>
                    <a:pt x="1634" y="1517"/>
                    <a:pt x="1640" y="1508"/>
                    <a:pt x="1643" y="1497"/>
                  </a:cubicBezTo>
                  <a:lnTo>
                    <a:pt x="1643" y="33"/>
                  </a:lnTo>
                  <a:cubicBezTo>
                    <a:pt x="1643" y="15"/>
                    <a:pt x="1658" y="0"/>
                    <a:pt x="1676" y="0"/>
                  </a:cubicBezTo>
                  <a:lnTo>
                    <a:pt x="1906" y="0"/>
                  </a:lnTo>
                  <a:cubicBezTo>
                    <a:pt x="1924" y="0"/>
                    <a:pt x="1939" y="15"/>
                    <a:pt x="1939" y="33"/>
                  </a:cubicBezTo>
                  <a:lnTo>
                    <a:pt x="1939" y="1517"/>
                  </a:lnTo>
                  <a:cubicBezTo>
                    <a:pt x="1939" y="1519"/>
                    <a:pt x="1939" y="1521"/>
                    <a:pt x="1938" y="1523"/>
                  </a:cubicBezTo>
                  <a:cubicBezTo>
                    <a:pt x="1936" y="1546"/>
                    <a:pt x="1932" y="1567"/>
                    <a:pt x="1925" y="1588"/>
                  </a:cubicBezTo>
                  <a:cubicBezTo>
                    <a:pt x="1919" y="1610"/>
                    <a:pt x="1910" y="1631"/>
                    <a:pt x="1899" y="1650"/>
                  </a:cubicBezTo>
                  <a:cubicBezTo>
                    <a:pt x="1889" y="1669"/>
                    <a:pt x="1877" y="1686"/>
                    <a:pt x="1864" y="1703"/>
                  </a:cubicBezTo>
                  <a:cubicBezTo>
                    <a:pt x="1850" y="1719"/>
                    <a:pt x="1836" y="1734"/>
                    <a:pt x="1820" y="1748"/>
                  </a:cubicBezTo>
                  <a:cubicBezTo>
                    <a:pt x="1804" y="1762"/>
                    <a:pt x="1787" y="1774"/>
                    <a:pt x="1770" y="1785"/>
                  </a:cubicBezTo>
                  <a:cubicBezTo>
                    <a:pt x="1752" y="1795"/>
                    <a:pt x="1733" y="1804"/>
                    <a:pt x="1713" y="1812"/>
                  </a:cubicBezTo>
                  <a:cubicBezTo>
                    <a:pt x="1673" y="1826"/>
                    <a:pt x="1631" y="1834"/>
                    <a:pt x="1589" y="1834"/>
                  </a:cubicBezTo>
                  <a:cubicBezTo>
                    <a:pt x="1578" y="1834"/>
                    <a:pt x="1566" y="1833"/>
                    <a:pt x="1553" y="1832"/>
                  </a:cubicBezTo>
                  <a:cubicBezTo>
                    <a:pt x="1541" y="1830"/>
                    <a:pt x="1529" y="1828"/>
                    <a:pt x="1516" y="1826"/>
                  </a:cubicBezTo>
                  <a:cubicBezTo>
                    <a:pt x="1503" y="1823"/>
                    <a:pt x="1491" y="1819"/>
                    <a:pt x="1478" y="1815"/>
                  </a:cubicBezTo>
                  <a:cubicBezTo>
                    <a:pt x="1467" y="1810"/>
                    <a:pt x="1456" y="1805"/>
                    <a:pt x="1445" y="1799"/>
                  </a:cubicBez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8" name="Freeform 7">
              <a:extLst>
                <a:ext uri="{FF2B5EF4-FFF2-40B4-BE49-F238E27FC236}">
                  <a16:creationId xmlns:a16="http://schemas.microsoft.com/office/drawing/2014/main" id="{774B5E73-D663-5F8D-79B1-4EFC41F10844}"/>
                </a:ext>
              </a:extLst>
            </p:cNvPr>
            <p:cNvSpPr>
              <a:spLocks noEditPoints="1"/>
            </p:cNvSpPr>
            <p:nvPr/>
          </p:nvSpPr>
          <p:spPr bwMode="auto">
            <a:xfrm>
              <a:off x="6124576" y="3311525"/>
              <a:ext cx="750888" cy="549275"/>
            </a:xfrm>
            <a:custGeom>
              <a:avLst/>
              <a:gdLst>
                <a:gd name="T0" fmla="*/ 1846 w 2081"/>
                <a:gd name="T1" fmla="*/ 844 h 1511"/>
                <a:gd name="T2" fmla="*/ 1808 w 2081"/>
                <a:gd name="T3" fmla="*/ 878 h 1511"/>
                <a:gd name="T4" fmla="*/ 1754 w 2081"/>
                <a:gd name="T5" fmla="*/ 912 h 1511"/>
                <a:gd name="T6" fmla="*/ 1698 w 2081"/>
                <a:gd name="T7" fmla="*/ 939 h 1511"/>
                <a:gd name="T8" fmla="*/ 1684 w 2081"/>
                <a:gd name="T9" fmla="*/ 944 h 1511"/>
                <a:gd name="T10" fmla="*/ 1758 w 2081"/>
                <a:gd name="T11" fmla="*/ 1044 h 1511"/>
                <a:gd name="T12" fmla="*/ 1865 w 2081"/>
                <a:gd name="T13" fmla="*/ 1186 h 1511"/>
                <a:gd name="T14" fmla="*/ 1865 w 2081"/>
                <a:gd name="T15" fmla="*/ 1186 h 1511"/>
                <a:gd name="T16" fmla="*/ 1972 w 2081"/>
                <a:gd name="T17" fmla="*/ 1328 h 1511"/>
                <a:gd name="T18" fmla="*/ 2022 w 2081"/>
                <a:gd name="T19" fmla="*/ 1396 h 1511"/>
                <a:gd name="T20" fmla="*/ 2070 w 2081"/>
                <a:gd name="T21" fmla="*/ 1458 h 1511"/>
                <a:gd name="T22" fmla="*/ 2063 w 2081"/>
                <a:gd name="T23" fmla="*/ 1505 h 1511"/>
                <a:gd name="T24" fmla="*/ 2043 w 2081"/>
                <a:gd name="T25" fmla="*/ 1511 h 1511"/>
                <a:gd name="T26" fmla="*/ 2043 w 2081"/>
                <a:gd name="T27" fmla="*/ 1511 h 1511"/>
                <a:gd name="T28" fmla="*/ 1755 w 2081"/>
                <a:gd name="T29" fmla="*/ 1511 h 1511"/>
                <a:gd name="T30" fmla="*/ 1727 w 2081"/>
                <a:gd name="T31" fmla="*/ 1496 h 1511"/>
                <a:gd name="T32" fmla="*/ 1343 w 2081"/>
                <a:gd name="T33" fmla="*/ 982 h 1511"/>
                <a:gd name="T34" fmla="*/ 293 w 2081"/>
                <a:gd name="T35" fmla="*/ 982 h 1511"/>
                <a:gd name="T36" fmla="*/ 293 w 2081"/>
                <a:gd name="T37" fmla="*/ 1478 h 1511"/>
                <a:gd name="T38" fmla="*/ 260 w 2081"/>
                <a:gd name="T39" fmla="*/ 1511 h 1511"/>
                <a:gd name="T40" fmla="*/ 33 w 2081"/>
                <a:gd name="T41" fmla="*/ 1511 h 1511"/>
                <a:gd name="T42" fmla="*/ 0 w 2081"/>
                <a:gd name="T43" fmla="*/ 1478 h 1511"/>
                <a:gd name="T44" fmla="*/ 0 w 2081"/>
                <a:gd name="T45" fmla="*/ 33 h 1511"/>
                <a:gd name="T46" fmla="*/ 33 w 2081"/>
                <a:gd name="T47" fmla="*/ 0 h 1511"/>
                <a:gd name="T48" fmla="*/ 1497 w 2081"/>
                <a:gd name="T49" fmla="*/ 0 h 1511"/>
                <a:gd name="T50" fmla="*/ 1645 w 2081"/>
                <a:gd name="T51" fmla="*/ 20 h 1511"/>
                <a:gd name="T52" fmla="*/ 1777 w 2081"/>
                <a:gd name="T53" fmla="*/ 80 h 1511"/>
                <a:gd name="T54" fmla="*/ 1779 w 2081"/>
                <a:gd name="T55" fmla="*/ 81 h 1511"/>
                <a:gd name="T56" fmla="*/ 1871 w 2081"/>
                <a:gd name="T57" fmla="*/ 156 h 1511"/>
                <a:gd name="T58" fmla="*/ 1945 w 2081"/>
                <a:gd name="T59" fmla="*/ 253 h 1511"/>
                <a:gd name="T60" fmla="*/ 1992 w 2081"/>
                <a:gd name="T61" fmla="*/ 367 h 1511"/>
                <a:gd name="T62" fmla="*/ 2008 w 2081"/>
                <a:gd name="T63" fmla="*/ 490 h 1511"/>
                <a:gd name="T64" fmla="*/ 1967 w 2081"/>
                <a:gd name="T65" fmla="*/ 682 h 1511"/>
                <a:gd name="T66" fmla="*/ 1918 w 2081"/>
                <a:gd name="T67" fmla="*/ 765 h 1511"/>
                <a:gd name="T68" fmla="*/ 1853 w 2081"/>
                <a:gd name="T69" fmla="*/ 839 h 1511"/>
                <a:gd name="T70" fmla="*/ 1846 w 2081"/>
                <a:gd name="T71" fmla="*/ 844 h 1511"/>
                <a:gd name="T72" fmla="*/ 293 w 2081"/>
                <a:gd name="T73" fmla="*/ 686 h 1511"/>
                <a:gd name="T74" fmla="*/ 1503 w 2081"/>
                <a:gd name="T75" fmla="*/ 686 h 1511"/>
                <a:gd name="T76" fmla="*/ 1584 w 2081"/>
                <a:gd name="T77" fmla="*/ 671 h 1511"/>
                <a:gd name="T78" fmla="*/ 1620 w 2081"/>
                <a:gd name="T79" fmla="*/ 652 h 1511"/>
                <a:gd name="T80" fmla="*/ 1652 w 2081"/>
                <a:gd name="T81" fmla="*/ 628 h 1511"/>
                <a:gd name="T82" fmla="*/ 1678 w 2081"/>
                <a:gd name="T83" fmla="*/ 599 h 1511"/>
                <a:gd name="T84" fmla="*/ 1698 w 2081"/>
                <a:gd name="T85" fmla="*/ 565 h 1511"/>
                <a:gd name="T86" fmla="*/ 1710 w 2081"/>
                <a:gd name="T87" fmla="*/ 529 h 1511"/>
                <a:gd name="T88" fmla="*/ 1714 w 2081"/>
                <a:gd name="T89" fmla="*/ 490 h 1511"/>
                <a:gd name="T90" fmla="*/ 1710 w 2081"/>
                <a:gd name="T91" fmla="*/ 451 h 1511"/>
                <a:gd name="T92" fmla="*/ 1697 w 2081"/>
                <a:gd name="T93" fmla="*/ 415 h 1511"/>
                <a:gd name="T94" fmla="*/ 1697 w 2081"/>
                <a:gd name="T95" fmla="*/ 415 h 1511"/>
                <a:gd name="T96" fmla="*/ 1676 w 2081"/>
                <a:gd name="T97" fmla="*/ 381 h 1511"/>
                <a:gd name="T98" fmla="*/ 1649 w 2081"/>
                <a:gd name="T99" fmla="*/ 352 h 1511"/>
                <a:gd name="T100" fmla="*/ 1617 w 2081"/>
                <a:gd name="T101" fmla="*/ 327 h 1511"/>
                <a:gd name="T102" fmla="*/ 1580 w 2081"/>
                <a:gd name="T103" fmla="*/ 309 h 1511"/>
                <a:gd name="T104" fmla="*/ 1540 w 2081"/>
                <a:gd name="T105" fmla="*/ 297 h 1511"/>
                <a:gd name="T106" fmla="*/ 1540 w 2081"/>
                <a:gd name="T107" fmla="*/ 297 h 1511"/>
                <a:gd name="T108" fmla="*/ 1497 w 2081"/>
                <a:gd name="T109" fmla="*/ 293 h 1511"/>
                <a:gd name="T110" fmla="*/ 293 w 2081"/>
                <a:gd name="T111" fmla="*/ 293 h 1511"/>
                <a:gd name="T112" fmla="*/ 293 w 2081"/>
                <a:gd name="T113" fmla="*/ 686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81" h="1511">
                  <a:moveTo>
                    <a:pt x="1846" y="844"/>
                  </a:moveTo>
                  <a:cubicBezTo>
                    <a:pt x="1834" y="856"/>
                    <a:pt x="1821" y="867"/>
                    <a:pt x="1808" y="878"/>
                  </a:cubicBezTo>
                  <a:cubicBezTo>
                    <a:pt x="1791" y="890"/>
                    <a:pt x="1773" y="902"/>
                    <a:pt x="1754" y="912"/>
                  </a:cubicBezTo>
                  <a:cubicBezTo>
                    <a:pt x="1736" y="922"/>
                    <a:pt x="1718" y="931"/>
                    <a:pt x="1698" y="939"/>
                  </a:cubicBezTo>
                  <a:cubicBezTo>
                    <a:pt x="1693" y="941"/>
                    <a:pt x="1689" y="943"/>
                    <a:pt x="1684" y="944"/>
                  </a:cubicBezTo>
                  <a:lnTo>
                    <a:pt x="1758" y="1044"/>
                  </a:lnTo>
                  <a:lnTo>
                    <a:pt x="1865" y="1186"/>
                  </a:lnTo>
                  <a:lnTo>
                    <a:pt x="1865" y="1186"/>
                  </a:lnTo>
                  <a:lnTo>
                    <a:pt x="1972" y="1328"/>
                  </a:lnTo>
                  <a:lnTo>
                    <a:pt x="2022" y="1396"/>
                  </a:lnTo>
                  <a:lnTo>
                    <a:pt x="2070" y="1458"/>
                  </a:lnTo>
                  <a:cubicBezTo>
                    <a:pt x="2081" y="1473"/>
                    <a:pt x="2078" y="1494"/>
                    <a:pt x="2063" y="1505"/>
                  </a:cubicBezTo>
                  <a:cubicBezTo>
                    <a:pt x="2057" y="1509"/>
                    <a:pt x="2050" y="1511"/>
                    <a:pt x="2043" y="1511"/>
                  </a:cubicBezTo>
                  <a:lnTo>
                    <a:pt x="2043" y="1511"/>
                  </a:lnTo>
                  <a:lnTo>
                    <a:pt x="1755" y="1511"/>
                  </a:lnTo>
                  <a:cubicBezTo>
                    <a:pt x="1744" y="1511"/>
                    <a:pt x="1733" y="1505"/>
                    <a:pt x="1727" y="1496"/>
                  </a:cubicBezTo>
                  <a:lnTo>
                    <a:pt x="1343" y="982"/>
                  </a:lnTo>
                  <a:lnTo>
                    <a:pt x="293" y="982"/>
                  </a:lnTo>
                  <a:lnTo>
                    <a:pt x="293" y="1478"/>
                  </a:lnTo>
                  <a:cubicBezTo>
                    <a:pt x="293" y="1497"/>
                    <a:pt x="278" y="1511"/>
                    <a:pt x="260" y="1511"/>
                  </a:cubicBezTo>
                  <a:lnTo>
                    <a:pt x="33" y="1511"/>
                  </a:lnTo>
                  <a:cubicBezTo>
                    <a:pt x="15" y="1511"/>
                    <a:pt x="0" y="1497"/>
                    <a:pt x="0" y="1478"/>
                  </a:cubicBezTo>
                  <a:lnTo>
                    <a:pt x="0" y="33"/>
                  </a:lnTo>
                  <a:cubicBezTo>
                    <a:pt x="0" y="15"/>
                    <a:pt x="15" y="0"/>
                    <a:pt x="33" y="0"/>
                  </a:cubicBezTo>
                  <a:lnTo>
                    <a:pt x="1497" y="0"/>
                  </a:lnTo>
                  <a:cubicBezTo>
                    <a:pt x="1549" y="0"/>
                    <a:pt x="1598" y="7"/>
                    <a:pt x="1645" y="20"/>
                  </a:cubicBezTo>
                  <a:cubicBezTo>
                    <a:pt x="1691" y="33"/>
                    <a:pt x="1736" y="54"/>
                    <a:pt x="1777" y="80"/>
                  </a:cubicBezTo>
                  <a:lnTo>
                    <a:pt x="1779" y="81"/>
                  </a:lnTo>
                  <a:cubicBezTo>
                    <a:pt x="1813" y="103"/>
                    <a:pt x="1844" y="127"/>
                    <a:pt x="1871" y="156"/>
                  </a:cubicBezTo>
                  <a:cubicBezTo>
                    <a:pt x="1899" y="185"/>
                    <a:pt x="1924" y="217"/>
                    <a:pt x="1945" y="253"/>
                  </a:cubicBezTo>
                  <a:cubicBezTo>
                    <a:pt x="1966" y="290"/>
                    <a:pt x="1981" y="327"/>
                    <a:pt x="1992" y="367"/>
                  </a:cubicBezTo>
                  <a:cubicBezTo>
                    <a:pt x="2002" y="407"/>
                    <a:pt x="2008" y="448"/>
                    <a:pt x="2008" y="490"/>
                  </a:cubicBezTo>
                  <a:cubicBezTo>
                    <a:pt x="2008" y="558"/>
                    <a:pt x="1994" y="622"/>
                    <a:pt x="1967" y="682"/>
                  </a:cubicBezTo>
                  <a:cubicBezTo>
                    <a:pt x="1953" y="711"/>
                    <a:pt x="1937" y="739"/>
                    <a:pt x="1918" y="765"/>
                  </a:cubicBezTo>
                  <a:cubicBezTo>
                    <a:pt x="1899" y="792"/>
                    <a:pt x="1878" y="816"/>
                    <a:pt x="1853" y="839"/>
                  </a:cubicBezTo>
                  <a:cubicBezTo>
                    <a:pt x="1851" y="841"/>
                    <a:pt x="1849" y="843"/>
                    <a:pt x="1846" y="844"/>
                  </a:cubicBezTo>
                  <a:close/>
                  <a:moveTo>
                    <a:pt x="293" y="686"/>
                  </a:moveTo>
                  <a:lnTo>
                    <a:pt x="1503" y="686"/>
                  </a:lnTo>
                  <a:cubicBezTo>
                    <a:pt x="1531" y="686"/>
                    <a:pt x="1558" y="681"/>
                    <a:pt x="1584" y="671"/>
                  </a:cubicBezTo>
                  <a:cubicBezTo>
                    <a:pt x="1597" y="665"/>
                    <a:pt x="1610" y="659"/>
                    <a:pt x="1620" y="652"/>
                  </a:cubicBezTo>
                  <a:cubicBezTo>
                    <a:pt x="1631" y="646"/>
                    <a:pt x="1642" y="638"/>
                    <a:pt x="1652" y="628"/>
                  </a:cubicBezTo>
                  <a:cubicBezTo>
                    <a:pt x="1661" y="619"/>
                    <a:pt x="1670" y="610"/>
                    <a:pt x="1678" y="599"/>
                  </a:cubicBezTo>
                  <a:cubicBezTo>
                    <a:pt x="1685" y="589"/>
                    <a:pt x="1692" y="578"/>
                    <a:pt x="1698" y="565"/>
                  </a:cubicBezTo>
                  <a:cubicBezTo>
                    <a:pt x="1703" y="554"/>
                    <a:pt x="1707" y="541"/>
                    <a:pt x="1710" y="529"/>
                  </a:cubicBezTo>
                  <a:cubicBezTo>
                    <a:pt x="1713" y="517"/>
                    <a:pt x="1714" y="504"/>
                    <a:pt x="1714" y="490"/>
                  </a:cubicBezTo>
                  <a:cubicBezTo>
                    <a:pt x="1714" y="476"/>
                    <a:pt x="1713" y="463"/>
                    <a:pt x="1710" y="451"/>
                  </a:cubicBezTo>
                  <a:cubicBezTo>
                    <a:pt x="1707" y="438"/>
                    <a:pt x="1703" y="426"/>
                    <a:pt x="1697" y="415"/>
                  </a:cubicBezTo>
                  <a:lnTo>
                    <a:pt x="1697" y="415"/>
                  </a:lnTo>
                  <a:cubicBezTo>
                    <a:pt x="1691" y="403"/>
                    <a:pt x="1684" y="391"/>
                    <a:pt x="1676" y="381"/>
                  </a:cubicBezTo>
                  <a:cubicBezTo>
                    <a:pt x="1668" y="370"/>
                    <a:pt x="1659" y="361"/>
                    <a:pt x="1649" y="352"/>
                  </a:cubicBezTo>
                  <a:cubicBezTo>
                    <a:pt x="1639" y="342"/>
                    <a:pt x="1628" y="334"/>
                    <a:pt x="1617" y="327"/>
                  </a:cubicBezTo>
                  <a:cubicBezTo>
                    <a:pt x="1606" y="320"/>
                    <a:pt x="1593" y="314"/>
                    <a:pt x="1580" y="309"/>
                  </a:cubicBezTo>
                  <a:cubicBezTo>
                    <a:pt x="1566" y="304"/>
                    <a:pt x="1553" y="300"/>
                    <a:pt x="1540" y="297"/>
                  </a:cubicBezTo>
                  <a:lnTo>
                    <a:pt x="1540" y="297"/>
                  </a:lnTo>
                  <a:cubicBezTo>
                    <a:pt x="1526" y="295"/>
                    <a:pt x="1512" y="293"/>
                    <a:pt x="1497" y="293"/>
                  </a:cubicBezTo>
                  <a:lnTo>
                    <a:pt x="293" y="293"/>
                  </a:lnTo>
                  <a:lnTo>
                    <a:pt x="293" y="686"/>
                  </a:ln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 name="Freeform 8">
              <a:extLst>
                <a:ext uri="{FF2B5EF4-FFF2-40B4-BE49-F238E27FC236}">
                  <a16:creationId xmlns:a16="http://schemas.microsoft.com/office/drawing/2014/main" id="{4388498A-092F-D76E-C181-35CD54883F4B}"/>
                </a:ext>
              </a:extLst>
            </p:cNvPr>
            <p:cNvSpPr>
              <a:spLocks/>
            </p:cNvSpPr>
            <p:nvPr/>
          </p:nvSpPr>
          <p:spPr bwMode="auto">
            <a:xfrm>
              <a:off x="6861176" y="3311525"/>
              <a:ext cx="668338" cy="549275"/>
            </a:xfrm>
            <a:custGeom>
              <a:avLst/>
              <a:gdLst>
                <a:gd name="T0" fmla="*/ 1821 w 1854"/>
                <a:gd name="T1" fmla="*/ 293 h 1511"/>
                <a:gd name="T2" fmla="*/ 1074 w 1854"/>
                <a:gd name="T3" fmla="*/ 293 h 1511"/>
                <a:gd name="T4" fmla="*/ 1074 w 1854"/>
                <a:gd name="T5" fmla="*/ 1478 h 1511"/>
                <a:gd name="T6" fmla="*/ 1041 w 1854"/>
                <a:gd name="T7" fmla="*/ 1511 h 1511"/>
                <a:gd name="T8" fmla="*/ 813 w 1854"/>
                <a:gd name="T9" fmla="*/ 1511 h 1511"/>
                <a:gd name="T10" fmla="*/ 780 w 1854"/>
                <a:gd name="T11" fmla="*/ 1478 h 1511"/>
                <a:gd name="T12" fmla="*/ 780 w 1854"/>
                <a:gd name="T13" fmla="*/ 293 h 1511"/>
                <a:gd name="T14" fmla="*/ 33 w 1854"/>
                <a:gd name="T15" fmla="*/ 293 h 1511"/>
                <a:gd name="T16" fmla="*/ 0 w 1854"/>
                <a:gd name="T17" fmla="*/ 260 h 1511"/>
                <a:gd name="T18" fmla="*/ 0 w 1854"/>
                <a:gd name="T19" fmla="*/ 33 h 1511"/>
                <a:gd name="T20" fmla="*/ 33 w 1854"/>
                <a:gd name="T21" fmla="*/ 0 h 1511"/>
                <a:gd name="T22" fmla="*/ 1821 w 1854"/>
                <a:gd name="T23" fmla="*/ 0 h 1511"/>
                <a:gd name="T24" fmla="*/ 1854 w 1854"/>
                <a:gd name="T25" fmla="*/ 33 h 1511"/>
                <a:gd name="T26" fmla="*/ 1854 w 1854"/>
                <a:gd name="T27" fmla="*/ 260 h 1511"/>
                <a:gd name="T28" fmla="*/ 1821 w 1854"/>
                <a:gd name="T29" fmla="*/ 293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4" h="1511">
                  <a:moveTo>
                    <a:pt x="1821" y="293"/>
                  </a:moveTo>
                  <a:lnTo>
                    <a:pt x="1074" y="293"/>
                  </a:lnTo>
                  <a:lnTo>
                    <a:pt x="1074" y="1478"/>
                  </a:lnTo>
                  <a:cubicBezTo>
                    <a:pt x="1074" y="1497"/>
                    <a:pt x="1059" y="1511"/>
                    <a:pt x="1041" y="1511"/>
                  </a:cubicBezTo>
                  <a:lnTo>
                    <a:pt x="813" y="1511"/>
                  </a:lnTo>
                  <a:cubicBezTo>
                    <a:pt x="795" y="1511"/>
                    <a:pt x="780" y="1497"/>
                    <a:pt x="780" y="1478"/>
                  </a:cubicBezTo>
                  <a:lnTo>
                    <a:pt x="780" y="293"/>
                  </a:lnTo>
                  <a:lnTo>
                    <a:pt x="33" y="293"/>
                  </a:lnTo>
                  <a:cubicBezTo>
                    <a:pt x="15" y="293"/>
                    <a:pt x="0" y="279"/>
                    <a:pt x="0" y="260"/>
                  </a:cubicBezTo>
                  <a:lnTo>
                    <a:pt x="0" y="33"/>
                  </a:lnTo>
                  <a:cubicBezTo>
                    <a:pt x="0" y="15"/>
                    <a:pt x="15" y="0"/>
                    <a:pt x="33" y="0"/>
                  </a:cubicBezTo>
                  <a:lnTo>
                    <a:pt x="1821" y="0"/>
                  </a:lnTo>
                  <a:cubicBezTo>
                    <a:pt x="1839" y="0"/>
                    <a:pt x="1854" y="15"/>
                    <a:pt x="1854" y="33"/>
                  </a:cubicBezTo>
                  <a:lnTo>
                    <a:pt x="1854" y="260"/>
                  </a:lnTo>
                  <a:cubicBezTo>
                    <a:pt x="1854" y="279"/>
                    <a:pt x="1839" y="293"/>
                    <a:pt x="1821" y="293"/>
                  </a:cubicBez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 name="Freeform 9">
              <a:extLst>
                <a:ext uri="{FF2B5EF4-FFF2-40B4-BE49-F238E27FC236}">
                  <a16:creationId xmlns:a16="http://schemas.microsoft.com/office/drawing/2014/main" id="{E127FC99-C69B-3219-817B-BB4431620BE5}"/>
                </a:ext>
              </a:extLst>
            </p:cNvPr>
            <p:cNvSpPr>
              <a:spLocks/>
            </p:cNvSpPr>
            <p:nvPr/>
          </p:nvSpPr>
          <p:spPr bwMode="auto">
            <a:xfrm>
              <a:off x="6032501" y="2714625"/>
              <a:ext cx="433388" cy="390525"/>
            </a:xfrm>
            <a:custGeom>
              <a:avLst/>
              <a:gdLst>
                <a:gd name="T0" fmla="*/ 234 w 1200"/>
                <a:gd name="T1" fmla="*/ 411 h 1075"/>
                <a:gd name="T2" fmla="*/ 710 w 1200"/>
                <a:gd name="T3" fmla="*/ 913 h 1075"/>
                <a:gd name="T4" fmla="*/ 17 w 1200"/>
                <a:gd name="T5" fmla="*/ 1075 h 1075"/>
                <a:gd name="T6" fmla="*/ 234 w 1200"/>
                <a:gd name="T7" fmla="*/ 411 h 1075"/>
              </a:gdLst>
              <a:ahLst/>
              <a:cxnLst>
                <a:cxn ang="0">
                  <a:pos x="T0" y="T1"/>
                </a:cxn>
                <a:cxn ang="0">
                  <a:pos x="T2" y="T3"/>
                </a:cxn>
                <a:cxn ang="0">
                  <a:pos x="T4" y="T5"/>
                </a:cxn>
                <a:cxn ang="0">
                  <a:pos x="T6" y="T7"/>
                </a:cxn>
              </a:cxnLst>
              <a:rect l="0" t="0" r="r" b="b"/>
              <a:pathLst>
                <a:path w="1200" h="1075">
                  <a:moveTo>
                    <a:pt x="234" y="411"/>
                  </a:moveTo>
                  <a:cubicBezTo>
                    <a:pt x="796" y="0"/>
                    <a:pt x="1200" y="672"/>
                    <a:pt x="710" y="913"/>
                  </a:cubicBezTo>
                  <a:cubicBezTo>
                    <a:pt x="479" y="1021"/>
                    <a:pt x="248" y="837"/>
                    <a:pt x="17" y="1075"/>
                  </a:cubicBezTo>
                  <a:cubicBezTo>
                    <a:pt x="0" y="828"/>
                    <a:pt x="46" y="549"/>
                    <a:pt x="234" y="411"/>
                  </a:cubicBezTo>
                  <a:close/>
                </a:path>
              </a:pathLst>
            </a:custGeom>
            <a:solidFill>
              <a:srgbClr val="70BF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 name="Freeform 10">
              <a:extLst>
                <a:ext uri="{FF2B5EF4-FFF2-40B4-BE49-F238E27FC236}">
                  <a16:creationId xmlns:a16="http://schemas.microsoft.com/office/drawing/2014/main" id="{3D2C7CEC-560F-1869-EF45-83BEE08393C8}"/>
                </a:ext>
              </a:extLst>
            </p:cNvPr>
            <p:cNvSpPr>
              <a:spLocks/>
            </p:cNvSpPr>
            <p:nvPr/>
          </p:nvSpPr>
          <p:spPr bwMode="auto">
            <a:xfrm>
              <a:off x="5397501" y="3935413"/>
              <a:ext cx="106363" cy="106363"/>
            </a:xfrm>
            <a:custGeom>
              <a:avLst/>
              <a:gdLst>
                <a:gd name="T0" fmla="*/ 20 w 294"/>
                <a:gd name="T1" fmla="*/ 0 h 294"/>
                <a:gd name="T2" fmla="*/ 274 w 294"/>
                <a:gd name="T3" fmla="*/ 0 h 294"/>
                <a:gd name="T4" fmla="*/ 294 w 294"/>
                <a:gd name="T5" fmla="*/ 20 h 294"/>
                <a:gd name="T6" fmla="*/ 294 w 294"/>
                <a:gd name="T7" fmla="*/ 274 h 294"/>
                <a:gd name="T8" fmla="*/ 274 w 294"/>
                <a:gd name="T9" fmla="*/ 294 h 294"/>
                <a:gd name="T10" fmla="*/ 20 w 294"/>
                <a:gd name="T11" fmla="*/ 294 h 294"/>
                <a:gd name="T12" fmla="*/ 0 w 294"/>
                <a:gd name="T13" fmla="*/ 274 h 294"/>
                <a:gd name="T14" fmla="*/ 0 w 294"/>
                <a:gd name="T15" fmla="*/ 20 h 294"/>
                <a:gd name="T16" fmla="*/ 20 w 294"/>
                <a:gd name="T1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4" h="294">
                  <a:moveTo>
                    <a:pt x="20" y="0"/>
                  </a:moveTo>
                  <a:lnTo>
                    <a:pt x="274" y="0"/>
                  </a:lnTo>
                  <a:cubicBezTo>
                    <a:pt x="285" y="0"/>
                    <a:pt x="294" y="9"/>
                    <a:pt x="294" y="20"/>
                  </a:cubicBezTo>
                  <a:lnTo>
                    <a:pt x="294" y="274"/>
                  </a:lnTo>
                  <a:cubicBezTo>
                    <a:pt x="294" y="285"/>
                    <a:pt x="285" y="294"/>
                    <a:pt x="274" y="294"/>
                  </a:cubicBezTo>
                  <a:lnTo>
                    <a:pt x="20" y="294"/>
                  </a:lnTo>
                  <a:cubicBezTo>
                    <a:pt x="9" y="294"/>
                    <a:pt x="0" y="285"/>
                    <a:pt x="0" y="274"/>
                  </a:cubicBezTo>
                  <a:lnTo>
                    <a:pt x="0" y="20"/>
                  </a:lnTo>
                  <a:cubicBezTo>
                    <a:pt x="0" y="9"/>
                    <a:pt x="9" y="0"/>
                    <a:pt x="20" y="0"/>
                  </a:cubicBezTo>
                  <a:close/>
                </a:path>
              </a:pathLst>
            </a:custGeom>
            <a:solidFill>
              <a:srgbClr val="70BF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graphicFrame>
        <p:nvGraphicFramePr>
          <p:cNvPr id="13" name="Tabla 12">
            <a:extLst>
              <a:ext uri="{FF2B5EF4-FFF2-40B4-BE49-F238E27FC236}">
                <a16:creationId xmlns:a16="http://schemas.microsoft.com/office/drawing/2014/main" id="{78DD7C92-FBC7-B2F4-5273-AD86A9EFD0D4}"/>
              </a:ext>
            </a:extLst>
          </p:cNvPr>
          <p:cNvGraphicFramePr>
            <a:graphicFrameLocks noGrp="1"/>
          </p:cNvGraphicFramePr>
          <p:nvPr>
            <p:extLst>
              <p:ext uri="{D42A27DB-BD31-4B8C-83A1-F6EECF244321}">
                <p14:modId xmlns:p14="http://schemas.microsoft.com/office/powerpoint/2010/main" val="1992061786"/>
              </p:ext>
            </p:extLst>
          </p:nvPr>
        </p:nvGraphicFramePr>
        <p:xfrm>
          <a:off x="845016" y="1227323"/>
          <a:ext cx="3424563" cy="1548384"/>
        </p:xfrm>
        <a:graphic>
          <a:graphicData uri="http://schemas.openxmlformats.org/drawingml/2006/table">
            <a:tbl>
              <a:tblPr firstRow="1" firstCol="1" bandRow="1"/>
              <a:tblGrid>
                <a:gridCol w="1725069">
                  <a:extLst>
                    <a:ext uri="{9D8B030D-6E8A-4147-A177-3AD203B41FA5}">
                      <a16:colId xmlns:a16="http://schemas.microsoft.com/office/drawing/2014/main" val="3995355258"/>
                    </a:ext>
                  </a:extLst>
                </a:gridCol>
                <a:gridCol w="1699494">
                  <a:extLst>
                    <a:ext uri="{9D8B030D-6E8A-4147-A177-3AD203B41FA5}">
                      <a16:colId xmlns:a16="http://schemas.microsoft.com/office/drawing/2014/main" val="958389916"/>
                    </a:ext>
                  </a:extLst>
                </a:gridCol>
              </a:tblGrid>
              <a:tr h="143911">
                <a:tc>
                  <a:txBody>
                    <a:bodyPr/>
                    <a:lstStyle/>
                    <a:p>
                      <a:pPr algn="ctr">
                        <a:lnSpc>
                          <a:spcPct val="107000"/>
                        </a:lnSpc>
                        <a:spcAft>
                          <a:spcPts val="800"/>
                        </a:spcAft>
                      </a:pPr>
                      <a:r>
                        <a:rPr lang="es-ES" sz="1200" b="1" kern="100">
                          <a:solidFill>
                            <a:srgbClr val="000000"/>
                          </a:solidFill>
                          <a:effectLst/>
                          <a:latin typeface="+mj-lt"/>
                          <a:ea typeface="Calibri" panose="020F0502020204030204" pitchFamily="34" charset="0"/>
                          <a:cs typeface="Times New Roman" panose="02020603050405020304" pitchFamily="18" charset="0"/>
                        </a:rPr>
                        <a:t>Sección I.  Instrucciones a los Oferentes (IAO)</a:t>
                      </a:r>
                      <a:r>
                        <a:rPr lang="es-ES" sz="1200" kern="100">
                          <a:solidFill>
                            <a:srgbClr val="000000"/>
                          </a:solidFill>
                          <a:effectLst/>
                          <a:latin typeface="+mj-lt"/>
                          <a:ea typeface="Calibri" panose="020F0502020204030204" pitchFamily="34" charset="0"/>
                          <a:cs typeface="Times New Roman" panose="02020603050405020304" pitchFamily="18" charset="0"/>
                        </a:rPr>
                        <a:t> </a:t>
                      </a:r>
                      <a:r>
                        <a:rPr lang="es-ES" sz="1200" b="1" kern="100">
                          <a:solidFill>
                            <a:srgbClr val="000000"/>
                          </a:solidFill>
                          <a:effectLst/>
                          <a:latin typeface="+mj-lt"/>
                          <a:ea typeface="Calibri" panose="020F0502020204030204" pitchFamily="34" charset="0"/>
                          <a:cs typeface="Times New Roman" panose="02020603050405020304" pitchFamily="18" charset="0"/>
                        </a:rPr>
                        <a:t>numeral 6.5</a:t>
                      </a:r>
                      <a:endParaRPr lang="es-PE" sz="1200" kern="1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a:lnSpc>
                          <a:spcPct val="107000"/>
                        </a:lnSpc>
                        <a:spcAft>
                          <a:spcPts val="800"/>
                        </a:spcAft>
                      </a:pPr>
                      <a:r>
                        <a:rPr lang="es-ES" sz="1200" b="1" kern="100">
                          <a:solidFill>
                            <a:srgbClr val="000000"/>
                          </a:solidFill>
                          <a:effectLst/>
                          <a:latin typeface="+mj-lt"/>
                          <a:ea typeface="Calibri" panose="020F0502020204030204" pitchFamily="34" charset="0"/>
                          <a:cs typeface="Times New Roman" panose="02020603050405020304" pitchFamily="18" charset="0"/>
                        </a:rPr>
                        <a:t>Sección II. Formularios de Oferta</a:t>
                      </a:r>
                      <a:endParaRPr lang="es-PE" sz="1200" kern="1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489187249"/>
                  </a:ext>
                </a:extLst>
              </a:tr>
              <a:tr h="413979">
                <a:tc>
                  <a:txBody>
                    <a:bodyPr/>
                    <a:lstStyle/>
                    <a:p>
                      <a:pPr>
                        <a:lnSpc>
                          <a:spcPct val="107000"/>
                        </a:lnSpc>
                        <a:spcAft>
                          <a:spcPts val="800"/>
                        </a:spcAft>
                      </a:pPr>
                      <a:r>
                        <a:rPr lang="es-ES" sz="1200" kern="100">
                          <a:effectLst/>
                          <a:latin typeface="+mj-lt"/>
                          <a:ea typeface="Calibri" panose="020F0502020204030204" pitchFamily="34" charset="0"/>
                          <a:cs typeface="Times New Roman" panose="02020603050405020304" pitchFamily="18" charset="0"/>
                        </a:rPr>
                        <a:t>6.5.2 Formulario Lista de Cantidades, indicando todas las actividades según los ítems solicitados.</a:t>
                      </a:r>
                      <a:endParaRPr lang="es-PE" sz="1200" kern="100">
                        <a:effectLst/>
                        <a:latin typeface="+mj-lt"/>
                        <a:ea typeface="Calibri" panose="020F0502020204030204" pitchFamily="34" charset="0"/>
                        <a:cs typeface="Times New Roman" panose="02020603050405020304" pitchFamily="18" charset="0"/>
                      </a:endParaRPr>
                    </a:p>
                  </a:txBody>
                  <a:tcPr marL="28620" marR="286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spcAft>
                          <a:spcPts val="800"/>
                        </a:spcAft>
                      </a:pPr>
                      <a:r>
                        <a:rPr lang="es-ES" sz="1200" kern="100" dirty="0">
                          <a:effectLst/>
                          <a:latin typeface="+mj-lt"/>
                          <a:ea typeface="Calibri" panose="020F0502020204030204" pitchFamily="34" charset="0"/>
                          <a:cs typeface="Times New Roman" panose="02020603050405020304" pitchFamily="18" charset="0"/>
                        </a:rPr>
                        <a:t>FORMULARIO N°2 FORMULARIO DE LISTA DE CANTIDADES DEL PRESUPUESTO GENERAL DEL PROYECTO</a:t>
                      </a:r>
                      <a:endParaRPr lang="es-PE" sz="1200" kern="100" dirty="0">
                        <a:effectLst/>
                        <a:latin typeface="+mj-lt"/>
                        <a:ea typeface="Calibri" panose="020F0502020204030204" pitchFamily="34" charset="0"/>
                        <a:cs typeface="Times New Roman" panose="02020603050405020304" pitchFamily="18" charset="0"/>
                      </a:endParaRPr>
                    </a:p>
                  </a:txBody>
                  <a:tcPr marL="28620" marR="286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8345229"/>
                  </a:ext>
                </a:extLst>
              </a:tr>
            </a:tbl>
          </a:graphicData>
        </a:graphic>
      </p:graphicFrame>
      <p:sp>
        <p:nvSpPr>
          <p:cNvPr id="4" name="Flecha: a la derecha 3">
            <a:extLst>
              <a:ext uri="{FF2B5EF4-FFF2-40B4-BE49-F238E27FC236}">
                <a16:creationId xmlns:a16="http://schemas.microsoft.com/office/drawing/2014/main" id="{0C1401A7-99F0-9C4B-6AAF-B3558E002686}"/>
              </a:ext>
            </a:extLst>
          </p:cNvPr>
          <p:cNvSpPr/>
          <p:nvPr/>
        </p:nvSpPr>
        <p:spPr>
          <a:xfrm rot="10800000">
            <a:off x="9868426" y="1681181"/>
            <a:ext cx="454185" cy="1200329"/>
          </a:xfrm>
          <a:prstGeom prst="rightArrow">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CuadroTexto 11">
            <a:extLst>
              <a:ext uri="{FF2B5EF4-FFF2-40B4-BE49-F238E27FC236}">
                <a16:creationId xmlns:a16="http://schemas.microsoft.com/office/drawing/2014/main" id="{FFD598B6-3CE6-D0D8-466A-AFD8A2B0392F}"/>
              </a:ext>
            </a:extLst>
          </p:cNvPr>
          <p:cNvSpPr txBox="1"/>
          <p:nvPr/>
        </p:nvSpPr>
        <p:spPr>
          <a:xfrm>
            <a:off x="10402790" y="1702003"/>
            <a:ext cx="1183622" cy="1569660"/>
          </a:xfrm>
          <a:prstGeom prst="rect">
            <a:avLst/>
          </a:prstGeom>
          <a:noFill/>
        </p:spPr>
        <p:txBody>
          <a:bodyPr wrap="square">
            <a:spAutoFit/>
          </a:bodyPr>
          <a:lstStyle/>
          <a:p>
            <a:pPr marL="171450" indent="-171450" algn="just">
              <a:buFont typeface="Wingdings" panose="05000000000000000000" pitchFamily="2" charset="2"/>
              <a:buChar char="ü"/>
              <a:tabLst>
                <a:tab pos="5715000" algn="r"/>
              </a:tabLst>
            </a:pPr>
            <a:r>
              <a:rPr lang="es-MX" sz="1200" dirty="0">
                <a:effectLst/>
                <a:latin typeface="+mj-lt"/>
                <a:ea typeface="Times New Roman" panose="02020603050405020304" pitchFamily="18" charset="0"/>
              </a:rPr>
              <a:t>Deberán considerarse todas las partidas establecidas en el </a:t>
            </a:r>
            <a:r>
              <a:rPr lang="es-MX" sz="1200" u="sng" dirty="0">
                <a:effectLst>
                  <a:outerShdw blurRad="38100" dist="38100" dir="2700000" algn="tl">
                    <a:srgbClr val="000000">
                      <a:alpha val="43137"/>
                    </a:srgbClr>
                  </a:outerShdw>
                </a:effectLst>
                <a:latin typeface="+mj-lt"/>
                <a:ea typeface="Times New Roman" panose="02020603050405020304" pitchFamily="18" charset="0"/>
              </a:rPr>
              <a:t>Expediente Técnico</a:t>
            </a:r>
            <a:r>
              <a:rPr lang="es-MX" sz="1200" dirty="0">
                <a:effectLst/>
                <a:latin typeface="+mj-lt"/>
                <a:ea typeface="Times New Roman" panose="02020603050405020304" pitchFamily="18" charset="0"/>
              </a:rPr>
              <a:t>.</a:t>
            </a:r>
            <a:endParaRPr lang="es-PE" sz="1200" dirty="0">
              <a:effectLst/>
              <a:latin typeface="+mj-lt"/>
              <a:ea typeface="Times New Roman" panose="02020603050405020304" pitchFamily="18" charset="0"/>
            </a:endParaRPr>
          </a:p>
        </p:txBody>
      </p:sp>
      <p:pic>
        <p:nvPicPr>
          <p:cNvPr id="16" name="Imagen 15">
            <a:extLst>
              <a:ext uri="{FF2B5EF4-FFF2-40B4-BE49-F238E27FC236}">
                <a16:creationId xmlns:a16="http://schemas.microsoft.com/office/drawing/2014/main" id="{C101603E-6F97-F246-2B7B-41A34EEB68E0}"/>
              </a:ext>
            </a:extLst>
          </p:cNvPr>
          <p:cNvPicPr>
            <a:picLocks noChangeAspect="1"/>
          </p:cNvPicPr>
          <p:nvPr/>
        </p:nvPicPr>
        <p:blipFill>
          <a:blip r:embed="rId2"/>
          <a:stretch>
            <a:fillRect/>
          </a:stretch>
        </p:blipFill>
        <p:spPr>
          <a:xfrm>
            <a:off x="4446619" y="515157"/>
            <a:ext cx="5250833" cy="4809391"/>
          </a:xfrm>
          <a:prstGeom prst="rect">
            <a:avLst/>
          </a:prstGeom>
        </p:spPr>
      </p:pic>
    </p:spTree>
    <p:extLst>
      <p:ext uri="{BB962C8B-B14F-4D97-AF65-F5344CB8AC3E}">
        <p14:creationId xmlns:p14="http://schemas.microsoft.com/office/powerpoint/2010/main" val="2494500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id="{FA763C76-9734-A32A-35C1-F996366C9C6F}"/>
              </a:ext>
            </a:extLst>
          </p:cNvPr>
          <p:cNvGrpSpPr/>
          <p:nvPr/>
        </p:nvGrpSpPr>
        <p:grpSpPr>
          <a:xfrm>
            <a:off x="981629" y="128444"/>
            <a:ext cx="2458453" cy="818238"/>
            <a:chOff x="4662488" y="2714625"/>
            <a:chExt cx="2867026" cy="1327151"/>
          </a:xfrm>
        </p:grpSpPr>
        <p:sp>
          <p:nvSpPr>
            <p:cNvPr id="6" name="Freeform 5">
              <a:extLst>
                <a:ext uri="{FF2B5EF4-FFF2-40B4-BE49-F238E27FC236}">
                  <a16:creationId xmlns:a16="http://schemas.microsoft.com/office/drawing/2014/main" id="{CF72B70E-EFA3-D81B-F5C6-C8EC0BA6EC22}"/>
                </a:ext>
              </a:extLst>
            </p:cNvPr>
            <p:cNvSpPr>
              <a:spLocks noEditPoints="1"/>
            </p:cNvSpPr>
            <p:nvPr/>
          </p:nvSpPr>
          <p:spPr bwMode="auto">
            <a:xfrm>
              <a:off x="4662488" y="3313113"/>
              <a:ext cx="709613" cy="547688"/>
            </a:xfrm>
            <a:custGeom>
              <a:avLst/>
              <a:gdLst>
                <a:gd name="T0" fmla="*/ 260 w 1970"/>
                <a:gd name="T1" fmla="*/ 1509 h 1509"/>
                <a:gd name="T2" fmla="*/ 33 w 1970"/>
                <a:gd name="T3" fmla="*/ 1509 h 1509"/>
                <a:gd name="T4" fmla="*/ 0 w 1970"/>
                <a:gd name="T5" fmla="*/ 1476 h 1509"/>
                <a:gd name="T6" fmla="*/ 0 w 1970"/>
                <a:gd name="T7" fmla="*/ 33 h 1509"/>
                <a:gd name="T8" fmla="*/ 33 w 1970"/>
                <a:gd name="T9" fmla="*/ 0 h 1509"/>
                <a:gd name="T10" fmla="*/ 1478 w 1970"/>
                <a:gd name="T11" fmla="*/ 0 h 1509"/>
                <a:gd name="T12" fmla="*/ 1574 w 1970"/>
                <a:gd name="T13" fmla="*/ 10 h 1509"/>
                <a:gd name="T14" fmla="*/ 1666 w 1970"/>
                <a:gd name="T15" fmla="*/ 38 h 1509"/>
                <a:gd name="T16" fmla="*/ 1750 w 1970"/>
                <a:gd name="T17" fmla="*/ 83 h 1509"/>
                <a:gd name="T18" fmla="*/ 1823 w 1970"/>
                <a:gd name="T19" fmla="*/ 142 h 1509"/>
                <a:gd name="T20" fmla="*/ 1883 w 1970"/>
                <a:gd name="T21" fmla="*/ 213 h 1509"/>
                <a:gd name="T22" fmla="*/ 1930 w 1970"/>
                <a:gd name="T23" fmla="*/ 295 h 1509"/>
                <a:gd name="T24" fmla="*/ 1960 w 1970"/>
                <a:gd name="T25" fmla="*/ 385 h 1509"/>
                <a:gd name="T26" fmla="*/ 1970 w 1970"/>
                <a:gd name="T27" fmla="*/ 482 h 1509"/>
                <a:gd name="T28" fmla="*/ 1928 w 1970"/>
                <a:gd name="T29" fmla="*/ 671 h 1509"/>
                <a:gd name="T30" fmla="*/ 1880 w 1970"/>
                <a:gd name="T31" fmla="*/ 752 h 1509"/>
                <a:gd name="T32" fmla="*/ 1818 w 1970"/>
                <a:gd name="T33" fmla="*/ 824 h 1509"/>
                <a:gd name="T34" fmla="*/ 1743 w 1970"/>
                <a:gd name="T35" fmla="*/ 882 h 1509"/>
                <a:gd name="T36" fmla="*/ 1657 w 1970"/>
                <a:gd name="T37" fmla="*/ 926 h 1509"/>
                <a:gd name="T38" fmla="*/ 1564 w 1970"/>
                <a:gd name="T39" fmla="*/ 954 h 1509"/>
                <a:gd name="T40" fmla="*/ 1468 w 1970"/>
                <a:gd name="T41" fmla="*/ 963 h 1509"/>
                <a:gd name="T42" fmla="*/ 293 w 1970"/>
                <a:gd name="T43" fmla="*/ 963 h 1509"/>
                <a:gd name="T44" fmla="*/ 293 w 1970"/>
                <a:gd name="T45" fmla="*/ 1476 h 1509"/>
                <a:gd name="T46" fmla="*/ 260 w 1970"/>
                <a:gd name="T47" fmla="*/ 1509 h 1509"/>
                <a:gd name="T48" fmla="*/ 1472 w 1970"/>
                <a:gd name="T49" fmla="*/ 674 h 1509"/>
                <a:gd name="T50" fmla="*/ 1512 w 1970"/>
                <a:gd name="T51" fmla="*/ 670 h 1509"/>
                <a:gd name="T52" fmla="*/ 1550 w 1970"/>
                <a:gd name="T53" fmla="*/ 659 h 1509"/>
                <a:gd name="T54" fmla="*/ 1585 w 1970"/>
                <a:gd name="T55" fmla="*/ 640 h 1509"/>
                <a:gd name="T56" fmla="*/ 1615 w 1970"/>
                <a:gd name="T57" fmla="*/ 617 h 1509"/>
                <a:gd name="T58" fmla="*/ 1641 w 1970"/>
                <a:gd name="T59" fmla="*/ 588 h 1509"/>
                <a:gd name="T60" fmla="*/ 1662 w 1970"/>
                <a:gd name="T61" fmla="*/ 555 h 1509"/>
                <a:gd name="T62" fmla="*/ 1675 w 1970"/>
                <a:gd name="T63" fmla="*/ 519 h 1509"/>
                <a:gd name="T64" fmla="*/ 1681 w 1970"/>
                <a:gd name="T65" fmla="*/ 482 h 1509"/>
                <a:gd name="T66" fmla="*/ 1675 w 1970"/>
                <a:gd name="T67" fmla="*/ 445 h 1509"/>
                <a:gd name="T68" fmla="*/ 1662 w 1970"/>
                <a:gd name="T69" fmla="*/ 410 h 1509"/>
                <a:gd name="T70" fmla="*/ 1641 w 1970"/>
                <a:gd name="T71" fmla="*/ 377 h 1509"/>
                <a:gd name="T72" fmla="*/ 1615 w 1970"/>
                <a:gd name="T73" fmla="*/ 349 h 1509"/>
                <a:gd name="T74" fmla="*/ 1583 w 1970"/>
                <a:gd name="T75" fmla="*/ 325 h 1509"/>
                <a:gd name="T76" fmla="*/ 1547 w 1970"/>
                <a:gd name="T77" fmla="*/ 307 h 1509"/>
                <a:gd name="T78" fmla="*/ 1509 w 1970"/>
                <a:gd name="T79" fmla="*/ 295 h 1509"/>
                <a:gd name="T80" fmla="*/ 1468 w 1970"/>
                <a:gd name="T81" fmla="*/ 291 h 1509"/>
                <a:gd name="T82" fmla="*/ 293 w 1970"/>
                <a:gd name="T83" fmla="*/ 291 h 1509"/>
                <a:gd name="T84" fmla="*/ 293 w 1970"/>
                <a:gd name="T85" fmla="*/ 674 h 1509"/>
                <a:gd name="T86" fmla="*/ 1472 w 1970"/>
                <a:gd name="T87" fmla="*/ 674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70" h="1509">
                  <a:moveTo>
                    <a:pt x="260" y="1509"/>
                  </a:moveTo>
                  <a:lnTo>
                    <a:pt x="33" y="1509"/>
                  </a:lnTo>
                  <a:cubicBezTo>
                    <a:pt x="15" y="1509"/>
                    <a:pt x="0" y="1495"/>
                    <a:pt x="0" y="1476"/>
                  </a:cubicBezTo>
                  <a:lnTo>
                    <a:pt x="0" y="33"/>
                  </a:lnTo>
                  <a:cubicBezTo>
                    <a:pt x="0" y="15"/>
                    <a:pt x="15" y="0"/>
                    <a:pt x="33" y="0"/>
                  </a:cubicBezTo>
                  <a:lnTo>
                    <a:pt x="1478" y="0"/>
                  </a:lnTo>
                  <a:cubicBezTo>
                    <a:pt x="1511" y="0"/>
                    <a:pt x="1543" y="3"/>
                    <a:pt x="1574" y="10"/>
                  </a:cubicBezTo>
                  <a:cubicBezTo>
                    <a:pt x="1606" y="16"/>
                    <a:pt x="1637" y="26"/>
                    <a:pt x="1666" y="38"/>
                  </a:cubicBezTo>
                  <a:cubicBezTo>
                    <a:pt x="1696" y="51"/>
                    <a:pt x="1724" y="66"/>
                    <a:pt x="1750" y="83"/>
                  </a:cubicBezTo>
                  <a:cubicBezTo>
                    <a:pt x="1776" y="100"/>
                    <a:pt x="1800" y="120"/>
                    <a:pt x="1823" y="142"/>
                  </a:cubicBezTo>
                  <a:cubicBezTo>
                    <a:pt x="1845" y="164"/>
                    <a:pt x="1865" y="188"/>
                    <a:pt x="1883" y="213"/>
                  </a:cubicBezTo>
                  <a:cubicBezTo>
                    <a:pt x="1901" y="239"/>
                    <a:pt x="1916" y="266"/>
                    <a:pt x="1930" y="295"/>
                  </a:cubicBezTo>
                  <a:cubicBezTo>
                    <a:pt x="1943" y="324"/>
                    <a:pt x="1953" y="354"/>
                    <a:pt x="1960" y="385"/>
                  </a:cubicBezTo>
                  <a:cubicBezTo>
                    <a:pt x="1967" y="417"/>
                    <a:pt x="1970" y="449"/>
                    <a:pt x="1970" y="482"/>
                  </a:cubicBezTo>
                  <a:cubicBezTo>
                    <a:pt x="1970" y="549"/>
                    <a:pt x="1956" y="612"/>
                    <a:pt x="1928" y="671"/>
                  </a:cubicBezTo>
                  <a:cubicBezTo>
                    <a:pt x="1915" y="700"/>
                    <a:pt x="1899" y="727"/>
                    <a:pt x="1880" y="752"/>
                  </a:cubicBezTo>
                  <a:cubicBezTo>
                    <a:pt x="1862" y="778"/>
                    <a:pt x="1841" y="802"/>
                    <a:pt x="1818" y="824"/>
                  </a:cubicBezTo>
                  <a:cubicBezTo>
                    <a:pt x="1795" y="845"/>
                    <a:pt x="1770" y="865"/>
                    <a:pt x="1743" y="882"/>
                  </a:cubicBezTo>
                  <a:cubicBezTo>
                    <a:pt x="1716" y="899"/>
                    <a:pt x="1688" y="914"/>
                    <a:pt x="1657" y="926"/>
                  </a:cubicBezTo>
                  <a:cubicBezTo>
                    <a:pt x="1627" y="938"/>
                    <a:pt x="1596" y="948"/>
                    <a:pt x="1564" y="954"/>
                  </a:cubicBezTo>
                  <a:cubicBezTo>
                    <a:pt x="1533" y="960"/>
                    <a:pt x="1500" y="963"/>
                    <a:pt x="1468" y="963"/>
                  </a:cubicBezTo>
                  <a:lnTo>
                    <a:pt x="293" y="963"/>
                  </a:lnTo>
                  <a:lnTo>
                    <a:pt x="293" y="1476"/>
                  </a:lnTo>
                  <a:cubicBezTo>
                    <a:pt x="293" y="1495"/>
                    <a:pt x="279" y="1509"/>
                    <a:pt x="260" y="1509"/>
                  </a:cubicBezTo>
                  <a:close/>
                  <a:moveTo>
                    <a:pt x="1472" y="674"/>
                  </a:moveTo>
                  <a:cubicBezTo>
                    <a:pt x="1486" y="674"/>
                    <a:pt x="1499" y="672"/>
                    <a:pt x="1512" y="670"/>
                  </a:cubicBezTo>
                  <a:cubicBezTo>
                    <a:pt x="1525" y="667"/>
                    <a:pt x="1538" y="664"/>
                    <a:pt x="1550" y="659"/>
                  </a:cubicBezTo>
                  <a:cubicBezTo>
                    <a:pt x="1563" y="653"/>
                    <a:pt x="1575" y="647"/>
                    <a:pt x="1585" y="640"/>
                  </a:cubicBezTo>
                  <a:cubicBezTo>
                    <a:pt x="1596" y="633"/>
                    <a:pt x="1606" y="626"/>
                    <a:pt x="1615" y="617"/>
                  </a:cubicBezTo>
                  <a:cubicBezTo>
                    <a:pt x="1625" y="608"/>
                    <a:pt x="1633" y="599"/>
                    <a:pt x="1641" y="588"/>
                  </a:cubicBezTo>
                  <a:cubicBezTo>
                    <a:pt x="1649" y="578"/>
                    <a:pt x="1656" y="567"/>
                    <a:pt x="1662" y="555"/>
                  </a:cubicBezTo>
                  <a:cubicBezTo>
                    <a:pt x="1668" y="544"/>
                    <a:pt x="1672" y="532"/>
                    <a:pt x="1675" y="519"/>
                  </a:cubicBezTo>
                  <a:cubicBezTo>
                    <a:pt x="1678" y="507"/>
                    <a:pt x="1680" y="495"/>
                    <a:pt x="1681" y="482"/>
                  </a:cubicBezTo>
                  <a:cubicBezTo>
                    <a:pt x="1680" y="469"/>
                    <a:pt x="1678" y="457"/>
                    <a:pt x="1675" y="445"/>
                  </a:cubicBezTo>
                  <a:cubicBezTo>
                    <a:pt x="1672" y="433"/>
                    <a:pt x="1668" y="421"/>
                    <a:pt x="1662" y="410"/>
                  </a:cubicBezTo>
                  <a:cubicBezTo>
                    <a:pt x="1656" y="398"/>
                    <a:pt x="1649" y="387"/>
                    <a:pt x="1641" y="377"/>
                  </a:cubicBezTo>
                  <a:cubicBezTo>
                    <a:pt x="1633" y="367"/>
                    <a:pt x="1624" y="357"/>
                    <a:pt x="1615" y="349"/>
                  </a:cubicBezTo>
                  <a:cubicBezTo>
                    <a:pt x="1605" y="340"/>
                    <a:pt x="1595" y="332"/>
                    <a:pt x="1583" y="325"/>
                  </a:cubicBezTo>
                  <a:cubicBezTo>
                    <a:pt x="1572" y="318"/>
                    <a:pt x="1560" y="312"/>
                    <a:pt x="1547" y="307"/>
                  </a:cubicBezTo>
                  <a:cubicBezTo>
                    <a:pt x="1535" y="302"/>
                    <a:pt x="1522" y="298"/>
                    <a:pt x="1509" y="295"/>
                  </a:cubicBezTo>
                  <a:cubicBezTo>
                    <a:pt x="1496" y="293"/>
                    <a:pt x="1482" y="291"/>
                    <a:pt x="1468" y="291"/>
                  </a:cubicBezTo>
                  <a:lnTo>
                    <a:pt x="293" y="291"/>
                  </a:lnTo>
                  <a:lnTo>
                    <a:pt x="293" y="674"/>
                  </a:lnTo>
                  <a:lnTo>
                    <a:pt x="1472" y="674"/>
                  </a:ln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 name="Freeform 6">
              <a:extLst>
                <a:ext uri="{FF2B5EF4-FFF2-40B4-BE49-F238E27FC236}">
                  <a16:creationId xmlns:a16="http://schemas.microsoft.com/office/drawing/2014/main" id="{E9A77436-CB0E-3047-EA28-A1F2DB294EB8}"/>
                </a:ext>
              </a:extLst>
            </p:cNvPr>
            <p:cNvSpPr>
              <a:spLocks/>
            </p:cNvSpPr>
            <p:nvPr/>
          </p:nvSpPr>
          <p:spPr bwMode="auto">
            <a:xfrm>
              <a:off x="5397501" y="3136900"/>
              <a:ext cx="698500" cy="777875"/>
            </a:xfrm>
            <a:custGeom>
              <a:avLst/>
              <a:gdLst>
                <a:gd name="T0" fmla="*/ 1415 w 1939"/>
                <a:gd name="T1" fmla="*/ 1784 h 2143"/>
                <a:gd name="T2" fmla="*/ 1357 w 1939"/>
                <a:gd name="T3" fmla="*/ 1740 h 2143"/>
                <a:gd name="T4" fmla="*/ 1215 w 1939"/>
                <a:gd name="T5" fmla="*/ 1578 h 2143"/>
                <a:gd name="T6" fmla="*/ 977 w 1939"/>
                <a:gd name="T7" fmla="*/ 1298 h 2143"/>
                <a:gd name="T8" fmla="*/ 734 w 1939"/>
                <a:gd name="T9" fmla="*/ 1011 h 2143"/>
                <a:gd name="T10" fmla="*/ 497 w 1939"/>
                <a:gd name="T11" fmla="*/ 732 h 2143"/>
                <a:gd name="T12" fmla="*/ 348 w 1939"/>
                <a:gd name="T13" fmla="*/ 587 h 2143"/>
                <a:gd name="T14" fmla="*/ 306 w 1939"/>
                <a:gd name="T15" fmla="*/ 598 h 2143"/>
                <a:gd name="T16" fmla="*/ 298 w 1939"/>
                <a:gd name="T17" fmla="*/ 607 h 2143"/>
                <a:gd name="T18" fmla="*/ 293 w 1939"/>
                <a:gd name="T19" fmla="*/ 2110 h 2143"/>
                <a:gd name="T20" fmla="*/ 33 w 1939"/>
                <a:gd name="T21" fmla="*/ 2143 h 2143"/>
                <a:gd name="T22" fmla="*/ 0 w 1939"/>
                <a:gd name="T23" fmla="*/ 606 h 2143"/>
                <a:gd name="T24" fmla="*/ 14 w 1939"/>
                <a:gd name="T25" fmla="*/ 529 h 2143"/>
                <a:gd name="T26" fmla="*/ 74 w 1939"/>
                <a:gd name="T27" fmla="*/ 414 h 2143"/>
                <a:gd name="T28" fmla="*/ 172 w 1939"/>
                <a:gd name="T29" fmla="*/ 335 h 2143"/>
                <a:gd name="T30" fmla="*/ 291 w 1939"/>
                <a:gd name="T31" fmla="*/ 294 h 2143"/>
                <a:gd name="T32" fmla="*/ 493 w 1939"/>
                <a:gd name="T33" fmla="*/ 318 h 2143"/>
                <a:gd name="T34" fmla="*/ 613 w 1939"/>
                <a:gd name="T35" fmla="*/ 413 h 2143"/>
                <a:gd name="T36" fmla="*/ 1317 w 1939"/>
                <a:gd name="T37" fmla="*/ 1243 h 2143"/>
                <a:gd name="T38" fmla="*/ 1559 w 1939"/>
                <a:gd name="T39" fmla="*/ 1524 h 2143"/>
                <a:gd name="T40" fmla="*/ 1571 w 1939"/>
                <a:gd name="T41" fmla="*/ 1531 h 2143"/>
                <a:gd name="T42" fmla="*/ 1582 w 1939"/>
                <a:gd name="T43" fmla="*/ 1535 h 2143"/>
                <a:gd name="T44" fmla="*/ 1625 w 1939"/>
                <a:gd name="T45" fmla="*/ 1524 h 2143"/>
                <a:gd name="T46" fmla="*/ 1643 w 1939"/>
                <a:gd name="T47" fmla="*/ 33 h 2143"/>
                <a:gd name="T48" fmla="*/ 1906 w 1939"/>
                <a:gd name="T49" fmla="*/ 0 h 2143"/>
                <a:gd name="T50" fmla="*/ 1939 w 1939"/>
                <a:gd name="T51" fmla="*/ 1517 h 2143"/>
                <a:gd name="T52" fmla="*/ 1925 w 1939"/>
                <a:gd name="T53" fmla="*/ 1588 h 2143"/>
                <a:gd name="T54" fmla="*/ 1864 w 1939"/>
                <a:gd name="T55" fmla="*/ 1703 h 2143"/>
                <a:gd name="T56" fmla="*/ 1770 w 1939"/>
                <a:gd name="T57" fmla="*/ 1785 h 2143"/>
                <a:gd name="T58" fmla="*/ 1589 w 1939"/>
                <a:gd name="T59" fmla="*/ 1834 h 2143"/>
                <a:gd name="T60" fmla="*/ 1516 w 1939"/>
                <a:gd name="T61" fmla="*/ 1826 h 2143"/>
                <a:gd name="T62" fmla="*/ 1445 w 1939"/>
                <a:gd name="T63" fmla="*/ 1799 h 2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39" h="2143">
                  <a:moveTo>
                    <a:pt x="1445" y="1799"/>
                  </a:moveTo>
                  <a:cubicBezTo>
                    <a:pt x="1435" y="1795"/>
                    <a:pt x="1425" y="1790"/>
                    <a:pt x="1415" y="1784"/>
                  </a:cubicBezTo>
                  <a:cubicBezTo>
                    <a:pt x="1405" y="1778"/>
                    <a:pt x="1395" y="1771"/>
                    <a:pt x="1386" y="1764"/>
                  </a:cubicBezTo>
                  <a:cubicBezTo>
                    <a:pt x="1376" y="1757"/>
                    <a:pt x="1366" y="1749"/>
                    <a:pt x="1357" y="1740"/>
                  </a:cubicBezTo>
                  <a:cubicBezTo>
                    <a:pt x="1348" y="1731"/>
                    <a:pt x="1338" y="1721"/>
                    <a:pt x="1328" y="1710"/>
                  </a:cubicBezTo>
                  <a:cubicBezTo>
                    <a:pt x="1291" y="1666"/>
                    <a:pt x="1253" y="1623"/>
                    <a:pt x="1215" y="1578"/>
                  </a:cubicBezTo>
                  <a:cubicBezTo>
                    <a:pt x="1175" y="1532"/>
                    <a:pt x="1136" y="1486"/>
                    <a:pt x="1098" y="1440"/>
                  </a:cubicBezTo>
                  <a:lnTo>
                    <a:pt x="977" y="1298"/>
                  </a:lnTo>
                  <a:lnTo>
                    <a:pt x="856" y="1155"/>
                  </a:lnTo>
                  <a:lnTo>
                    <a:pt x="734" y="1011"/>
                  </a:lnTo>
                  <a:lnTo>
                    <a:pt x="614" y="870"/>
                  </a:lnTo>
                  <a:cubicBezTo>
                    <a:pt x="572" y="820"/>
                    <a:pt x="533" y="774"/>
                    <a:pt x="497" y="732"/>
                  </a:cubicBezTo>
                  <a:cubicBezTo>
                    <a:pt x="458" y="686"/>
                    <a:pt x="421" y="643"/>
                    <a:pt x="387" y="601"/>
                  </a:cubicBezTo>
                  <a:cubicBezTo>
                    <a:pt x="376" y="591"/>
                    <a:pt x="364" y="587"/>
                    <a:pt x="348" y="587"/>
                  </a:cubicBezTo>
                  <a:cubicBezTo>
                    <a:pt x="340" y="587"/>
                    <a:pt x="332" y="587"/>
                    <a:pt x="325" y="589"/>
                  </a:cubicBezTo>
                  <a:cubicBezTo>
                    <a:pt x="318" y="591"/>
                    <a:pt x="312" y="594"/>
                    <a:pt x="306" y="598"/>
                  </a:cubicBezTo>
                  <a:lnTo>
                    <a:pt x="306" y="598"/>
                  </a:lnTo>
                  <a:cubicBezTo>
                    <a:pt x="302" y="600"/>
                    <a:pt x="299" y="604"/>
                    <a:pt x="298" y="607"/>
                  </a:cubicBezTo>
                  <a:cubicBezTo>
                    <a:pt x="295" y="611"/>
                    <a:pt x="294" y="616"/>
                    <a:pt x="293" y="622"/>
                  </a:cubicBezTo>
                  <a:lnTo>
                    <a:pt x="293" y="2110"/>
                  </a:lnTo>
                  <a:cubicBezTo>
                    <a:pt x="293" y="2129"/>
                    <a:pt x="279" y="2143"/>
                    <a:pt x="260" y="2143"/>
                  </a:cubicBezTo>
                  <a:lnTo>
                    <a:pt x="33" y="2143"/>
                  </a:lnTo>
                  <a:cubicBezTo>
                    <a:pt x="15" y="2143"/>
                    <a:pt x="0" y="2129"/>
                    <a:pt x="0" y="2110"/>
                  </a:cubicBezTo>
                  <a:lnTo>
                    <a:pt x="0" y="606"/>
                  </a:lnTo>
                  <a:cubicBezTo>
                    <a:pt x="0" y="601"/>
                    <a:pt x="1" y="597"/>
                    <a:pt x="2" y="593"/>
                  </a:cubicBezTo>
                  <a:cubicBezTo>
                    <a:pt x="4" y="571"/>
                    <a:pt x="8" y="549"/>
                    <a:pt x="14" y="529"/>
                  </a:cubicBezTo>
                  <a:cubicBezTo>
                    <a:pt x="20" y="507"/>
                    <a:pt x="28" y="486"/>
                    <a:pt x="38" y="467"/>
                  </a:cubicBezTo>
                  <a:cubicBezTo>
                    <a:pt x="49" y="448"/>
                    <a:pt x="61" y="430"/>
                    <a:pt x="74" y="414"/>
                  </a:cubicBezTo>
                  <a:cubicBezTo>
                    <a:pt x="88" y="397"/>
                    <a:pt x="103" y="382"/>
                    <a:pt x="120" y="369"/>
                  </a:cubicBezTo>
                  <a:cubicBezTo>
                    <a:pt x="137" y="356"/>
                    <a:pt x="154" y="344"/>
                    <a:pt x="172" y="335"/>
                  </a:cubicBezTo>
                  <a:cubicBezTo>
                    <a:pt x="191" y="325"/>
                    <a:pt x="210" y="316"/>
                    <a:pt x="230" y="309"/>
                  </a:cubicBezTo>
                  <a:cubicBezTo>
                    <a:pt x="250" y="303"/>
                    <a:pt x="270" y="298"/>
                    <a:pt x="291" y="294"/>
                  </a:cubicBezTo>
                  <a:cubicBezTo>
                    <a:pt x="311" y="291"/>
                    <a:pt x="332" y="289"/>
                    <a:pt x="352" y="289"/>
                  </a:cubicBezTo>
                  <a:cubicBezTo>
                    <a:pt x="401" y="289"/>
                    <a:pt x="448" y="298"/>
                    <a:pt x="493" y="318"/>
                  </a:cubicBezTo>
                  <a:cubicBezTo>
                    <a:pt x="517" y="328"/>
                    <a:pt x="538" y="341"/>
                    <a:pt x="559" y="357"/>
                  </a:cubicBezTo>
                  <a:cubicBezTo>
                    <a:pt x="578" y="373"/>
                    <a:pt x="596" y="391"/>
                    <a:pt x="613" y="413"/>
                  </a:cubicBezTo>
                  <a:lnTo>
                    <a:pt x="848" y="690"/>
                  </a:lnTo>
                  <a:lnTo>
                    <a:pt x="1317" y="1243"/>
                  </a:lnTo>
                  <a:lnTo>
                    <a:pt x="1552" y="1519"/>
                  </a:lnTo>
                  <a:cubicBezTo>
                    <a:pt x="1554" y="1521"/>
                    <a:pt x="1556" y="1523"/>
                    <a:pt x="1559" y="1524"/>
                  </a:cubicBezTo>
                  <a:lnTo>
                    <a:pt x="1560" y="1525"/>
                  </a:lnTo>
                  <a:cubicBezTo>
                    <a:pt x="1563" y="1527"/>
                    <a:pt x="1566" y="1529"/>
                    <a:pt x="1571" y="1531"/>
                  </a:cubicBezTo>
                  <a:lnTo>
                    <a:pt x="1572" y="1532"/>
                  </a:lnTo>
                  <a:cubicBezTo>
                    <a:pt x="1575" y="1533"/>
                    <a:pt x="1579" y="1534"/>
                    <a:pt x="1582" y="1535"/>
                  </a:cubicBezTo>
                  <a:cubicBezTo>
                    <a:pt x="1585" y="1536"/>
                    <a:pt x="1588" y="1536"/>
                    <a:pt x="1591" y="1536"/>
                  </a:cubicBezTo>
                  <a:cubicBezTo>
                    <a:pt x="1603" y="1536"/>
                    <a:pt x="1615" y="1532"/>
                    <a:pt x="1625" y="1524"/>
                  </a:cubicBezTo>
                  <a:cubicBezTo>
                    <a:pt x="1634" y="1517"/>
                    <a:pt x="1640" y="1508"/>
                    <a:pt x="1643" y="1497"/>
                  </a:cubicBezTo>
                  <a:lnTo>
                    <a:pt x="1643" y="33"/>
                  </a:lnTo>
                  <a:cubicBezTo>
                    <a:pt x="1643" y="15"/>
                    <a:pt x="1658" y="0"/>
                    <a:pt x="1676" y="0"/>
                  </a:cubicBezTo>
                  <a:lnTo>
                    <a:pt x="1906" y="0"/>
                  </a:lnTo>
                  <a:cubicBezTo>
                    <a:pt x="1924" y="0"/>
                    <a:pt x="1939" y="15"/>
                    <a:pt x="1939" y="33"/>
                  </a:cubicBezTo>
                  <a:lnTo>
                    <a:pt x="1939" y="1517"/>
                  </a:lnTo>
                  <a:cubicBezTo>
                    <a:pt x="1939" y="1519"/>
                    <a:pt x="1939" y="1521"/>
                    <a:pt x="1938" y="1523"/>
                  </a:cubicBezTo>
                  <a:cubicBezTo>
                    <a:pt x="1936" y="1546"/>
                    <a:pt x="1932" y="1567"/>
                    <a:pt x="1925" y="1588"/>
                  </a:cubicBezTo>
                  <a:cubicBezTo>
                    <a:pt x="1919" y="1610"/>
                    <a:pt x="1910" y="1631"/>
                    <a:pt x="1899" y="1650"/>
                  </a:cubicBezTo>
                  <a:cubicBezTo>
                    <a:pt x="1889" y="1669"/>
                    <a:pt x="1877" y="1686"/>
                    <a:pt x="1864" y="1703"/>
                  </a:cubicBezTo>
                  <a:cubicBezTo>
                    <a:pt x="1850" y="1719"/>
                    <a:pt x="1836" y="1734"/>
                    <a:pt x="1820" y="1748"/>
                  </a:cubicBezTo>
                  <a:cubicBezTo>
                    <a:pt x="1804" y="1762"/>
                    <a:pt x="1787" y="1774"/>
                    <a:pt x="1770" y="1785"/>
                  </a:cubicBezTo>
                  <a:cubicBezTo>
                    <a:pt x="1752" y="1795"/>
                    <a:pt x="1733" y="1804"/>
                    <a:pt x="1713" y="1812"/>
                  </a:cubicBezTo>
                  <a:cubicBezTo>
                    <a:pt x="1673" y="1826"/>
                    <a:pt x="1631" y="1834"/>
                    <a:pt x="1589" y="1834"/>
                  </a:cubicBezTo>
                  <a:cubicBezTo>
                    <a:pt x="1578" y="1834"/>
                    <a:pt x="1566" y="1833"/>
                    <a:pt x="1553" y="1832"/>
                  </a:cubicBezTo>
                  <a:cubicBezTo>
                    <a:pt x="1541" y="1830"/>
                    <a:pt x="1529" y="1828"/>
                    <a:pt x="1516" y="1826"/>
                  </a:cubicBezTo>
                  <a:cubicBezTo>
                    <a:pt x="1503" y="1823"/>
                    <a:pt x="1491" y="1819"/>
                    <a:pt x="1478" y="1815"/>
                  </a:cubicBezTo>
                  <a:cubicBezTo>
                    <a:pt x="1467" y="1810"/>
                    <a:pt x="1456" y="1805"/>
                    <a:pt x="1445" y="1799"/>
                  </a:cubicBez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8" name="Freeform 7">
              <a:extLst>
                <a:ext uri="{FF2B5EF4-FFF2-40B4-BE49-F238E27FC236}">
                  <a16:creationId xmlns:a16="http://schemas.microsoft.com/office/drawing/2014/main" id="{774B5E73-D663-5F8D-79B1-4EFC41F10844}"/>
                </a:ext>
              </a:extLst>
            </p:cNvPr>
            <p:cNvSpPr>
              <a:spLocks noEditPoints="1"/>
            </p:cNvSpPr>
            <p:nvPr/>
          </p:nvSpPr>
          <p:spPr bwMode="auto">
            <a:xfrm>
              <a:off x="6124576" y="3311525"/>
              <a:ext cx="750888" cy="549275"/>
            </a:xfrm>
            <a:custGeom>
              <a:avLst/>
              <a:gdLst>
                <a:gd name="T0" fmla="*/ 1846 w 2081"/>
                <a:gd name="T1" fmla="*/ 844 h 1511"/>
                <a:gd name="T2" fmla="*/ 1808 w 2081"/>
                <a:gd name="T3" fmla="*/ 878 h 1511"/>
                <a:gd name="T4" fmla="*/ 1754 w 2081"/>
                <a:gd name="T5" fmla="*/ 912 h 1511"/>
                <a:gd name="T6" fmla="*/ 1698 w 2081"/>
                <a:gd name="T7" fmla="*/ 939 h 1511"/>
                <a:gd name="T8" fmla="*/ 1684 w 2081"/>
                <a:gd name="T9" fmla="*/ 944 h 1511"/>
                <a:gd name="T10" fmla="*/ 1758 w 2081"/>
                <a:gd name="T11" fmla="*/ 1044 h 1511"/>
                <a:gd name="T12" fmla="*/ 1865 w 2081"/>
                <a:gd name="T13" fmla="*/ 1186 h 1511"/>
                <a:gd name="T14" fmla="*/ 1865 w 2081"/>
                <a:gd name="T15" fmla="*/ 1186 h 1511"/>
                <a:gd name="T16" fmla="*/ 1972 w 2081"/>
                <a:gd name="T17" fmla="*/ 1328 h 1511"/>
                <a:gd name="T18" fmla="*/ 2022 w 2081"/>
                <a:gd name="T19" fmla="*/ 1396 h 1511"/>
                <a:gd name="T20" fmla="*/ 2070 w 2081"/>
                <a:gd name="T21" fmla="*/ 1458 h 1511"/>
                <a:gd name="T22" fmla="*/ 2063 w 2081"/>
                <a:gd name="T23" fmla="*/ 1505 h 1511"/>
                <a:gd name="T24" fmla="*/ 2043 w 2081"/>
                <a:gd name="T25" fmla="*/ 1511 h 1511"/>
                <a:gd name="T26" fmla="*/ 2043 w 2081"/>
                <a:gd name="T27" fmla="*/ 1511 h 1511"/>
                <a:gd name="T28" fmla="*/ 1755 w 2081"/>
                <a:gd name="T29" fmla="*/ 1511 h 1511"/>
                <a:gd name="T30" fmla="*/ 1727 w 2081"/>
                <a:gd name="T31" fmla="*/ 1496 h 1511"/>
                <a:gd name="T32" fmla="*/ 1343 w 2081"/>
                <a:gd name="T33" fmla="*/ 982 h 1511"/>
                <a:gd name="T34" fmla="*/ 293 w 2081"/>
                <a:gd name="T35" fmla="*/ 982 h 1511"/>
                <a:gd name="T36" fmla="*/ 293 w 2081"/>
                <a:gd name="T37" fmla="*/ 1478 h 1511"/>
                <a:gd name="T38" fmla="*/ 260 w 2081"/>
                <a:gd name="T39" fmla="*/ 1511 h 1511"/>
                <a:gd name="T40" fmla="*/ 33 w 2081"/>
                <a:gd name="T41" fmla="*/ 1511 h 1511"/>
                <a:gd name="T42" fmla="*/ 0 w 2081"/>
                <a:gd name="T43" fmla="*/ 1478 h 1511"/>
                <a:gd name="T44" fmla="*/ 0 w 2081"/>
                <a:gd name="T45" fmla="*/ 33 h 1511"/>
                <a:gd name="T46" fmla="*/ 33 w 2081"/>
                <a:gd name="T47" fmla="*/ 0 h 1511"/>
                <a:gd name="T48" fmla="*/ 1497 w 2081"/>
                <a:gd name="T49" fmla="*/ 0 h 1511"/>
                <a:gd name="T50" fmla="*/ 1645 w 2081"/>
                <a:gd name="T51" fmla="*/ 20 h 1511"/>
                <a:gd name="T52" fmla="*/ 1777 w 2081"/>
                <a:gd name="T53" fmla="*/ 80 h 1511"/>
                <a:gd name="T54" fmla="*/ 1779 w 2081"/>
                <a:gd name="T55" fmla="*/ 81 h 1511"/>
                <a:gd name="T56" fmla="*/ 1871 w 2081"/>
                <a:gd name="T57" fmla="*/ 156 h 1511"/>
                <a:gd name="T58" fmla="*/ 1945 w 2081"/>
                <a:gd name="T59" fmla="*/ 253 h 1511"/>
                <a:gd name="T60" fmla="*/ 1992 w 2081"/>
                <a:gd name="T61" fmla="*/ 367 h 1511"/>
                <a:gd name="T62" fmla="*/ 2008 w 2081"/>
                <a:gd name="T63" fmla="*/ 490 h 1511"/>
                <a:gd name="T64" fmla="*/ 1967 w 2081"/>
                <a:gd name="T65" fmla="*/ 682 h 1511"/>
                <a:gd name="T66" fmla="*/ 1918 w 2081"/>
                <a:gd name="T67" fmla="*/ 765 h 1511"/>
                <a:gd name="T68" fmla="*/ 1853 w 2081"/>
                <a:gd name="T69" fmla="*/ 839 h 1511"/>
                <a:gd name="T70" fmla="*/ 1846 w 2081"/>
                <a:gd name="T71" fmla="*/ 844 h 1511"/>
                <a:gd name="T72" fmla="*/ 293 w 2081"/>
                <a:gd name="T73" fmla="*/ 686 h 1511"/>
                <a:gd name="T74" fmla="*/ 1503 w 2081"/>
                <a:gd name="T75" fmla="*/ 686 h 1511"/>
                <a:gd name="T76" fmla="*/ 1584 w 2081"/>
                <a:gd name="T77" fmla="*/ 671 h 1511"/>
                <a:gd name="T78" fmla="*/ 1620 w 2081"/>
                <a:gd name="T79" fmla="*/ 652 h 1511"/>
                <a:gd name="T80" fmla="*/ 1652 w 2081"/>
                <a:gd name="T81" fmla="*/ 628 h 1511"/>
                <a:gd name="T82" fmla="*/ 1678 w 2081"/>
                <a:gd name="T83" fmla="*/ 599 h 1511"/>
                <a:gd name="T84" fmla="*/ 1698 w 2081"/>
                <a:gd name="T85" fmla="*/ 565 h 1511"/>
                <a:gd name="T86" fmla="*/ 1710 w 2081"/>
                <a:gd name="T87" fmla="*/ 529 h 1511"/>
                <a:gd name="T88" fmla="*/ 1714 w 2081"/>
                <a:gd name="T89" fmla="*/ 490 h 1511"/>
                <a:gd name="T90" fmla="*/ 1710 w 2081"/>
                <a:gd name="T91" fmla="*/ 451 h 1511"/>
                <a:gd name="T92" fmla="*/ 1697 w 2081"/>
                <a:gd name="T93" fmla="*/ 415 h 1511"/>
                <a:gd name="T94" fmla="*/ 1697 w 2081"/>
                <a:gd name="T95" fmla="*/ 415 h 1511"/>
                <a:gd name="T96" fmla="*/ 1676 w 2081"/>
                <a:gd name="T97" fmla="*/ 381 h 1511"/>
                <a:gd name="T98" fmla="*/ 1649 w 2081"/>
                <a:gd name="T99" fmla="*/ 352 h 1511"/>
                <a:gd name="T100" fmla="*/ 1617 w 2081"/>
                <a:gd name="T101" fmla="*/ 327 h 1511"/>
                <a:gd name="T102" fmla="*/ 1580 w 2081"/>
                <a:gd name="T103" fmla="*/ 309 h 1511"/>
                <a:gd name="T104" fmla="*/ 1540 w 2081"/>
                <a:gd name="T105" fmla="*/ 297 h 1511"/>
                <a:gd name="T106" fmla="*/ 1540 w 2081"/>
                <a:gd name="T107" fmla="*/ 297 h 1511"/>
                <a:gd name="T108" fmla="*/ 1497 w 2081"/>
                <a:gd name="T109" fmla="*/ 293 h 1511"/>
                <a:gd name="T110" fmla="*/ 293 w 2081"/>
                <a:gd name="T111" fmla="*/ 293 h 1511"/>
                <a:gd name="T112" fmla="*/ 293 w 2081"/>
                <a:gd name="T113" fmla="*/ 686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81" h="1511">
                  <a:moveTo>
                    <a:pt x="1846" y="844"/>
                  </a:moveTo>
                  <a:cubicBezTo>
                    <a:pt x="1834" y="856"/>
                    <a:pt x="1821" y="867"/>
                    <a:pt x="1808" y="878"/>
                  </a:cubicBezTo>
                  <a:cubicBezTo>
                    <a:pt x="1791" y="890"/>
                    <a:pt x="1773" y="902"/>
                    <a:pt x="1754" y="912"/>
                  </a:cubicBezTo>
                  <a:cubicBezTo>
                    <a:pt x="1736" y="922"/>
                    <a:pt x="1718" y="931"/>
                    <a:pt x="1698" y="939"/>
                  </a:cubicBezTo>
                  <a:cubicBezTo>
                    <a:pt x="1693" y="941"/>
                    <a:pt x="1689" y="943"/>
                    <a:pt x="1684" y="944"/>
                  </a:cubicBezTo>
                  <a:lnTo>
                    <a:pt x="1758" y="1044"/>
                  </a:lnTo>
                  <a:lnTo>
                    <a:pt x="1865" y="1186"/>
                  </a:lnTo>
                  <a:lnTo>
                    <a:pt x="1865" y="1186"/>
                  </a:lnTo>
                  <a:lnTo>
                    <a:pt x="1972" y="1328"/>
                  </a:lnTo>
                  <a:lnTo>
                    <a:pt x="2022" y="1396"/>
                  </a:lnTo>
                  <a:lnTo>
                    <a:pt x="2070" y="1458"/>
                  </a:lnTo>
                  <a:cubicBezTo>
                    <a:pt x="2081" y="1473"/>
                    <a:pt x="2078" y="1494"/>
                    <a:pt x="2063" y="1505"/>
                  </a:cubicBezTo>
                  <a:cubicBezTo>
                    <a:pt x="2057" y="1509"/>
                    <a:pt x="2050" y="1511"/>
                    <a:pt x="2043" y="1511"/>
                  </a:cubicBezTo>
                  <a:lnTo>
                    <a:pt x="2043" y="1511"/>
                  </a:lnTo>
                  <a:lnTo>
                    <a:pt x="1755" y="1511"/>
                  </a:lnTo>
                  <a:cubicBezTo>
                    <a:pt x="1744" y="1511"/>
                    <a:pt x="1733" y="1505"/>
                    <a:pt x="1727" y="1496"/>
                  </a:cubicBezTo>
                  <a:lnTo>
                    <a:pt x="1343" y="982"/>
                  </a:lnTo>
                  <a:lnTo>
                    <a:pt x="293" y="982"/>
                  </a:lnTo>
                  <a:lnTo>
                    <a:pt x="293" y="1478"/>
                  </a:lnTo>
                  <a:cubicBezTo>
                    <a:pt x="293" y="1497"/>
                    <a:pt x="278" y="1511"/>
                    <a:pt x="260" y="1511"/>
                  </a:cubicBezTo>
                  <a:lnTo>
                    <a:pt x="33" y="1511"/>
                  </a:lnTo>
                  <a:cubicBezTo>
                    <a:pt x="15" y="1511"/>
                    <a:pt x="0" y="1497"/>
                    <a:pt x="0" y="1478"/>
                  </a:cubicBezTo>
                  <a:lnTo>
                    <a:pt x="0" y="33"/>
                  </a:lnTo>
                  <a:cubicBezTo>
                    <a:pt x="0" y="15"/>
                    <a:pt x="15" y="0"/>
                    <a:pt x="33" y="0"/>
                  </a:cubicBezTo>
                  <a:lnTo>
                    <a:pt x="1497" y="0"/>
                  </a:lnTo>
                  <a:cubicBezTo>
                    <a:pt x="1549" y="0"/>
                    <a:pt x="1598" y="7"/>
                    <a:pt x="1645" y="20"/>
                  </a:cubicBezTo>
                  <a:cubicBezTo>
                    <a:pt x="1691" y="33"/>
                    <a:pt x="1736" y="54"/>
                    <a:pt x="1777" y="80"/>
                  </a:cubicBezTo>
                  <a:lnTo>
                    <a:pt x="1779" y="81"/>
                  </a:lnTo>
                  <a:cubicBezTo>
                    <a:pt x="1813" y="103"/>
                    <a:pt x="1844" y="127"/>
                    <a:pt x="1871" y="156"/>
                  </a:cubicBezTo>
                  <a:cubicBezTo>
                    <a:pt x="1899" y="185"/>
                    <a:pt x="1924" y="217"/>
                    <a:pt x="1945" y="253"/>
                  </a:cubicBezTo>
                  <a:cubicBezTo>
                    <a:pt x="1966" y="290"/>
                    <a:pt x="1981" y="327"/>
                    <a:pt x="1992" y="367"/>
                  </a:cubicBezTo>
                  <a:cubicBezTo>
                    <a:pt x="2002" y="407"/>
                    <a:pt x="2008" y="448"/>
                    <a:pt x="2008" y="490"/>
                  </a:cubicBezTo>
                  <a:cubicBezTo>
                    <a:pt x="2008" y="558"/>
                    <a:pt x="1994" y="622"/>
                    <a:pt x="1967" y="682"/>
                  </a:cubicBezTo>
                  <a:cubicBezTo>
                    <a:pt x="1953" y="711"/>
                    <a:pt x="1937" y="739"/>
                    <a:pt x="1918" y="765"/>
                  </a:cubicBezTo>
                  <a:cubicBezTo>
                    <a:pt x="1899" y="792"/>
                    <a:pt x="1878" y="816"/>
                    <a:pt x="1853" y="839"/>
                  </a:cubicBezTo>
                  <a:cubicBezTo>
                    <a:pt x="1851" y="841"/>
                    <a:pt x="1849" y="843"/>
                    <a:pt x="1846" y="844"/>
                  </a:cubicBezTo>
                  <a:close/>
                  <a:moveTo>
                    <a:pt x="293" y="686"/>
                  </a:moveTo>
                  <a:lnTo>
                    <a:pt x="1503" y="686"/>
                  </a:lnTo>
                  <a:cubicBezTo>
                    <a:pt x="1531" y="686"/>
                    <a:pt x="1558" y="681"/>
                    <a:pt x="1584" y="671"/>
                  </a:cubicBezTo>
                  <a:cubicBezTo>
                    <a:pt x="1597" y="665"/>
                    <a:pt x="1610" y="659"/>
                    <a:pt x="1620" y="652"/>
                  </a:cubicBezTo>
                  <a:cubicBezTo>
                    <a:pt x="1631" y="646"/>
                    <a:pt x="1642" y="638"/>
                    <a:pt x="1652" y="628"/>
                  </a:cubicBezTo>
                  <a:cubicBezTo>
                    <a:pt x="1661" y="619"/>
                    <a:pt x="1670" y="610"/>
                    <a:pt x="1678" y="599"/>
                  </a:cubicBezTo>
                  <a:cubicBezTo>
                    <a:pt x="1685" y="589"/>
                    <a:pt x="1692" y="578"/>
                    <a:pt x="1698" y="565"/>
                  </a:cubicBezTo>
                  <a:cubicBezTo>
                    <a:pt x="1703" y="554"/>
                    <a:pt x="1707" y="541"/>
                    <a:pt x="1710" y="529"/>
                  </a:cubicBezTo>
                  <a:cubicBezTo>
                    <a:pt x="1713" y="517"/>
                    <a:pt x="1714" y="504"/>
                    <a:pt x="1714" y="490"/>
                  </a:cubicBezTo>
                  <a:cubicBezTo>
                    <a:pt x="1714" y="476"/>
                    <a:pt x="1713" y="463"/>
                    <a:pt x="1710" y="451"/>
                  </a:cubicBezTo>
                  <a:cubicBezTo>
                    <a:pt x="1707" y="438"/>
                    <a:pt x="1703" y="426"/>
                    <a:pt x="1697" y="415"/>
                  </a:cubicBezTo>
                  <a:lnTo>
                    <a:pt x="1697" y="415"/>
                  </a:lnTo>
                  <a:cubicBezTo>
                    <a:pt x="1691" y="403"/>
                    <a:pt x="1684" y="391"/>
                    <a:pt x="1676" y="381"/>
                  </a:cubicBezTo>
                  <a:cubicBezTo>
                    <a:pt x="1668" y="370"/>
                    <a:pt x="1659" y="361"/>
                    <a:pt x="1649" y="352"/>
                  </a:cubicBezTo>
                  <a:cubicBezTo>
                    <a:pt x="1639" y="342"/>
                    <a:pt x="1628" y="334"/>
                    <a:pt x="1617" y="327"/>
                  </a:cubicBezTo>
                  <a:cubicBezTo>
                    <a:pt x="1606" y="320"/>
                    <a:pt x="1593" y="314"/>
                    <a:pt x="1580" y="309"/>
                  </a:cubicBezTo>
                  <a:cubicBezTo>
                    <a:pt x="1566" y="304"/>
                    <a:pt x="1553" y="300"/>
                    <a:pt x="1540" y="297"/>
                  </a:cubicBezTo>
                  <a:lnTo>
                    <a:pt x="1540" y="297"/>
                  </a:lnTo>
                  <a:cubicBezTo>
                    <a:pt x="1526" y="295"/>
                    <a:pt x="1512" y="293"/>
                    <a:pt x="1497" y="293"/>
                  </a:cubicBezTo>
                  <a:lnTo>
                    <a:pt x="293" y="293"/>
                  </a:lnTo>
                  <a:lnTo>
                    <a:pt x="293" y="686"/>
                  </a:ln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 name="Freeform 8">
              <a:extLst>
                <a:ext uri="{FF2B5EF4-FFF2-40B4-BE49-F238E27FC236}">
                  <a16:creationId xmlns:a16="http://schemas.microsoft.com/office/drawing/2014/main" id="{4388498A-092F-D76E-C181-35CD54883F4B}"/>
                </a:ext>
              </a:extLst>
            </p:cNvPr>
            <p:cNvSpPr>
              <a:spLocks/>
            </p:cNvSpPr>
            <p:nvPr/>
          </p:nvSpPr>
          <p:spPr bwMode="auto">
            <a:xfrm>
              <a:off x="6861176" y="3311525"/>
              <a:ext cx="668338" cy="549275"/>
            </a:xfrm>
            <a:custGeom>
              <a:avLst/>
              <a:gdLst>
                <a:gd name="T0" fmla="*/ 1821 w 1854"/>
                <a:gd name="T1" fmla="*/ 293 h 1511"/>
                <a:gd name="T2" fmla="*/ 1074 w 1854"/>
                <a:gd name="T3" fmla="*/ 293 h 1511"/>
                <a:gd name="T4" fmla="*/ 1074 w 1854"/>
                <a:gd name="T5" fmla="*/ 1478 h 1511"/>
                <a:gd name="T6" fmla="*/ 1041 w 1854"/>
                <a:gd name="T7" fmla="*/ 1511 h 1511"/>
                <a:gd name="T8" fmla="*/ 813 w 1854"/>
                <a:gd name="T9" fmla="*/ 1511 h 1511"/>
                <a:gd name="T10" fmla="*/ 780 w 1854"/>
                <a:gd name="T11" fmla="*/ 1478 h 1511"/>
                <a:gd name="T12" fmla="*/ 780 w 1854"/>
                <a:gd name="T13" fmla="*/ 293 h 1511"/>
                <a:gd name="T14" fmla="*/ 33 w 1854"/>
                <a:gd name="T15" fmla="*/ 293 h 1511"/>
                <a:gd name="T16" fmla="*/ 0 w 1854"/>
                <a:gd name="T17" fmla="*/ 260 h 1511"/>
                <a:gd name="T18" fmla="*/ 0 w 1854"/>
                <a:gd name="T19" fmla="*/ 33 h 1511"/>
                <a:gd name="T20" fmla="*/ 33 w 1854"/>
                <a:gd name="T21" fmla="*/ 0 h 1511"/>
                <a:gd name="T22" fmla="*/ 1821 w 1854"/>
                <a:gd name="T23" fmla="*/ 0 h 1511"/>
                <a:gd name="T24" fmla="*/ 1854 w 1854"/>
                <a:gd name="T25" fmla="*/ 33 h 1511"/>
                <a:gd name="T26" fmla="*/ 1854 w 1854"/>
                <a:gd name="T27" fmla="*/ 260 h 1511"/>
                <a:gd name="T28" fmla="*/ 1821 w 1854"/>
                <a:gd name="T29" fmla="*/ 293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4" h="1511">
                  <a:moveTo>
                    <a:pt x="1821" y="293"/>
                  </a:moveTo>
                  <a:lnTo>
                    <a:pt x="1074" y="293"/>
                  </a:lnTo>
                  <a:lnTo>
                    <a:pt x="1074" y="1478"/>
                  </a:lnTo>
                  <a:cubicBezTo>
                    <a:pt x="1074" y="1497"/>
                    <a:pt x="1059" y="1511"/>
                    <a:pt x="1041" y="1511"/>
                  </a:cubicBezTo>
                  <a:lnTo>
                    <a:pt x="813" y="1511"/>
                  </a:lnTo>
                  <a:cubicBezTo>
                    <a:pt x="795" y="1511"/>
                    <a:pt x="780" y="1497"/>
                    <a:pt x="780" y="1478"/>
                  </a:cubicBezTo>
                  <a:lnTo>
                    <a:pt x="780" y="293"/>
                  </a:lnTo>
                  <a:lnTo>
                    <a:pt x="33" y="293"/>
                  </a:lnTo>
                  <a:cubicBezTo>
                    <a:pt x="15" y="293"/>
                    <a:pt x="0" y="279"/>
                    <a:pt x="0" y="260"/>
                  </a:cubicBezTo>
                  <a:lnTo>
                    <a:pt x="0" y="33"/>
                  </a:lnTo>
                  <a:cubicBezTo>
                    <a:pt x="0" y="15"/>
                    <a:pt x="15" y="0"/>
                    <a:pt x="33" y="0"/>
                  </a:cubicBezTo>
                  <a:lnTo>
                    <a:pt x="1821" y="0"/>
                  </a:lnTo>
                  <a:cubicBezTo>
                    <a:pt x="1839" y="0"/>
                    <a:pt x="1854" y="15"/>
                    <a:pt x="1854" y="33"/>
                  </a:cubicBezTo>
                  <a:lnTo>
                    <a:pt x="1854" y="260"/>
                  </a:lnTo>
                  <a:cubicBezTo>
                    <a:pt x="1854" y="279"/>
                    <a:pt x="1839" y="293"/>
                    <a:pt x="1821" y="293"/>
                  </a:cubicBez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 name="Freeform 9">
              <a:extLst>
                <a:ext uri="{FF2B5EF4-FFF2-40B4-BE49-F238E27FC236}">
                  <a16:creationId xmlns:a16="http://schemas.microsoft.com/office/drawing/2014/main" id="{E127FC99-C69B-3219-817B-BB4431620BE5}"/>
                </a:ext>
              </a:extLst>
            </p:cNvPr>
            <p:cNvSpPr>
              <a:spLocks/>
            </p:cNvSpPr>
            <p:nvPr/>
          </p:nvSpPr>
          <p:spPr bwMode="auto">
            <a:xfrm>
              <a:off x="6032501" y="2714625"/>
              <a:ext cx="433388" cy="390525"/>
            </a:xfrm>
            <a:custGeom>
              <a:avLst/>
              <a:gdLst>
                <a:gd name="T0" fmla="*/ 234 w 1200"/>
                <a:gd name="T1" fmla="*/ 411 h 1075"/>
                <a:gd name="T2" fmla="*/ 710 w 1200"/>
                <a:gd name="T3" fmla="*/ 913 h 1075"/>
                <a:gd name="T4" fmla="*/ 17 w 1200"/>
                <a:gd name="T5" fmla="*/ 1075 h 1075"/>
                <a:gd name="T6" fmla="*/ 234 w 1200"/>
                <a:gd name="T7" fmla="*/ 411 h 1075"/>
              </a:gdLst>
              <a:ahLst/>
              <a:cxnLst>
                <a:cxn ang="0">
                  <a:pos x="T0" y="T1"/>
                </a:cxn>
                <a:cxn ang="0">
                  <a:pos x="T2" y="T3"/>
                </a:cxn>
                <a:cxn ang="0">
                  <a:pos x="T4" y="T5"/>
                </a:cxn>
                <a:cxn ang="0">
                  <a:pos x="T6" y="T7"/>
                </a:cxn>
              </a:cxnLst>
              <a:rect l="0" t="0" r="r" b="b"/>
              <a:pathLst>
                <a:path w="1200" h="1075">
                  <a:moveTo>
                    <a:pt x="234" y="411"/>
                  </a:moveTo>
                  <a:cubicBezTo>
                    <a:pt x="796" y="0"/>
                    <a:pt x="1200" y="672"/>
                    <a:pt x="710" y="913"/>
                  </a:cubicBezTo>
                  <a:cubicBezTo>
                    <a:pt x="479" y="1021"/>
                    <a:pt x="248" y="837"/>
                    <a:pt x="17" y="1075"/>
                  </a:cubicBezTo>
                  <a:cubicBezTo>
                    <a:pt x="0" y="828"/>
                    <a:pt x="46" y="549"/>
                    <a:pt x="234" y="411"/>
                  </a:cubicBezTo>
                  <a:close/>
                </a:path>
              </a:pathLst>
            </a:custGeom>
            <a:solidFill>
              <a:srgbClr val="70BF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 name="Freeform 10">
              <a:extLst>
                <a:ext uri="{FF2B5EF4-FFF2-40B4-BE49-F238E27FC236}">
                  <a16:creationId xmlns:a16="http://schemas.microsoft.com/office/drawing/2014/main" id="{3D2C7CEC-560F-1869-EF45-83BEE08393C8}"/>
                </a:ext>
              </a:extLst>
            </p:cNvPr>
            <p:cNvSpPr>
              <a:spLocks/>
            </p:cNvSpPr>
            <p:nvPr/>
          </p:nvSpPr>
          <p:spPr bwMode="auto">
            <a:xfrm>
              <a:off x="5397501" y="3935413"/>
              <a:ext cx="106363" cy="106363"/>
            </a:xfrm>
            <a:custGeom>
              <a:avLst/>
              <a:gdLst>
                <a:gd name="T0" fmla="*/ 20 w 294"/>
                <a:gd name="T1" fmla="*/ 0 h 294"/>
                <a:gd name="T2" fmla="*/ 274 w 294"/>
                <a:gd name="T3" fmla="*/ 0 h 294"/>
                <a:gd name="T4" fmla="*/ 294 w 294"/>
                <a:gd name="T5" fmla="*/ 20 h 294"/>
                <a:gd name="T6" fmla="*/ 294 w 294"/>
                <a:gd name="T7" fmla="*/ 274 h 294"/>
                <a:gd name="T8" fmla="*/ 274 w 294"/>
                <a:gd name="T9" fmla="*/ 294 h 294"/>
                <a:gd name="T10" fmla="*/ 20 w 294"/>
                <a:gd name="T11" fmla="*/ 294 h 294"/>
                <a:gd name="T12" fmla="*/ 0 w 294"/>
                <a:gd name="T13" fmla="*/ 274 h 294"/>
                <a:gd name="T14" fmla="*/ 0 w 294"/>
                <a:gd name="T15" fmla="*/ 20 h 294"/>
                <a:gd name="T16" fmla="*/ 20 w 294"/>
                <a:gd name="T1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4" h="294">
                  <a:moveTo>
                    <a:pt x="20" y="0"/>
                  </a:moveTo>
                  <a:lnTo>
                    <a:pt x="274" y="0"/>
                  </a:lnTo>
                  <a:cubicBezTo>
                    <a:pt x="285" y="0"/>
                    <a:pt x="294" y="9"/>
                    <a:pt x="294" y="20"/>
                  </a:cubicBezTo>
                  <a:lnTo>
                    <a:pt x="294" y="274"/>
                  </a:lnTo>
                  <a:cubicBezTo>
                    <a:pt x="294" y="285"/>
                    <a:pt x="285" y="294"/>
                    <a:pt x="274" y="294"/>
                  </a:cubicBezTo>
                  <a:lnTo>
                    <a:pt x="20" y="294"/>
                  </a:lnTo>
                  <a:cubicBezTo>
                    <a:pt x="9" y="294"/>
                    <a:pt x="0" y="285"/>
                    <a:pt x="0" y="274"/>
                  </a:cubicBezTo>
                  <a:lnTo>
                    <a:pt x="0" y="20"/>
                  </a:lnTo>
                  <a:cubicBezTo>
                    <a:pt x="0" y="9"/>
                    <a:pt x="9" y="0"/>
                    <a:pt x="20" y="0"/>
                  </a:cubicBezTo>
                  <a:close/>
                </a:path>
              </a:pathLst>
            </a:custGeom>
            <a:solidFill>
              <a:srgbClr val="70BF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graphicFrame>
        <p:nvGraphicFramePr>
          <p:cNvPr id="13" name="Tabla 12">
            <a:extLst>
              <a:ext uri="{FF2B5EF4-FFF2-40B4-BE49-F238E27FC236}">
                <a16:creationId xmlns:a16="http://schemas.microsoft.com/office/drawing/2014/main" id="{78DD7C92-FBC7-B2F4-5273-AD86A9EFD0D4}"/>
              </a:ext>
            </a:extLst>
          </p:cNvPr>
          <p:cNvGraphicFramePr>
            <a:graphicFrameLocks noGrp="1"/>
          </p:cNvGraphicFramePr>
          <p:nvPr>
            <p:extLst>
              <p:ext uri="{D42A27DB-BD31-4B8C-83A1-F6EECF244321}">
                <p14:modId xmlns:p14="http://schemas.microsoft.com/office/powerpoint/2010/main" val="2914570676"/>
              </p:ext>
            </p:extLst>
          </p:nvPr>
        </p:nvGraphicFramePr>
        <p:xfrm>
          <a:off x="905831" y="1184403"/>
          <a:ext cx="3942615" cy="1114298"/>
        </p:xfrm>
        <a:graphic>
          <a:graphicData uri="http://schemas.openxmlformats.org/drawingml/2006/table">
            <a:tbl>
              <a:tblPr firstRow="1" firstCol="1" bandRow="1"/>
              <a:tblGrid>
                <a:gridCol w="1917065">
                  <a:extLst>
                    <a:ext uri="{9D8B030D-6E8A-4147-A177-3AD203B41FA5}">
                      <a16:colId xmlns:a16="http://schemas.microsoft.com/office/drawing/2014/main" val="3995355258"/>
                    </a:ext>
                  </a:extLst>
                </a:gridCol>
                <a:gridCol w="2025550">
                  <a:extLst>
                    <a:ext uri="{9D8B030D-6E8A-4147-A177-3AD203B41FA5}">
                      <a16:colId xmlns:a16="http://schemas.microsoft.com/office/drawing/2014/main" val="958389916"/>
                    </a:ext>
                  </a:extLst>
                </a:gridCol>
              </a:tblGrid>
              <a:tr h="143911">
                <a:tc>
                  <a:txBody>
                    <a:bodyPr/>
                    <a:lstStyle/>
                    <a:p>
                      <a:pPr algn="ctr">
                        <a:lnSpc>
                          <a:spcPct val="107000"/>
                        </a:lnSpc>
                        <a:spcAft>
                          <a:spcPts val="800"/>
                        </a:spcAft>
                      </a:pPr>
                      <a:r>
                        <a:rPr lang="es-ES" sz="1200" b="1" kern="100">
                          <a:solidFill>
                            <a:srgbClr val="000000"/>
                          </a:solidFill>
                          <a:effectLst/>
                          <a:latin typeface="+mj-lt"/>
                          <a:ea typeface="Calibri" panose="020F0502020204030204" pitchFamily="34" charset="0"/>
                          <a:cs typeface="Times New Roman" panose="02020603050405020304" pitchFamily="18" charset="0"/>
                        </a:rPr>
                        <a:t>Sección I.  Instrucciones a los Oferentes (IAO)</a:t>
                      </a:r>
                      <a:r>
                        <a:rPr lang="es-ES" sz="1200" kern="100">
                          <a:solidFill>
                            <a:srgbClr val="000000"/>
                          </a:solidFill>
                          <a:effectLst/>
                          <a:latin typeface="+mj-lt"/>
                          <a:ea typeface="Calibri" panose="020F0502020204030204" pitchFamily="34" charset="0"/>
                          <a:cs typeface="Times New Roman" panose="02020603050405020304" pitchFamily="18" charset="0"/>
                        </a:rPr>
                        <a:t> </a:t>
                      </a:r>
                      <a:r>
                        <a:rPr lang="es-ES" sz="1200" b="1" kern="100">
                          <a:solidFill>
                            <a:srgbClr val="000000"/>
                          </a:solidFill>
                          <a:effectLst/>
                          <a:latin typeface="+mj-lt"/>
                          <a:ea typeface="Calibri" panose="020F0502020204030204" pitchFamily="34" charset="0"/>
                          <a:cs typeface="Times New Roman" panose="02020603050405020304" pitchFamily="18" charset="0"/>
                        </a:rPr>
                        <a:t>numeral 6.5</a:t>
                      </a:r>
                      <a:endParaRPr lang="es-PE" sz="1200" kern="1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a:lnSpc>
                          <a:spcPct val="107000"/>
                        </a:lnSpc>
                        <a:spcAft>
                          <a:spcPts val="800"/>
                        </a:spcAft>
                      </a:pPr>
                      <a:r>
                        <a:rPr lang="es-ES" sz="1200" b="1" kern="100">
                          <a:solidFill>
                            <a:srgbClr val="000000"/>
                          </a:solidFill>
                          <a:effectLst/>
                          <a:latin typeface="+mj-lt"/>
                          <a:ea typeface="Calibri" panose="020F0502020204030204" pitchFamily="34" charset="0"/>
                          <a:cs typeface="Times New Roman" panose="02020603050405020304" pitchFamily="18" charset="0"/>
                        </a:rPr>
                        <a:t>Sección II. Formularios de Oferta</a:t>
                      </a:r>
                      <a:endParaRPr lang="es-PE" sz="1200" kern="1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489187249"/>
                  </a:ext>
                </a:extLst>
              </a:tr>
              <a:tr h="643023">
                <a:tc>
                  <a:txBody>
                    <a:bodyPr/>
                    <a:lstStyle/>
                    <a:p>
                      <a:pPr>
                        <a:lnSpc>
                          <a:spcPct val="107000"/>
                        </a:lnSpc>
                        <a:spcAft>
                          <a:spcPts val="800"/>
                        </a:spcAft>
                      </a:pPr>
                      <a:r>
                        <a:rPr lang="es-ES" sz="1200" kern="100">
                          <a:effectLst/>
                          <a:latin typeface="+mj-lt"/>
                          <a:ea typeface="Calibri" panose="020F0502020204030204" pitchFamily="34" charset="0"/>
                          <a:cs typeface="Times New Roman" panose="02020603050405020304" pitchFamily="18" charset="0"/>
                        </a:rPr>
                        <a:t>6.5.3. Formulario de Declaración de Mantenimiento de la Oferta.</a:t>
                      </a:r>
                      <a:endParaRPr lang="es-PE" sz="1200" kern="100">
                        <a:effectLst/>
                        <a:latin typeface="+mj-lt"/>
                        <a:ea typeface="Calibri" panose="020F0502020204030204" pitchFamily="34" charset="0"/>
                        <a:cs typeface="Times New Roman" panose="02020603050405020304" pitchFamily="18" charset="0"/>
                      </a:endParaRPr>
                    </a:p>
                  </a:txBody>
                  <a:tcPr marL="28620" marR="286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0000"/>
                        </a:lnSpc>
                        <a:spcAft>
                          <a:spcPts val="0"/>
                        </a:spcAft>
                      </a:pPr>
                      <a:r>
                        <a:rPr lang="es-MX" sz="1200" kern="100" dirty="0">
                          <a:effectLst/>
                          <a:latin typeface="+mj-lt"/>
                          <a:ea typeface="Calibri" panose="020F0502020204030204" pitchFamily="34" charset="0"/>
                          <a:cs typeface="Times New Roman" panose="02020603050405020304" pitchFamily="18" charset="0"/>
                        </a:rPr>
                        <a:t>FORMULARIO N°3</a:t>
                      </a:r>
                    </a:p>
                    <a:p>
                      <a:pPr algn="l">
                        <a:lnSpc>
                          <a:spcPct val="100000"/>
                        </a:lnSpc>
                        <a:spcAft>
                          <a:spcPts val="0"/>
                        </a:spcAft>
                      </a:pPr>
                      <a:r>
                        <a:rPr lang="es-MX" sz="1200" kern="100" dirty="0">
                          <a:effectLst/>
                          <a:latin typeface="+mj-lt"/>
                          <a:ea typeface="Calibri" panose="020F0502020204030204" pitchFamily="34" charset="0"/>
                          <a:cs typeface="Times New Roman" panose="02020603050405020304" pitchFamily="18" charset="0"/>
                        </a:rPr>
                        <a:t>FORMULARIO DE DECLARACIÓN DE MANTENIMIENTO DE LA OFERTA</a:t>
                      </a:r>
                      <a:endParaRPr lang="es-PE" sz="1200" kern="100" dirty="0">
                        <a:effectLst/>
                        <a:latin typeface="+mj-lt"/>
                        <a:ea typeface="Calibri" panose="020F0502020204030204" pitchFamily="34" charset="0"/>
                        <a:cs typeface="Times New Roman" panose="02020603050405020304" pitchFamily="18" charset="0"/>
                      </a:endParaRPr>
                    </a:p>
                  </a:txBody>
                  <a:tcPr marL="28620" marR="286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8345229"/>
                  </a:ext>
                </a:extLst>
              </a:tr>
            </a:tbl>
          </a:graphicData>
        </a:graphic>
      </p:graphicFrame>
      <p:sp>
        <p:nvSpPr>
          <p:cNvPr id="14" name="CuadroTexto 13">
            <a:extLst>
              <a:ext uri="{FF2B5EF4-FFF2-40B4-BE49-F238E27FC236}">
                <a16:creationId xmlns:a16="http://schemas.microsoft.com/office/drawing/2014/main" id="{76BDF906-EFAC-C540-9903-C15DFE03DB04}"/>
              </a:ext>
            </a:extLst>
          </p:cNvPr>
          <p:cNvSpPr txBox="1"/>
          <p:nvPr/>
        </p:nvSpPr>
        <p:spPr>
          <a:xfrm>
            <a:off x="1432305" y="2960852"/>
            <a:ext cx="2571749" cy="1938992"/>
          </a:xfrm>
          <a:prstGeom prst="rect">
            <a:avLst/>
          </a:prstGeom>
          <a:noFill/>
        </p:spPr>
        <p:txBody>
          <a:bodyPr wrap="square">
            <a:spAutoFit/>
          </a:bodyPr>
          <a:lstStyle/>
          <a:p>
            <a:pPr marL="171450" indent="-171450" algn="just">
              <a:buFont typeface="Wingdings" panose="05000000000000000000" pitchFamily="2" charset="2"/>
              <a:buChar char="ü"/>
              <a:tabLst>
                <a:tab pos="5715000" algn="r"/>
              </a:tabLst>
            </a:pPr>
            <a:r>
              <a:rPr lang="es-MX" sz="1200">
                <a:effectLst/>
                <a:latin typeface="Calibri" panose="020F0502020204030204" pitchFamily="34" charset="0"/>
                <a:ea typeface="Times New Roman" panose="02020603050405020304" pitchFamily="18" charset="0"/>
              </a:rPr>
              <a:t>En caso de Consorcio, la Declaración de </a:t>
            </a:r>
            <a:r>
              <a:rPr lang="es-MX" sz="1200">
                <a:latin typeface="Calibri" panose="020F0502020204030204" pitchFamily="34" charset="0"/>
              </a:rPr>
              <a:t>Mantenimiento de la Oferta deberá estar a nombre del Consorcio que presenta la Oferta. </a:t>
            </a:r>
          </a:p>
          <a:p>
            <a:pPr marL="171450" indent="-171450" algn="just">
              <a:buFont typeface="Wingdings" panose="05000000000000000000" pitchFamily="2" charset="2"/>
              <a:buChar char="ü"/>
              <a:tabLst>
                <a:tab pos="5715000" algn="r"/>
              </a:tabLst>
            </a:pPr>
            <a:endParaRPr lang="es-MX" sz="1200">
              <a:latin typeface="Calibri" panose="020F0502020204030204" pitchFamily="34" charset="0"/>
            </a:endParaRPr>
          </a:p>
          <a:p>
            <a:pPr marL="171450" indent="-171450" algn="just">
              <a:buFont typeface="Wingdings" panose="05000000000000000000" pitchFamily="2" charset="2"/>
              <a:buChar char="ü"/>
              <a:tabLst>
                <a:tab pos="5715000" algn="r"/>
              </a:tabLst>
            </a:pPr>
            <a:r>
              <a:rPr lang="es-MX" sz="1200">
                <a:latin typeface="Calibri" panose="020F0502020204030204" pitchFamily="34" charset="0"/>
              </a:rPr>
              <a:t>En el acto de apertura de ofertas se revisará la existencia de la Declaración de Mantenimiento de la Oferta.</a:t>
            </a:r>
          </a:p>
          <a:p>
            <a:pPr algn="just">
              <a:tabLst>
                <a:tab pos="5715000" algn="r"/>
              </a:tabLst>
            </a:pPr>
            <a:endParaRPr lang="es-PE" sz="1200" u="sng">
              <a:solidFill>
                <a:srgbClr val="00B0F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15" name="Flecha: a la derecha 14">
            <a:extLst>
              <a:ext uri="{FF2B5EF4-FFF2-40B4-BE49-F238E27FC236}">
                <a16:creationId xmlns:a16="http://schemas.microsoft.com/office/drawing/2014/main" id="{E5D42FB4-1543-F859-970B-1AD973A802F4}"/>
              </a:ext>
            </a:extLst>
          </p:cNvPr>
          <p:cNvSpPr/>
          <p:nvPr/>
        </p:nvSpPr>
        <p:spPr>
          <a:xfrm>
            <a:off x="837831" y="3073535"/>
            <a:ext cx="485775" cy="1528960"/>
          </a:xfrm>
          <a:prstGeom prst="rightArrow">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3" name="Imagen 2">
            <a:extLst>
              <a:ext uri="{FF2B5EF4-FFF2-40B4-BE49-F238E27FC236}">
                <a16:creationId xmlns:a16="http://schemas.microsoft.com/office/drawing/2014/main" id="{97C3DF3D-1CF9-B999-1098-57D659336DFA}"/>
              </a:ext>
            </a:extLst>
          </p:cNvPr>
          <p:cNvPicPr>
            <a:picLocks noChangeAspect="1"/>
          </p:cNvPicPr>
          <p:nvPr/>
        </p:nvPicPr>
        <p:blipFill>
          <a:blip r:embed="rId2"/>
          <a:stretch>
            <a:fillRect/>
          </a:stretch>
        </p:blipFill>
        <p:spPr>
          <a:xfrm>
            <a:off x="5550361" y="496455"/>
            <a:ext cx="4689789" cy="5961399"/>
          </a:xfrm>
          <a:prstGeom prst="rect">
            <a:avLst/>
          </a:prstGeom>
        </p:spPr>
      </p:pic>
    </p:spTree>
    <p:extLst>
      <p:ext uri="{BB962C8B-B14F-4D97-AF65-F5344CB8AC3E}">
        <p14:creationId xmlns:p14="http://schemas.microsoft.com/office/powerpoint/2010/main" val="3850037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id="{FA763C76-9734-A32A-35C1-F996366C9C6F}"/>
              </a:ext>
            </a:extLst>
          </p:cNvPr>
          <p:cNvGrpSpPr/>
          <p:nvPr/>
        </p:nvGrpSpPr>
        <p:grpSpPr>
          <a:xfrm>
            <a:off x="981629" y="128444"/>
            <a:ext cx="2458453" cy="818238"/>
            <a:chOff x="4662488" y="2714625"/>
            <a:chExt cx="2867026" cy="1327151"/>
          </a:xfrm>
        </p:grpSpPr>
        <p:sp>
          <p:nvSpPr>
            <p:cNvPr id="6" name="Freeform 5">
              <a:extLst>
                <a:ext uri="{FF2B5EF4-FFF2-40B4-BE49-F238E27FC236}">
                  <a16:creationId xmlns:a16="http://schemas.microsoft.com/office/drawing/2014/main" id="{CF72B70E-EFA3-D81B-F5C6-C8EC0BA6EC22}"/>
                </a:ext>
              </a:extLst>
            </p:cNvPr>
            <p:cNvSpPr>
              <a:spLocks noEditPoints="1"/>
            </p:cNvSpPr>
            <p:nvPr/>
          </p:nvSpPr>
          <p:spPr bwMode="auto">
            <a:xfrm>
              <a:off x="4662488" y="3313113"/>
              <a:ext cx="709613" cy="547688"/>
            </a:xfrm>
            <a:custGeom>
              <a:avLst/>
              <a:gdLst>
                <a:gd name="T0" fmla="*/ 260 w 1970"/>
                <a:gd name="T1" fmla="*/ 1509 h 1509"/>
                <a:gd name="T2" fmla="*/ 33 w 1970"/>
                <a:gd name="T3" fmla="*/ 1509 h 1509"/>
                <a:gd name="T4" fmla="*/ 0 w 1970"/>
                <a:gd name="T5" fmla="*/ 1476 h 1509"/>
                <a:gd name="T6" fmla="*/ 0 w 1970"/>
                <a:gd name="T7" fmla="*/ 33 h 1509"/>
                <a:gd name="T8" fmla="*/ 33 w 1970"/>
                <a:gd name="T9" fmla="*/ 0 h 1509"/>
                <a:gd name="T10" fmla="*/ 1478 w 1970"/>
                <a:gd name="T11" fmla="*/ 0 h 1509"/>
                <a:gd name="T12" fmla="*/ 1574 w 1970"/>
                <a:gd name="T13" fmla="*/ 10 h 1509"/>
                <a:gd name="T14" fmla="*/ 1666 w 1970"/>
                <a:gd name="T15" fmla="*/ 38 h 1509"/>
                <a:gd name="T16" fmla="*/ 1750 w 1970"/>
                <a:gd name="T17" fmla="*/ 83 h 1509"/>
                <a:gd name="T18" fmla="*/ 1823 w 1970"/>
                <a:gd name="T19" fmla="*/ 142 h 1509"/>
                <a:gd name="T20" fmla="*/ 1883 w 1970"/>
                <a:gd name="T21" fmla="*/ 213 h 1509"/>
                <a:gd name="T22" fmla="*/ 1930 w 1970"/>
                <a:gd name="T23" fmla="*/ 295 h 1509"/>
                <a:gd name="T24" fmla="*/ 1960 w 1970"/>
                <a:gd name="T25" fmla="*/ 385 h 1509"/>
                <a:gd name="T26" fmla="*/ 1970 w 1970"/>
                <a:gd name="T27" fmla="*/ 482 h 1509"/>
                <a:gd name="T28" fmla="*/ 1928 w 1970"/>
                <a:gd name="T29" fmla="*/ 671 h 1509"/>
                <a:gd name="T30" fmla="*/ 1880 w 1970"/>
                <a:gd name="T31" fmla="*/ 752 h 1509"/>
                <a:gd name="T32" fmla="*/ 1818 w 1970"/>
                <a:gd name="T33" fmla="*/ 824 h 1509"/>
                <a:gd name="T34" fmla="*/ 1743 w 1970"/>
                <a:gd name="T35" fmla="*/ 882 h 1509"/>
                <a:gd name="T36" fmla="*/ 1657 w 1970"/>
                <a:gd name="T37" fmla="*/ 926 h 1509"/>
                <a:gd name="T38" fmla="*/ 1564 w 1970"/>
                <a:gd name="T39" fmla="*/ 954 h 1509"/>
                <a:gd name="T40" fmla="*/ 1468 w 1970"/>
                <a:gd name="T41" fmla="*/ 963 h 1509"/>
                <a:gd name="T42" fmla="*/ 293 w 1970"/>
                <a:gd name="T43" fmla="*/ 963 h 1509"/>
                <a:gd name="T44" fmla="*/ 293 w 1970"/>
                <a:gd name="T45" fmla="*/ 1476 h 1509"/>
                <a:gd name="T46" fmla="*/ 260 w 1970"/>
                <a:gd name="T47" fmla="*/ 1509 h 1509"/>
                <a:gd name="T48" fmla="*/ 1472 w 1970"/>
                <a:gd name="T49" fmla="*/ 674 h 1509"/>
                <a:gd name="T50" fmla="*/ 1512 w 1970"/>
                <a:gd name="T51" fmla="*/ 670 h 1509"/>
                <a:gd name="T52" fmla="*/ 1550 w 1970"/>
                <a:gd name="T53" fmla="*/ 659 h 1509"/>
                <a:gd name="T54" fmla="*/ 1585 w 1970"/>
                <a:gd name="T55" fmla="*/ 640 h 1509"/>
                <a:gd name="T56" fmla="*/ 1615 w 1970"/>
                <a:gd name="T57" fmla="*/ 617 h 1509"/>
                <a:gd name="T58" fmla="*/ 1641 w 1970"/>
                <a:gd name="T59" fmla="*/ 588 h 1509"/>
                <a:gd name="T60" fmla="*/ 1662 w 1970"/>
                <a:gd name="T61" fmla="*/ 555 h 1509"/>
                <a:gd name="T62" fmla="*/ 1675 w 1970"/>
                <a:gd name="T63" fmla="*/ 519 h 1509"/>
                <a:gd name="T64" fmla="*/ 1681 w 1970"/>
                <a:gd name="T65" fmla="*/ 482 h 1509"/>
                <a:gd name="T66" fmla="*/ 1675 w 1970"/>
                <a:gd name="T67" fmla="*/ 445 h 1509"/>
                <a:gd name="T68" fmla="*/ 1662 w 1970"/>
                <a:gd name="T69" fmla="*/ 410 h 1509"/>
                <a:gd name="T70" fmla="*/ 1641 w 1970"/>
                <a:gd name="T71" fmla="*/ 377 h 1509"/>
                <a:gd name="T72" fmla="*/ 1615 w 1970"/>
                <a:gd name="T73" fmla="*/ 349 h 1509"/>
                <a:gd name="T74" fmla="*/ 1583 w 1970"/>
                <a:gd name="T75" fmla="*/ 325 h 1509"/>
                <a:gd name="T76" fmla="*/ 1547 w 1970"/>
                <a:gd name="T77" fmla="*/ 307 h 1509"/>
                <a:gd name="T78" fmla="*/ 1509 w 1970"/>
                <a:gd name="T79" fmla="*/ 295 h 1509"/>
                <a:gd name="T80" fmla="*/ 1468 w 1970"/>
                <a:gd name="T81" fmla="*/ 291 h 1509"/>
                <a:gd name="T82" fmla="*/ 293 w 1970"/>
                <a:gd name="T83" fmla="*/ 291 h 1509"/>
                <a:gd name="T84" fmla="*/ 293 w 1970"/>
                <a:gd name="T85" fmla="*/ 674 h 1509"/>
                <a:gd name="T86" fmla="*/ 1472 w 1970"/>
                <a:gd name="T87" fmla="*/ 674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70" h="1509">
                  <a:moveTo>
                    <a:pt x="260" y="1509"/>
                  </a:moveTo>
                  <a:lnTo>
                    <a:pt x="33" y="1509"/>
                  </a:lnTo>
                  <a:cubicBezTo>
                    <a:pt x="15" y="1509"/>
                    <a:pt x="0" y="1495"/>
                    <a:pt x="0" y="1476"/>
                  </a:cubicBezTo>
                  <a:lnTo>
                    <a:pt x="0" y="33"/>
                  </a:lnTo>
                  <a:cubicBezTo>
                    <a:pt x="0" y="15"/>
                    <a:pt x="15" y="0"/>
                    <a:pt x="33" y="0"/>
                  </a:cubicBezTo>
                  <a:lnTo>
                    <a:pt x="1478" y="0"/>
                  </a:lnTo>
                  <a:cubicBezTo>
                    <a:pt x="1511" y="0"/>
                    <a:pt x="1543" y="3"/>
                    <a:pt x="1574" y="10"/>
                  </a:cubicBezTo>
                  <a:cubicBezTo>
                    <a:pt x="1606" y="16"/>
                    <a:pt x="1637" y="26"/>
                    <a:pt x="1666" y="38"/>
                  </a:cubicBezTo>
                  <a:cubicBezTo>
                    <a:pt x="1696" y="51"/>
                    <a:pt x="1724" y="66"/>
                    <a:pt x="1750" y="83"/>
                  </a:cubicBezTo>
                  <a:cubicBezTo>
                    <a:pt x="1776" y="100"/>
                    <a:pt x="1800" y="120"/>
                    <a:pt x="1823" y="142"/>
                  </a:cubicBezTo>
                  <a:cubicBezTo>
                    <a:pt x="1845" y="164"/>
                    <a:pt x="1865" y="188"/>
                    <a:pt x="1883" y="213"/>
                  </a:cubicBezTo>
                  <a:cubicBezTo>
                    <a:pt x="1901" y="239"/>
                    <a:pt x="1916" y="266"/>
                    <a:pt x="1930" y="295"/>
                  </a:cubicBezTo>
                  <a:cubicBezTo>
                    <a:pt x="1943" y="324"/>
                    <a:pt x="1953" y="354"/>
                    <a:pt x="1960" y="385"/>
                  </a:cubicBezTo>
                  <a:cubicBezTo>
                    <a:pt x="1967" y="417"/>
                    <a:pt x="1970" y="449"/>
                    <a:pt x="1970" y="482"/>
                  </a:cubicBezTo>
                  <a:cubicBezTo>
                    <a:pt x="1970" y="549"/>
                    <a:pt x="1956" y="612"/>
                    <a:pt x="1928" y="671"/>
                  </a:cubicBezTo>
                  <a:cubicBezTo>
                    <a:pt x="1915" y="700"/>
                    <a:pt x="1899" y="727"/>
                    <a:pt x="1880" y="752"/>
                  </a:cubicBezTo>
                  <a:cubicBezTo>
                    <a:pt x="1862" y="778"/>
                    <a:pt x="1841" y="802"/>
                    <a:pt x="1818" y="824"/>
                  </a:cubicBezTo>
                  <a:cubicBezTo>
                    <a:pt x="1795" y="845"/>
                    <a:pt x="1770" y="865"/>
                    <a:pt x="1743" y="882"/>
                  </a:cubicBezTo>
                  <a:cubicBezTo>
                    <a:pt x="1716" y="899"/>
                    <a:pt x="1688" y="914"/>
                    <a:pt x="1657" y="926"/>
                  </a:cubicBezTo>
                  <a:cubicBezTo>
                    <a:pt x="1627" y="938"/>
                    <a:pt x="1596" y="948"/>
                    <a:pt x="1564" y="954"/>
                  </a:cubicBezTo>
                  <a:cubicBezTo>
                    <a:pt x="1533" y="960"/>
                    <a:pt x="1500" y="963"/>
                    <a:pt x="1468" y="963"/>
                  </a:cubicBezTo>
                  <a:lnTo>
                    <a:pt x="293" y="963"/>
                  </a:lnTo>
                  <a:lnTo>
                    <a:pt x="293" y="1476"/>
                  </a:lnTo>
                  <a:cubicBezTo>
                    <a:pt x="293" y="1495"/>
                    <a:pt x="279" y="1509"/>
                    <a:pt x="260" y="1509"/>
                  </a:cubicBezTo>
                  <a:close/>
                  <a:moveTo>
                    <a:pt x="1472" y="674"/>
                  </a:moveTo>
                  <a:cubicBezTo>
                    <a:pt x="1486" y="674"/>
                    <a:pt x="1499" y="672"/>
                    <a:pt x="1512" y="670"/>
                  </a:cubicBezTo>
                  <a:cubicBezTo>
                    <a:pt x="1525" y="667"/>
                    <a:pt x="1538" y="664"/>
                    <a:pt x="1550" y="659"/>
                  </a:cubicBezTo>
                  <a:cubicBezTo>
                    <a:pt x="1563" y="653"/>
                    <a:pt x="1575" y="647"/>
                    <a:pt x="1585" y="640"/>
                  </a:cubicBezTo>
                  <a:cubicBezTo>
                    <a:pt x="1596" y="633"/>
                    <a:pt x="1606" y="626"/>
                    <a:pt x="1615" y="617"/>
                  </a:cubicBezTo>
                  <a:cubicBezTo>
                    <a:pt x="1625" y="608"/>
                    <a:pt x="1633" y="599"/>
                    <a:pt x="1641" y="588"/>
                  </a:cubicBezTo>
                  <a:cubicBezTo>
                    <a:pt x="1649" y="578"/>
                    <a:pt x="1656" y="567"/>
                    <a:pt x="1662" y="555"/>
                  </a:cubicBezTo>
                  <a:cubicBezTo>
                    <a:pt x="1668" y="544"/>
                    <a:pt x="1672" y="532"/>
                    <a:pt x="1675" y="519"/>
                  </a:cubicBezTo>
                  <a:cubicBezTo>
                    <a:pt x="1678" y="507"/>
                    <a:pt x="1680" y="495"/>
                    <a:pt x="1681" y="482"/>
                  </a:cubicBezTo>
                  <a:cubicBezTo>
                    <a:pt x="1680" y="469"/>
                    <a:pt x="1678" y="457"/>
                    <a:pt x="1675" y="445"/>
                  </a:cubicBezTo>
                  <a:cubicBezTo>
                    <a:pt x="1672" y="433"/>
                    <a:pt x="1668" y="421"/>
                    <a:pt x="1662" y="410"/>
                  </a:cubicBezTo>
                  <a:cubicBezTo>
                    <a:pt x="1656" y="398"/>
                    <a:pt x="1649" y="387"/>
                    <a:pt x="1641" y="377"/>
                  </a:cubicBezTo>
                  <a:cubicBezTo>
                    <a:pt x="1633" y="367"/>
                    <a:pt x="1624" y="357"/>
                    <a:pt x="1615" y="349"/>
                  </a:cubicBezTo>
                  <a:cubicBezTo>
                    <a:pt x="1605" y="340"/>
                    <a:pt x="1595" y="332"/>
                    <a:pt x="1583" y="325"/>
                  </a:cubicBezTo>
                  <a:cubicBezTo>
                    <a:pt x="1572" y="318"/>
                    <a:pt x="1560" y="312"/>
                    <a:pt x="1547" y="307"/>
                  </a:cubicBezTo>
                  <a:cubicBezTo>
                    <a:pt x="1535" y="302"/>
                    <a:pt x="1522" y="298"/>
                    <a:pt x="1509" y="295"/>
                  </a:cubicBezTo>
                  <a:cubicBezTo>
                    <a:pt x="1496" y="293"/>
                    <a:pt x="1482" y="291"/>
                    <a:pt x="1468" y="291"/>
                  </a:cubicBezTo>
                  <a:lnTo>
                    <a:pt x="293" y="291"/>
                  </a:lnTo>
                  <a:lnTo>
                    <a:pt x="293" y="674"/>
                  </a:lnTo>
                  <a:lnTo>
                    <a:pt x="1472" y="674"/>
                  </a:ln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 name="Freeform 6">
              <a:extLst>
                <a:ext uri="{FF2B5EF4-FFF2-40B4-BE49-F238E27FC236}">
                  <a16:creationId xmlns:a16="http://schemas.microsoft.com/office/drawing/2014/main" id="{E9A77436-CB0E-3047-EA28-A1F2DB294EB8}"/>
                </a:ext>
              </a:extLst>
            </p:cNvPr>
            <p:cNvSpPr>
              <a:spLocks/>
            </p:cNvSpPr>
            <p:nvPr/>
          </p:nvSpPr>
          <p:spPr bwMode="auto">
            <a:xfrm>
              <a:off x="5397501" y="3136900"/>
              <a:ext cx="698500" cy="777875"/>
            </a:xfrm>
            <a:custGeom>
              <a:avLst/>
              <a:gdLst>
                <a:gd name="T0" fmla="*/ 1415 w 1939"/>
                <a:gd name="T1" fmla="*/ 1784 h 2143"/>
                <a:gd name="T2" fmla="*/ 1357 w 1939"/>
                <a:gd name="T3" fmla="*/ 1740 h 2143"/>
                <a:gd name="T4" fmla="*/ 1215 w 1939"/>
                <a:gd name="T5" fmla="*/ 1578 h 2143"/>
                <a:gd name="T6" fmla="*/ 977 w 1939"/>
                <a:gd name="T7" fmla="*/ 1298 h 2143"/>
                <a:gd name="T8" fmla="*/ 734 w 1939"/>
                <a:gd name="T9" fmla="*/ 1011 h 2143"/>
                <a:gd name="T10" fmla="*/ 497 w 1939"/>
                <a:gd name="T11" fmla="*/ 732 h 2143"/>
                <a:gd name="T12" fmla="*/ 348 w 1939"/>
                <a:gd name="T13" fmla="*/ 587 h 2143"/>
                <a:gd name="T14" fmla="*/ 306 w 1939"/>
                <a:gd name="T15" fmla="*/ 598 h 2143"/>
                <a:gd name="T16" fmla="*/ 298 w 1939"/>
                <a:gd name="T17" fmla="*/ 607 h 2143"/>
                <a:gd name="T18" fmla="*/ 293 w 1939"/>
                <a:gd name="T19" fmla="*/ 2110 h 2143"/>
                <a:gd name="T20" fmla="*/ 33 w 1939"/>
                <a:gd name="T21" fmla="*/ 2143 h 2143"/>
                <a:gd name="T22" fmla="*/ 0 w 1939"/>
                <a:gd name="T23" fmla="*/ 606 h 2143"/>
                <a:gd name="T24" fmla="*/ 14 w 1939"/>
                <a:gd name="T25" fmla="*/ 529 h 2143"/>
                <a:gd name="T26" fmla="*/ 74 w 1939"/>
                <a:gd name="T27" fmla="*/ 414 h 2143"/>
                <a:gd name="T28" fmla="*/ 172 w 1939"/>
                <a:gd name="T29" fmla="*/ 335 h 2143"/>
                <a:gd name="T30" fmla="*/ 291 w 1939"/>
                <a:gd name="T31" fmla="*/ 294 h 2143"/>
                <a:gd name="T32" fmla="*/ 493 w 1939"/>
                <a:gd name="T33" fmla="*/ 318 h 2143"/>
                <a:gd name="T34" fmla="*/ 613 w 1939"/>
                <a:gd name="T35" fmla="*/ 413 h 2143"/>
                <a:gd name="T36" fmla="*/ 1317 w 1939"/>
                <a:gd name="T37" fmla="*/ 1243 h 2143"/>
                <a:gd name="T38" fmla="*/ 1559 w 1939"/>
                <a:gd name="T39" fmla="*/ 1524 h 2143"/>
                <a:gd name="T40" fmla="*/ 1571 w 1939"/>
                <a:gd name="T41" fmla="*/ 1531 h 2143"/>
                <a:gd name="T42" fmla="*/ 1582 w 1939"/>
                <a:gd name="T43" fmla="*/ 1535 h 2143"/>
                <a:gd name="T44" fmla="*/ 1625 w 1939"/>
                <a:gd name="T45" fmla="*/ 1524 h 2143"/>
                <a:gd name="T46" fmla="*/ 1643 w 1939"/>
                <a:gd name="T47" fmla="*/ 33 h 2143"/>
                <a:gd name="T48" fmla="*/ 1906 w 1939"/>
                <a:gd name="T49" fmla="*/ 0 h 2143"/>
                <a:gd name="T50" fmla="*/ 1939 w 1939"/>
                <a:gd name="T51" fmla="*/ 1517 h 2143"/>
                <a:gd name="T52" fmla="*/ 1925 w 1939"/>
                <a:gd name="T53" fmla="*/ 1588 h 2143"/>
                <a:gd name="T54" fmla="*/ 1864 w 1939"/>
                <a:gd name="T55" fmla="*/ 1703 h 2143"/>
                <a:gd name="T56" fmla="*/ 1770 w 1939"/>
                <a:gd name="T57" fmla="*/ 1785 h 2143"/>
                <a:gd name="T58" fmla="*/ 1589 w 1939"/>
                <a:gd name="T59" fmla="*/ 1834 h 2143"/>
                <a:gd name="T60" fmla="*/ 1516 w 1939"/>
                <a:gd name="T61" fmla="*/ 1826 h 2143"/>
                <a:gd name="T62" fmla="*/ 1445 w 1939"/>
                <a:gd name="T63" fmla="*/ 1799 h 2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39" h="2143">
                  <a:moveTo>
                    <a:pt x="1445" y="1799"/>
                  </a:moveTo>
                  <a:cubicBezTo>
                    <a:pt x="1435" y="1795"/>
                    <a:pt x="1425" y="1790"/>
                    <a:pt x="1415" y="1784"/>
                  </a:cubicBezTo>
                  <a:cubicBezTo>
                    <a:pt x="1405" y="1778"/>
                    <a:pt x="1395" y="1771"/>
                    <a:pt x="1386" y="1764"/>
                  </a:cubicBezTo>
                  <a:cubicBezTo>
                    <a:pt x="1376" y="1757"/>
                    <a:pt x="1366" y="1749"/>
                    <a:pt x="1357" y="1740"/>
                  </a:cubicBezTo>
                  <a:cubicBezTo>
                    <a:pt x="1348" y="1731"/>
                    <a:pt x="1338" y="1721"/>
                    <a:pt x="1328" y="1710"/>
                  </a:cubicBezTo>
                  <a:cubicBezTo>
                    <a:pt x="1291" y="1666"/>
                    <a:pt x="1253" y="1623"/>
                    <a:pt x="1215" y="1578"/>
                  </a:cubicBezTo>
                  <a:cubicBezTo>
                    <a:pt x="1175" y="1532"/>
                    <a:pt x="1136" y="1486"/>
                    <a:pt x="1098" y="1440"/>
                  </a:cubicBezTo>
                  <a:lnTo>
                    <a:pt x="977" y="1298"/>
                  </a:lnTo>
                  <a:lnTo>
                    <a:pt x="856" y="1155"/>
                  </a:lnTo>
                  <a:lnTo>
                    <a:pt x="734" y="1011"/>
                  </a:lnTo>
                  <a:lnTo>
                    <a:pt x="614" y="870"/>
                  </a:lnTo>
                  <a:cubicBezTo>
                    <a:pt x="572" y="820"/>
                    <a:pt x="533" y="774"/>
                    <a:pt x="497" y="732"/>
                  </a:cubicBezTo>
                  <a:cubicBezTo>
                    <a:pt x="458" y="686"/>
                    <a:pt x="421" y="643"/>
                    <a:pt x="387" y="601"/>
                  </a:cubicBezTo>
                  <a:cubicBezTo>
                    <a:pt x="376" y="591"/>
                    <a:pt x="364" y="587"/>
                    <a:pt x="348" y="587"/>
                  </a:cubicBezTo>
                  <a:cubicBezTo>
                    <a:pt x="340" y="587"/>
                    <a:pt x="332" y="587"/>
                    <a:pt x="325" y="589"/>
                  </a:cubicBezTo>
                  <a:cubicBezTo>
                    <a:pt x="318" y="591"/>
                    <a:pt x="312" y="594"/>
                    <a:pt x="306" y="598"/>
                  </a:cubicBezTo>
                  <a:lnTo>
                    <a:pt x="306" y="598"/>
                  </a:lnTo>
                  <a:cubicBezTo>
                    <a:pt x="302" y="600"/>
                    <a:pt x="299" y="604"/>
                    <a:pt x="298" y="607"/>
                  </a:cubicBezTo>
                  <a:cubicBezTo>
                    <a:pt x="295" y="611"/>
                    <a:pt x="294" y="616"/>
                    <a:pt x="293" y="622"/>
                  </a:cubicBezTo>
                  <a:lnTo>
                    <a:pt x="293" y="2110"/>
                  </a:lnTo>
                  <a:cubicBezTo>
                    <a:pt x="293" y="2129"/>
                    <a:pt x="279" y="2143"/>
                    <a:pt x="260" y="2143"/>
                  </a:cubicBezTo>
                  <a:lnTo>
                    <a:pt x="33" y="2143"/>
                  </a:lnTo>
                  <a:cubicBezTo>
                    <a:pt x="15" y="2143"/>
                    <a:pt x="0" y="2129"/>
                    <a:pt x="0" y="2110"/>
                  </a:cubicBezTo>
                  <a:lnTo>
                    <a:pt x="0" y="606"/>
                  </a:lnTo>
                  <a:cubicBezTo>
                    <a:pt x="0" y="601"/>
                    <a:pt x="1" y="597"/>
                    <a:pt x="2" y="593"/>
                  </a:cubicBezTo>
                  <a:cubicBezTo>
                    <a:pt x="4" y="571"/>
                    <a:pt x="8" y="549"/>
                    <a:pt x="14" y="529"/>
                  </a:cubicBezTo>
                  <a:cubicBezTo>
                    <a:pt x="20" y="507"/>
                    <a:pt x="28" y="486"/>
                    <a:pt x="38" y="467"/>
                  </a:cubicBezTo>
                  <a:cubicBezTo>
                    <a:pt x="49" y="448"/>
                    <a:pt x="61" y="430"/>
                    <a:pt x="74" y="414"/>
                  </a:cubicBezTo>
                  <a:cubicBezTo>
                    <a:pt x="88" y="397"/>
                    <a:pt x="103" y="382"/>
                    <a:pt x="120" y="369"/>
                  </a:cubicBezTo>
                  <a:cubicBezTo>
                    <a:pt x="137" y="356"/>
                    <a:pt x="154" y="344"/>
                    <a:pt x="172" y="335"/>
                  </a:cubicBezTo>
                  <a:cubicBezTo>
                    <a:pt x="191" y="325"/>
                    <a:pt x="210" y="316"/>
                    <a:pt x="230" y="309"/>
                  </a:cubicBezTo>
                  <a:cubicBezTo>
                    <a:pt x="250" y="303"/>
                    <a:pt x="270" y="298"/>
                    <a:pt x="291" y="294"/>
                  </a:cubicBezTo>
                  <a:cubicBezTo>
                    <a:pt x="311" y="291"/>
                    <a:pt x="332" y="289"/>
                    <a:pt x="352" y="289"/>
                  </a:cubicBezTo>
                  <a:cubicBezTo>
                    <a:pt x="401" y="289"/>
                    <a:pt x="448" y="298"/>
                    <a:pt x="493" y="318"/>
                  </a:cubicBezTo>
                  <a:cubicBezTo>
                    <a:pt x="517" y="328"/>
                    <a:pt x="538" y="341"/>
                    <a:pt x="559" y="357"/>
                  </a:cubicBezTo>
                  <a:cubicBezTo>
                    <a:pt x="578" y="373"/>
                    <a:pt x="596" y="391"/>
                    <a:pt x="613" y="413"/>
                  </a:cubicBezTo>
                  <a:lnTo>
                    <a:pt x="848" y="690"/>
                  </a:lnTo>
                  <a:lnTo>
                    <a:pt x="1317" y="1243"/>
                  </a:lnTo>
                  <a:lnTo>
                    <a:pt x="1552" y="1519"/>
                  </a:lnTo>
                  <a:cubicBezTo>
                    <a:pt x="1554" y="1521"/>
                    <a:pt x="1556" y="1523"/>
                    <a:pt x="1559" y="1524"/>
                  </a:cubicBezTo>
                  <a:lnTo>
                    <a:pt x="1560" y="1525"/>
                  </a:lnTo>
                  <a:cubicBezTo>
                    <a:pt x="1563" y="1527"/>
                    <a:pt x="1566" y="1529"/>
                    <a:pt x="1571" y="1531"/>
                  </a:cubicBezTo>
                  <a:lnTo>
                    <a:pt x="1572" y="1532"/>
                  </a:lnTo>
                  <a:cubicBezTo>
                    <a:pt x="1575" y="1533"/>
                    <a:pt x="1579" y="1534"/>
                    <a:pt x="1582" y="1535"/>
                  </a:cubicBezTo>
                  <a:cubicBezTo>
                    <a:pt x="1585" y="1536"/>
                    <a:pt x="1588" y="1536"/>
                    <a:pt x="1591" y="1536"/>
                  </a:cubicBezTo>
                  <a:cubicBezTo>
                    <a:pt x="1603" y="1536"/>
                    <a:pt x="1615" y="1532"/>
                    <a:pt x="1625" y="1524"/>
                  </a:cubicBezTo>
                  <a:cubicBezTo>
                    <a:pt x="1634" y="1517"/>
                    <a:pt x="1640" y="1508"/>
                    <a:pt x="1643" y="1497"/>
                  </a:cubicBezTo>
                  <a:lnTo>
                    <a:pt x="1643" y="33"/>
                  </a:lnTo>
                  <a:cubicBezTo>
                    <a:pt x="1643" y="15"/>
                    <a:pt x="1658" y="0"/>
                    <a:pt x="1676" y="0"/>
                  </a:cubicBezTo>
                  <a:lnTo>
                    <a:pt x="1906" y="0"/>
                  </a:lnTo>
                  <a:cubicBezTo>
                    <a:pt x="1924" y="0"/>
                    <a:pt x="1939" y="15"/>
                    <a:pt x="1939" y="33"/>
                  </a:cubicBezTo>
                  <a:lnTo>
                    <a:pt x="1939" y="1517"/>
                  </a:lnTo>
                  <a:cubicBezTo>
                    <a:pt x="1939" y="1519"/>
                    <a:pt x="1939" y="1521"/>
                    <a:pt x="1938" y="1523"/>
                  </a:cubicBezTo>
                  <a:cubicBezTo>
                    <a:pt x="1936" y="1546"/>
                    <a:pt x="1932" y="1567"/>
                    <a:pt x="1925" y="1588"/>
                  </a:cubicBezTo>
                  <a:cubicBezTo>
                    <a:pt x="1919" y="1610"/>
                    <a:pt x="1910" y="1631"/>
                    <a:pt x="1899" y="1650"/>
                  </a:cubicBezTo>
                  <a:cubicBezTo>
                    <a:pt x="1889" y="1669"/>
                    <a:pt x="1877" y="1686"/>
                    <a:pt x="1864" y="1703"/>
                  </a:cubicBezTo>
                  <a:cubicBezTo>
                    <a:pt x="1850" y="1719"/>
                    <a:pt x="1836" y="1734"/>
                    <a:pt x="1820" y="1748"/>
                  </a:cubicBezTo>
                  <a:cubicBezTo>
                    <a:pt x="1804" y="1762"/>
                    <a:pt x="1787" y="1774"/>
                    <a:pt x="1770" y="1785"/>
                  </a:cubicBezTo>
                  <a:cubicBezTo>
                    <a:pt x="1752" y="1795"/>
                    <a:pt x="1733" y="1804"/>
                    <a:pt x="1713" y="1812"/>
                  </a:cubicBezTo>
                  <a:cubicBezTo>
                    <a:pt x="1673" y="1826"/>
                    <a:pt x="1631" y="1834"/>
                    <a:pt x="1589" y="1834"/>
                  </a:cubicBezTo>
                  <a:cubicBezTo>
                    <a:pt x="1578" y="1834"/>
                    <a:pt x="1566" y="1833"/>
                    <a:pt x="1553" y="1832"/>
                  </a:cubicBezTo>
                  <a:cubicBezTo>
                    <a:pt x="1541" y="1830"/>
                    <a:pt x="1529" y="1828"/>
                    <a:pt x="1516" y="1826"/>
                  </a:cubicBezTo>
                  <a:cubicBezTo>
                    <a:pt x="1503" y="1823"/>
                    <a:pt x="1491" y="1819"/>
                    <a:pt x="1478" y="1815"/>
                  </a:cubicBezTo>
                  <a:cubicBezTo>
                    <a:pt x="1467" y="1810"/>
                    <a:pt x="1456" y="1805"/>
                    <a:pt x="1445" y="1799"/>
                  </a:cubicBez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8" name="Freeform 7">
              <a:extLst>
                <a:ext uri="{FF2B5EF4-FFF2-40B4-BE49-F238E27FC236}">
                  <a16:creationId xmlns:a16="http://schemas.microsoft.com/office/drawing/2014/main" id="{774B5E73-D663-5F8D-79B1-4EFC41F10844}"/>
                </a:ext>
              </a:extLst>
            </p:cNvPr>
            <p:cNvSpPr>
              <a:spLocks noEditPoints="1"/>
            </p:cNvSpPr>
            <p:nvPr/>
          </p:nvSpPr>
          <p:spPr bwMode="auto">
            <a:xfrm>
              <a:off x="6124576" y="3311525"/>
              <a:ext cx="750888" cy="549275"/>
            </a:xfrm>
            <a:custGeom>
              <a:avLst/>
              <a:gdLst>
                <a:gd name="T0" fmla="*/ 1846 w 2081"/>
                <a:gd name="T1" fmla="*/ 844 h 1511"/>
                <a:gd name="T2" fmla="*/ 1808 w 2081"/>
                <a:gd name="T3" fmla="*/ 878 h 1511"/>
                <a:gd name="T4" fmla="*/ 1754 w 2081"/>
                <a:gd name="T5" fmla="*/ 912 h 1511"/>
                <a:gd name="T6" fmla="*/ 1698 w 2081"/>
                <a:gd name="T7" fmla="*/ 939 h 1511"/>
                <a:gd name="T8" fmla="*/ 1684 w 2081"/>
                <a:gd name="T9" fmla="*/ 944 h 1511"/>
                <a:gd name="T10" fmla="*/ 1758 w 2081"/>
                <a:gd name="T11" fmla="*/ 1044 h 1511"/>
                <a:gd name="T12" fmla="*/ 1865 w 2081"/>
                <a:gd name="T13" fmla="*/ 1186 h 1511"/>
                <a:gd name="T14" fmla="*/ 1865 w 2081"/>
                <a:gd name="T15" fmla="*/ 1186 h 1511"/>
                <a:gd name="T16" fmla="*/ 1972 w 2081"/>
                <a:gd name="T17" fmla="*/ 1328 h 1511"/>
                <a:gd name="T18" fmla="*/ 2022 w 2081"/>
                <a:gd name="T19" fmla="*/ 1396 h 1511"/>
                <a:gd name="T20" fmla="*/ 2070 w 2081"/>
                <a:gd name="T21" fmla="*/ 1458 h 1511"/>
                <a:gd name="T22" fmla="*/ 2063 w 2081"/>
                <a:gd name="T23" fmla="*/ 1505 h 1511"/>
                <a:gd name="T24" fmla="*/ 2043 w 2081"/>
                <a:gd name="T25" fmla="*/ 1511 h 1511"/>
                <a:gd name="T26" fmla="*/ 2043 w 2081"/>
                <a:gd name="T27" fmla="*/ 1511 h 1511"/>
                <a:gd name="T28" fmla="*/ 1755 w 2081"/>
                <a:gd name="T29" fmla="*/ 1511 h 1511"/>
                <a:gd name="T30" fmla="*/ 1727 w 2081"/>
                <a:gd name="T31" fmla="*/ 1496 h 1511"/>
                <a:gd name="T32" fmla="*/ 1343 w 2081"/>
                <a:gd name="T33" fmla="*/ 982 h 1511"/>
                <a:gd name="T34" fmla="*/ 293 w 2081"/>
                <a:gd name="T35" fmla="*/ 982 h 1511"/>
                <a:gd name="T36" fmla="*/ 293 w 2081"/>
                <a:gd name="T37" fmla="*/ 1478 h 1511"/>
                <a:gd name="T38" fmla="*/ 260 w 2081"/>
                <a:gd name="T39" fmla="*/ 1511 h 1511"/>
                <a:gd name="T40" fmla="*/ 33 w 2081"/>
                <a:gd name="T41" fmla="*/ 1511 h 1511"/>
                <a:gd name="T42" fmla="*/ 0 w 2081"/>
                <a:gd name="T43" fmla="*/ 1478 h 1511"/>
                <a:gd name="T44" fmla="*/ 0 w 2081"/>
                <a:gd name="T45" fmla="*/ 33 h 1511"/>
                <a:gd name="T46" fmla="*/ 33 w 2081"/>
                <a:gd name="T47" fmla="*/ 0 h 1511"/>
                <a:gd name="T48" fmla="*/ 1497 w 2081"/>
                <a:gd name="T49" fmla="*/ 0 h 1511"/>
                <a:gd name="T50" fmla="*/ 1645 w 2081"/>
                <a:gd name="T51" fmla="*/ 20 h 1511"/>
                <a:gd name="T52" fmla="*/ 1777 w 2081"/>
                <a:gd name="T53" fmla="*/ 80 h 1511"/>
                <a:gd name="T54" fmla="*/ 1779 w 2081"/>
                <a:gd name="T55" fmla="*/ 81 h 1511"/>
                <a:gd name="T56" fmla="*/ 1871 w 2081"/>
                <a:gd name="T57" fmla="*/ 156 h 1511"/>
                <a:gd name="T58" fmla="*/ 1945 w 2081"/>
                <a:gd name="T59" fmla="*/ 253 h 1511"/>
                <a:gd name="T60" fmla="*/ 1992 w 2081"/>
                <a:gd name="T61" fmla="*/ 367 h 1511"/>
                <a:gd name="T62" fmla="*/ 2008 w 2081"/>
                <a:gd name="T63" fmla="*/ 490 h 1511"/>
                <a:gd name="T64" fmla="*/ 1967 w 2081"/>
                <a:gd name="T65" fmla="*/ 682 h 1511"/>
                <a:gd name="T66" fmla="*/ 1918 w 2081"/>
                <a:gd name="T67" fmla="*/ 765 h 1511"/>
                <a:gd name="T68" fmla="*/ 1853 w 2081"/>
                <a:gd name="T69" fmla="*/ 839 h 1511"/>
                <a:gd name="T70" fmla="*/ 1846 w 2081"/>
                <a:gd name="T71" fmla="*/ 844 h 1511"/>
                <a:gd name="T72" fmla="*/ 293 w 2081"/>
                <a:gd name="T73" fmla="*/ 686 h 1511"/>
                <a:gd name="T74" fmla="*/ 1503 w 2081"/>
                <a:gd name="T75" fmla="*/ 686 h 1511"/>
                <a:gd name="T76" fmla="*/ 1584 w 2081"/>
                <a:gd name="T77" fmla="*/ 671 h 1511"/>
                <a:gd name="T78" fmla="*/ 1620 w 2081"/>
                <a:gd name="T79" fmla="*/ 652 h 1511"/>
                <a:gd name="T80" fmla="*/ 1652 w 2081"/>
                <a:gd name="T81" fmla="*/ 628 h 1511"/>
                <a:gd name="T82" fmla="*/ 1678 w 2081"/>
                <a:gd name="T83" fmla="*/ 599 h 1511"/>
                <a:gd name="T84" fmla="*/ 1698 w 2081"/>
                <a:gd name="T85" fmla="*/ 565 h 1511"/>
                <a:gd name="T86" fmla="*/ 1710 w 2081"/>
                <a:gd name="T87" fmla="*/ 529 h 1511"/>
                <a:gd name="T88" fmla="*/ 1714 w 2081"/>
                <a:gd name="T89" fmla="*/ 490 h 1511"/>
                <a:gd name="T90" fmla="*/ 1710 w 2081"/>
                <a:gd name="T91" fmla="*/ 451 h 1511"/>
                <a:gd name="T92" fmla="*/ 1697 w 2081"/>
                <a:gd name="T93" fmla="*/ 415 h 1511"/>
                <a:gd name="T94" fmla="*/ 1697 w 2081"/>
                <a:gd name="T95" fmla="*/ 415 h 1511"/>
                <a:gd name="T96" fmla="*/ 1676 w 2081"/>
                <a:gd name="T97" fmla="*/ 381 h 1511"/>
                <a:gd name="T98" fmla="*/ 1649 w 2081"/>
                <a:gd name="T99" fmla="*/ 352 h 1511"/>
                <a:gd name="T100" fmla="*/ 1617 w 2081"/>
                <a:gd name="T101" fmla="*/ 327 h 1511"/>
                <a:gd name="T102" fmla="*/ 1580 w 2081"/>
                <a:gd name="T103" fmla="*/ 309 h 1511"/>
                <a:gd name="T104" fmla="*/ 1540 w 2081"/>
                <a:gd name="T105" fmla="*/ 297 h 1511"/>
                <a:gd name="T106" fmla="*/ 1540 w 2081"/>
                <a:gd name="T107" fmla="*/ 297 h 1511"/>
                <a:gd name="T108" fmla="*/ 1497 w 2081"/>
                <a:gd name="T109" fmla="*/ 293 h 1511"/>
                <a:gd name="T110" fmla="*/ 293 w 2081"/>
                <a:gd name="T111" fmla="*/ 293 h 1511"/>
                <a:gd name="T112" fmla="*/ 293 w 2081"/>
                <a:gd name="T113" fmla="*/ 686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81" h="1511">
                  <a:moveTo>
                    <a:pt x="1846" y="844"/>
                  </a:moveTo>
                  <a:cubicBezTo>
                    <a:pt x="1834" y="856"/>
                    <a:pt x="1821" y="867"/>
                    <a:pt x="1808" y="878"/>
                  </a:cubicBezTo>
                  <a:cubicBezTo>
                    <a:pt x="1791" y="890"/>
                    <a:pt x="1773" y="902"/>
                    <a:pt x="1754" y="912"/>
                  </a:cubicBezTo>
                  <a:cubicBezTo>
                    <a:pt x="1736" y="922"/>
                    <a:pt x="1718" y="931"/>
                    <a:pt x="1698" y="939"/>
                  </a:cubicBezTo>
                  <a:cubicBezTo>
                    <a:pt x="1693" y="941"/>
                    <a:pt x="1689" y="943"/>
                    <a:pt x="1684" y="944"/>
                  </a:cubicBezTo>
                  <a:lnTo>
                    <a:pt x="1758" y="1044"/>
                  </a:lnTo>
                  <a:lnTo>
                    <a:pt x="1865" y="1186"/>
                  </a:lnTo>
                  <a:lnTo>
                    <a:pt x="1865" y="1186"/>
                  </a:lnTo>
                  <a:lnTo>
                    <a:pt x="1972" y="1328"/>
                  </a:lnTo>
                  <a:lnTo>
                    <a:pt x="2022" y="1396"/>
                  </a:lnTo>
                  <a:lnTo>
                    <a:pt x="2070" y="1458"/>
                  </a:lnTo>
                  <a:cubicBezTo>
                    <a:pt x="2081" y="1473"/>
                    <a:pt x="2078" y="1494"/>
                    <a:pt x="2063" y="1505"/>
                  </a:cubicBezTo>
                  <a:cubicBezTo>
                    <a:pt x="2057" y="1509"/>
                    <a:pt x="2050" y="1511"/>
                    <a:pt x="2043" y="1511"/>
                  </a:cubicBezTo>
                  <a:lnTo>
                    <a:pt x="2043" y="1511"/>
                  </a:lnTo>
                  <a:lnTo>
                    <a:pt x="1755" y="1511"/>
                  </a:lnTo>
                  <a:cubicBezTo>
                    <a:pt x="1744" y="1511"/>
                    <a:pt x="1733" y="1505"/>
                    <a:pt x="1727" y="1496"/>
                  </a:cubicBezTo>
                  <a:lnTo>
                    <a:pt x="1343" y="982"/>
                  </a:lnTo>
                  <a:lnTo>
                    <a:pt x="293" y="982"/>
                  </a:lnTo>
                  <a:lnTo>
                    <a:pt x="293" y="1478"/>
                  </a:lnTo>
                  <a:cubicBezTo>
                    <a:pt x="293" y="1497"/>
                    <a:pt x="278" y="1511"/>
                    <a:pt x="260" y="1511"/>
                  </a:cubicBezTo>
                  <a:lnTo>
                    <a:pt x="33" y="1511"/>
                  </a:lnTo>
                  <a:cubicBezTo>
                    <a:pt x="15" y="1511"/>
                    <a:pt x="0" y="1497"/>
                    <a:pt x="0" y="1478"/>
                  </a:cubicBezTo>
                  <a:lnTo>
                    <a:pt x="0" y="33"/>
                  </a:lnTo>
                  <a:cubicBezTo>
                    <a:pt x="0" y="15"/>
                    <a:pt x="15" y="0"/>
                    <a:pt x="33" y="0"/>
                  </a:cubicBezTo>
                  <a:lnTo>
                    <a:pt x="1497" y="0"/>
                  </a:lnTo>
                  <a:cubicBezTo>
                    <a:pt x="1549" y="0"/>
                    <a:pt x="1598" y="7"/>
                    <a:pt x="1645" y="20"/>
                  </a:cubicBezTo>
                  <a:cubicBezTo>
                    <a:pt x="1691" y="33"/>
                    <a:pt x="1736" y="54"/>
                    <a:pt x="1777" y="80"/>
                  </a:cubicBezTo>
                  <a:lnTo>
                    <a:pt x="1779" y="81"/>
                  </a:lnTo>
                  <a:cubicBezTo>
                    <a:pt x="1813" y="103"/>
                    <a:pt x="1844" y="127"/>
                    <a:pt x="1871" y="156"/>
                  </a:cubicBezTo>
                  <a:cubicBezTo>
                    <a:pt x="1899" y="185"/>
                    <a:pt x="1924" y="217"/>
                    <a:pt x="1945" y="253"/>
                  </a:cubicBezTo>
                  <a:cubicBezTo>
                    <a:pt x="1966" y="290"/>
                    <a:pt x="1981" y="327"/>
                    <a:pt x="1992" y="367"/>
                  </a:cubicBezTo>
                  <a:cubicBezTo>
                    <a:pt x="2002" y="407"/>
                    <a:pt x="2008" y="448"/>
                    <a:pt x="2008" y="490"/>
                  </a:cubicBezTo>
                  <a:cubicBezTo>
                    <a:pt x="2008" y="558"/>
                    <a:pt x="1994" y="622"/>
                    <a:pt x="1967" y="682"/>
                  </a:cubicBezTo>
                  <a:cubicBezTo>
                    <a:pt x="1953" y="711"/>
                    <a:pt x="1937" y="739"/>
                    <a:pt x="1918" y="765"/>
                  </a:cubicBezTo>
                  <a:cubicBezTo>
                    <a:pt x="1899" y="792"/>
                    <a:pt x="1878" y="816"/>
                    <a:pt x="1853" y="839"/>
                  </a:cubicBezTo>
                  <a:cubicBezTo>
                    <a:pt x="1851" y="841"/>
                    <a:pt x="1849" y="843"/>
                    <a:pt x="1846" y="844"/>
                  </a:cubicBezTo>
                  <a:close/>
                  <a:moveTo>
                    <a:pt x="293" y="686"/>
                  </a:moveTo>
                  <a:lnTo>
                    <a:pt x="1503" y="686"/>
                  </a:lnTo>
                  <a:cubicBezTo>
                    <a:pt x="1531" y="686"/>
                    <a:pt x="1558" y="681"/>
                    <a:pt x="1584" y="671"/>
                  </a:cubicBezTo>
                  <a:cubicBezTo>
                    <a:pt x="1597" y="665"/>
                    <a:pt x="1610" y="659"/>
                    <a:pt x="1620" y="652"/>
                  </a:cubicBezTo>
                  <a:cubicBezTo>
                    <a:pt x="1631" y="646"/>
                    <a:pt x="1642" y="638"/>
                    <a:pt x="1652" y="628"/>
                  </a:cubicBezTo>
                  <a:cubicBezTo>
                    <a:pt x="1661" y="619"/>
                    <a:pt x="1670" y="610"/>
                    <a:pt x="1678" y="599"/>
                  </a:cubicBezTo>
                  <a:cubicBezTo>
                    <a:pt x="1685" y="589"/>
                    <a:pt x="1692" y="578"/>
                    <a:pt x="1698" y="565"/>
                  </a:cubicBezTo>
                  <a:cubicBezTo>
                    <a:pt x="1703" y="554"/>
                    <a:pt x="1707" y="541"/>
                    <a:pt x="1710" y="529"/>
                  </a:cubicBezTo>
                  <a:cubicBezTo>
                    <a:pt x="1713" y="517"/>
                    <a:pt x="1714" y="504"/>
                    <a:pt x="1714" y="490"/>
                  </a:cubicBezTo>
                  <a:cubicBezTo>
                    <a:pt x="1714" y="476"/>
                    <a:pt x="1713" y="463"/>
                    <a:pt x="1710" y="451"/>
                  </a:cubicBezTo>
                  <a:cubicBezTo>
                    <a:pt x="1707" y="438"/>
                    <a:pt x="1703" y="426"/>
                    <a:pt x="1697" y="415"/>
                  </a:cubicBezTo>
                  <a:lnTo>
                    <a:pt x="1697" y="415"/>
                  </a:lnTo>
                  <a:cubicBezTo>
                    <a:pt x="1691" y="403"/>
                    <a:pt x="1684" y="391"/>
                    <a:pt x="1676" y="381"/>
                  </a:cubicBezTo>
                  <a:cubicBezTo>
                    <a:pt x="1668" y="370"/>
                    <a:pt x="1659" y="361"/>
                    <a:pt x="1649" y="352"/>
                  </a:cubicBezTo>
                  <a:cubicBezTo>
                    <a:pt x="1639" y="342"/>
                    <a:pt x="1628" y="334"/>
                    <a:pt x="1617" y="327"/>
                  </a:cubicBezTo>
                  <a:cubicBezTo>
                    <a:pt x="1606" y="320"/>
                    <a:pt x="1593" y="314"/>
                    <a:pt x="1580" y="309"/>
                  </a:cubicBezTo>
                  <a:cubicBezTo>
                    <a:pt x="1566" y="304"/>
                    <a:pt x="1553" y="300"/>
                    <a:pt x="1540" y="297"/>
                  </a:cubicBezTo>
                  <a:lnTo>
                    <a:pt x="1540" y="297"/>
                  </a:lnTo>
                  <a:cubicBezTo>
                    <a:pt x="1526" y="295"/>
                    <a:pt x="1512" y="293"/>
                    <a:pt x="1497" y="293"/>
                  </a:cubicBezTo>
                  <a:lnTo>
                    <a:pt x="293" y="293"/>
                  </a:lnTo>
                  <a:lnTo>
                    <a:pt x="293" y="686"/>
                  </a:ln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 name="Freeform 8">
              <a:extLst>
                <a:ext uri="{FF2B5EF4-FFF2-40B4-BE49-F238E27FC236}">
                  <a16:creationId xmlns:a16="http://schemas.microsoft.com/office/drawing/2014/main" id="{4388498A-092F-D76E-C181-35CD54883F4B}"/>
                </a:ext>
              </a:extLst>
            </p:cNvPr>
            <p:cNvSpPr>
              <a:spLocks/>
            </p:cNvSpPr>
            <p:nvPr/>
          </p:nvSpPr>
          <p:spPr bwMode="auto">
            <a:xfrm>
              <a:off x="6861176" y="3311525"/>
              <a:ext cx="668338" cy="549275"/>
            </a:xfrm>
            <a:custGeom>
              <a:avLst/>
              <a:gdLst>
                <a:gd name="T0" fmla="*/ 1821 w 1854"/>
                <a:gd name="T1" fmla="*/ 293 h 1511"/>
                <a:gd name="T2" fmla="*/ 1074 w 1854"/>
                <a:gd name="T3" fmla="*/ 293 h 1511"/>
                <a:gd name="T4" fmla="*/ 1074 w 1854"/>
                <a:gd name="T5" fmla="*/ 1478 h 1511"/>
                <a:gd name="T6" fmla="*/ 1041 w 1854"/>
                <a:gd name="T7" fmla="*/ 1511 h 1511"/>
                <a:gd name="T8" fmla="*/ 813 w 1854"/>
                <a:gd name="T9" fmla="*/ 1511 h 1511"/>
                <a:gd name="T10" fmla="*/ 780 w 1854"/>
                <a:gd name="T11" fmla="*/ 1478 h 1511"/>
                <a:gd name="T12" fmla="*/ 780 w 1854"/>
                <a:gd name="T13" fmla="*/ 293 h 1511"/>
                <a:gd name="T14" fmla="*/ 33 w 1854"/>
                <a:gd name="T15" fmla="*/ 293 h 1511"/>
                <a:gd name="T16" fmla="*/ 0 w 1854"/>
                <a:gd name="T17" fmla="*/ 260 h 1511"/>
                <a:gd name="T18" fmla="*/ 0 w 1854"/>
                <a:gd name="T19" fmla="*/ 33 h 1511"/>
                <a:gd name="T20" fmla="*/ 33 w 1854"/>
                <a:gd name="T21" fmla="*/ 0 h 1511"/>
                <a:gd name="T22" fmla="*/ 1821 w 1854"/>
                <a:gd name="T23" fmla="*/ 0 h 1511"/>
                <a:gd name="T24" fmla="*/ 1854 w 1854"/>
                <a:gd name="T25" fmla="*/ 33 h 1511"/>
                <a:gd name="T26" fmla="*/ 1854 w 1854"/>
                <a:gd name="T27" fmla="*/ 260 h 1511"/>
                <a:gd name="T28" fmla="*/ 1821 w 1854"/>
                <a:gd name="T29" fmla="*/ 293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4" h="1511">
                  <a:moveTo>
                    <a:pt x="1821" y="293"/>
                  </a:moveTo>
                  <a:lnTo>
                    <a:pt x="1074" y="293"/>
                  </a:lnTo>
                  <a:lnTo>
                    <a:pt x="1074" y="1478"/>
                  </a:lnTo>
                  <a:cubicBezTo>
                    <a:pt x="1074" y="1497"/>
                    <a:pt x="1059" y="1511"/>
                    <a:pt x="1041" y="1511"/>
                  </a:cubicBezTo>
                  <a:lnTo>
                    <a:pt x="813" y="1511"/>
                  </a:lnTo>
                  <a:cubicBezTo>
                    <a:pt x="795" y="1511"/>
                    <a:pt x="780" y="1497"/>
                    <a:pt x="780" y="1478"/>
                  </a:cubicBezTo>
                  <a:lnTo>
                    <a:pt x="780" y="293"/>
                  </a:lnTo>
                  <a:lnTo>
                    <a:pt x="33" y="293"/>
                  </a:lnTo>
                  <a:cubicBezTo>
                    <a:pt x="15" y="293"/>
                    <a:pt x="0" y="279"/>
                    <a:pt x="0" y="260"/>
                  </a:cubicBezTo>
                  <a:lnTo>
                    <a:pt x="0" y="33"/>
                  </a:lnTo>
                  <a:cubicBezTo>
                    <a:pt x="0" y="15"/>
                    <a:pt x="15" y="0"/>
                    <a:pt x="33" y="0"/>
                  </a:cubicBezTo>
                  <a:lnTo>
                    <a:pt x="1821" y="0"/>
                  </a:lnTo>
                  <a:cubicBezTo>
                    <a:pt x="1839" y="0"/>
                    <a:pt x="1854" y="15"/>
                    <a:pt x="1854" y="33"/>
                  </a:cubicBezTo>
                  <a:lnTo>
                    <a:pt x="1854" y="260"/>
                  </a:lnTo>
                  <a:cubicBezTo>
                    <a:pt x="1854" y="279"/>
                    <a:pt x="1839" y="293"/>
                    <a:pt x="1821" y="293"/>
                  </a:cubicBez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 name="Freeform 9">
              <a:extLst>
                <a:ext uri="{FF2B5EF4-FFF2-40B4-BE49-F238E27FC236}">
                  <a16:creationId xmlns:a16="http://schemas.microsoft.com/office/drawing/2014/main" id="{E127FC99-C69B-3219-817B-BB4431620BE5}"/>
                </a:ext>
              </a:extLst>
            </p:cNvPr>
            <p:cNvSpPr>
              <a:spLocks/>
            </p:cNvSpPr>
            <p:nvPr/>
          </p:nvSpPr>
          <p:spPr bwMode="auto">
            <a:xfrm>
              <a:off x="6032501" y="2714625"/>
              <a:ext cx="433388" cy="390525"/>
            </a:xfrm>
            <a:custGeom>
              <a:avLst/>
              <a:gdLst>
                <a:gd name="T0" fmla="*/ 234 w 1200"/>
                <a:gd name="T1" fmla="*/ 411 h 1075"/>
                <a:gd name="T2" fmla="*/ 710 w 1200"/>
                <a:gd name="T3" fmla="*/ 913 h 1075"/>
                <a:gd name="T4" fmla="*/ 17 w 1200"/>
                <a:gd name="T5" fmla="*/ 1075 h 1075"/>
                <a:gd name="T6" fmla="*/ 234 w 1200"/>
                <a:gd name="T7" fmla="*/ 411 h 1075"/>
              </a:gdLst>
              <a:ahLst/>
              <a:cxnLst>
                <a:cxn ang="0">
                  <a:pos x="T0" y="T1"/>
                </a:cxn>
                <a:cxn ang="0">
                  <a:pos x="T2" y="T3"/>
                </a:cxn>
                <a:cxn ang="0">
                  <a:pos x="T4" y="T5"/>
                </a:cxn>
                <a:cxn ang="0">
                  <a:pos x="T6" y="T7"/>
                </a:cxn>
              </a:cxnLst>
              <a:rect l="0" t="0" r="r" b="b"/>
              <a:pathLst>
                <a:path w="1200" h="1075">
                  <a:moveTo>
                    <a:pt x="234" y="411"/>
                  </a:moveTo>
                  <a:cubicBezTo>
                    <a:pt x="796" y="0"/>
                    <a:pt x="1200" y="672"/>
                    <a:pt x="710" y="913"/>
                  </a:cubicBezTo>
                  <a:cubicBezTo>
                    <a:pt x="479" y="1021"/>
                    <a:pt x="248" y="837"/>
                    <a:pt x="17" y="1075"/>
                  </a:cubicBezTo>
                  <a:cubicBezTo>
                    <a:pt x="0" y="828"/>
                    <a:pt x="46" y="549"/>
                    <a:pt x="234" y="411"/>
                  </a:cubicBezTo>
                  <a:close/>
                </a:path>
              </a:pathLst>
            </a:custGeom>
            <a:solidFill>
              <a:srgbClr val="70BF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 name="Freeform 10">
              <a:extLst>
                <a:ext uri="{FF2B5EF4-FFF2-40B4-BE49-F238E27FC236}">
                  <a16:creationId xmlns:a16="http://schemas.microsoft.com/office/drawing/2014/main" id="{3D2C7CEC-560F-1869-EF45-83BEE08393C8}"/>
                </a:ext>
              </a:extLst>
            </p:cNvPr>
            <p:cNvSpPr>
              <a:spLocks/>
            </p:cNvSpPr>
            <p:nvPr/>
          </p:nvSpPr>
          <p:spPr bwMode="auto">
            <a:xfrm>
              <a:off x="5397501" y="3935413"/>
              <a:ext cx="106363" cy="106363"/>
            </a:xfrm>
            <a:custGeom>
              <a:avLst/>
              <a:gdLst>
                <a:gd name="T0" fmla="*/ 20 w 294"/>
                <a:gd name="T1" fmla="*/ 0 h 294"/>
                <a:gd name="T2" fmla="*/ 274 w 294"/>
                <a:gd name="T3" fmla="*/ 0 h 294"/>
                <a:gd name="T4" fmla="*/ 294 w 294"/>
                <a:gd name="T5" fmla="*/ 20 h 294"/>
                <a:gd name="T6" fmla="*/ 294 w 294"/>
                <a:gd name="T7" fmla="*/ 274 h 294"/>
                <a:gd name="T8" fmla="*/ 274 w 294"/>
                <a:gd name="T9" fmla="*/ 294 h 294"/>
                <a:gd name="T10" fmla="*/ 20 w 294"/>
                <a:gd name="T11" fmla="*/ 294 h 294"/>
                <a:gd name="T12" fmla="*/ 0 w 294"/>
                <a:gd name="T13" fmla="*/ 274 h 294"/>
                <a:gd name="T14" fmla="*/ 0 w 294"/>
                <a:gd name="T15" fmla="*/ 20 h 294"/>
                <a:gd name="T16" fmla="*/ 20 w 294"/>
                <a:gd name="T1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4" h="294">
                  <a:moveTo>
                    <a:pt x="20" y="0"/>
                  </a:moveTo>
                  <a:lnTo>
                    <a:pt x="274" y="0"/>
                  </a:lnTo>
                  <a:cubicBezTo>
                    <a:pt x="285" y="0"/>
                    <a:pt x="294" y="9"/>
                    <a:pt x="294" y="20"/>
                  </a:cubicBezTo>
                  <a:lnTo>
                    <a:pt x="294" y="274"/>
                  </a:lnTo>
                  <a:cubicBezTo>
                    <a:pt x="294" y="285"/>
                    <a:pt x="285" y="294"/>
                    <a:pt x="274" y="294"/>
                  </a:cubicBezTo>
                  <a:lnTo>
                    <a:pt x="20" y="294"/>
                  </a:lnTo>
                  <a:cubicBezTo>
                    <a:pt x="9" y="294"/>
                    <a:pt x="0" y="285"/>
                    <a:pt x="0" y="274"/>
                  </a:cubicBezTo>
                  <a:lnTo>
                    <a:pt x="0" y="20"/>
                  </a:lnTo>
                  <a:cubicBezTo>
                    <a:pt x="0" y="9"/>
                    <a:pt x="9" y="0"/>
                    <a:pt x="20" y="0"/>
                  </a:cubicBezTo>
                  <a:close/>
                </a:path>
              </a:pathLst>
            </a:custGeom>
            <a:solidFill>
              <a:srgbClr val="70BF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graphicFrame>
        <p:nvGraphicFramePr>
          <p:cNvPr id="13" name="Tabla 12">
            <a:extLst>
              <a:ext uri="{FF2B5EF4-FFF2-40B4-BE49-F238E27FC236}">
                <a16:creationId xmlns:a16="http://schemas.microsoft.com/office/drawing/2014/main" id="{78DD7C92-FBC7-B2F4-5273-AD86A9EFD0D4}"/>
              </a:ext>
            </a:extLst>
          </p:cNvPr>
          <p:cNvGraphicFramePr>
            <a:graphicFrameLocks noGrp="1"/>
          </p:cNvGraphicFramePr>
          <p:nvPr>
            <p:extLst>
              <p:ext uri="{D42A27DB-BD31-4B8C-83A1-F6EECF244321}">
                <p14:modId xmlns:p14="http://schemas.microsoft.com/office/powerpoint/2010/main" val="1676779815"/>
              </p:ext>
            </p:extLst>
          </p:nvPr>
        </p:nvGraphicFramePr>
        <p:xfrm>
          <a:off x="890423" y="1157668"/>
          <a:ext cx="4845965" cy="4197141"/>
        </p:xfrm>
        <a:graphic>
          <a:graphicData uri="http://schemas.openxmlformats.org/drawingml/2006/table">
            <a:tbl>
              <a:tblPr firstRow="1" firstCol="1" bandRow="1"/>
              <a:tblGrid>
                <a:gridCol w="2700502">
                  <a:extLst>
                    <a:ext uri="{9D8B030D-6E8A-4147-A177-3AD203B41FA5}">
                      <a16:colId xmlns:a16="http://schemas.microsoft.com/office/drawing/2014/main" val="3995355258"/>
                    </a:ext>
                  </a:extLst>
                </a:gridCol>
                <a:gridCol w="2145463">
                  <a:extLst>
                    <a:ext uri="{9D8B030D-6E8A-4147-A177-3AD203B41FA5}">
                      <a16:colId xmlns:a16="http://schemas.microsoft.com/office/drawing/2014/main" val="958389916"/>
                    </a:ext>
                  </a:extLst>
                </a:gridCol>
              </a:tblGrid>
              <a:tr h="487481">
                <a:tc>
                  <a:txBody>
                    <a:bodyPr/>
                    <a:lstStyle/>
                    <a:p>
                      <a:pPr algn="ctr">
                        <a:lnSpc>
                          <a:spcPct val="107000"/>
                        </a:lnSpc>
                        <a:spcAft>
                          <a:spcPts val="800"/>
                        </a:spcAft>
                      </a:pPr>
                      <a:r>
                        <a:rPr lang="es-ES" sz="1400" b="0" kern="100">
                          <a:solidFill>
                            <a:srgbClr val="000000"/>
                          </a:solidFill>
                          <a:effectLst/>
                          <a:latin typeface="+mj-lt"/>
                          <a:ea typeface="Calibri" panose="020F0502020204030204" pitchFamily="34" charset="0"/>
                          <a:cs typeface="Times New Roman" panose="02020603050405020304" pitchFamily="18" charset="0"/>
                        </a:rPr>
                        <a:t>Sección I.  Instrucciones a los Oferentes (IAO) numeral 6.5</a:t>
                      </a:r>
                      <a:endParaRPr lang="es-PE" sz="1400" b="0" kern="100">
                        <a:effectLst/>
                        <a:latin typeface="+mj-lt"/>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DEDED"/>
                    </a:solidFill>
                  </a:tcPr>
                </a:tc>
                <a:tc>
                  <a:txBody>
                    <a:bodyPr/>
                    <a:lstStyle/>
                    <a:p>
                      <a:pPr algn="ctr">
                        <a:lnSpc>
                          <a:spcPct val="107000"/>
                        </a:lnSpc>
                        <a:spcAft>
                          <a:spcPts val="800"/>
                        </a:spcAft>
                      </a:pPr>
                      <a:r>
                        <a:rPr lang="es-ES" sz="1400" b="0" kern="100">
                          <a:solidFill>
                            <a:srgbClr val="000000"/>
                          </a:solidFill>
                          <a:effectLst/>
                          <a:latin typeface="+mj-lt"/>
                          <a:ea typeface="Calibri" panose="020F0502020204030204" pitchFamily="34" charset="0"/>
                          <a:cs typeface="Times New Roman" panose="02020603050405020304" pitchFamily="18" charset="0"/>
                        </a:rPr>
                        <a:t>Sección II. Formularios de Oferta</a:t>
                      </a:r>
                      <a:endParaRPr lang="es-PE" sz="1400" b="0" kern="100">
                        <a:effectLst/>
                        <a:latin typeface="+mj-lt"/>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DEDED"/>
                    </a:solidFill>
                  </a:tcPr>
                </a:tc>
                <a:extLst>
                  <a:ext uri="{0D108BD9-81ED-4DB2-BD59-A6C34878D82A}">
                    <a16:rowId xmlns:a16="http://schemas.microsoft.com/office/drawing/2014/main" val="489187249"/>
                  </a:ext>
                </a:extLst>
              </a:tr>
              <a:tr h="3709660">
                <a:tc>
                  <a:txBody>
                    <a:bodyPr/>
                    <a:lstStyle/>
                    <a:p>
                      <a:pPr marL="12700" indent="0" algn="just" defTabSz="917575">
                        <a:lnSpc>
                          <a:spcPct val="107000"/>
                        </a:lnSpc>
                        <a:spcAft>
                          <a:spcPts val="1200"/>
                        </a:spcAft>
                        <a:tabLst>
                          <a:tab pos="95250" algn="l"/>
                          <a:tab pos="3411538" algn="l"/>
                        </a:tabLst>
                      </a:pPr>
                      <a:r>
                        <a:rPr lang="es-PE" sz="1400" kern="100" dirty="0">
                          <a:effectLst/>
                          <a:latin typeface="+mj-lt"/>
                          <a:ea typeface="Calibri" panose="020F0502020204030204" pitchFamily="34" charset="0"/>
                          <a:cs typeface="Times New Roman" panose="02020603050405020304" pitchFamily="18" charset="0"/>
                        </a:rPr>
                        <a:t>6.5.4. Oferta técnica: El Oferente entregará una oferta técnica con una descripción de:</a:t>
                      </a:r>
                    </a:p>
                    <a:p>
                      <a:pPr marL="356870" indent="-342900" algn="just">
                        <a:lnSpc>
                          <a:spcPct val="100000"/>
                        </a:lnSpc>
                        <a:spcAft>
                          <a:spcPts val="0"/>
                        </a:spcAft>
                        <a:buAutoNum type="arabicPeriod"/>
                        <a:tabLst>
                          <a:tab pos="3411538" algn="l"/>
                        </a:tabLst>
                      </a:pPr>
                      <a:r>
                        <a:rPr lang="es-PE" sz="1400" kern="100" dirty="0">
                          <a:effectLst/>
                          <a:latin typeface="+mj-lt"/>
                          <a:ea typeface="Calibri" panose="020F0502020204030204" pitchFamily="34" charset="0"/>
                          <a:cs typeface="Times New Roman" panose="02020603050405020304" pitchFamily="18" charset="0"/>
                        </a:rPr>
                        <a:t>Métodos de trabajo</a:t>
                      </a:r>
                    </a:p>
                    <a:p>
                      <a:pPr marL="356870" indent="-342900" algn="just">
                        <a:lnSpc>
                          <a:spcPct val="100000"/>
                        </a:lnSpc>
                        <a:spcAft>
                          <a:spcPts val="0"/>
                        </a:spcAft>
                        <a:buAutoNum type="arabicPeriod"/>
                        <a:tabLst>
                          <a:tab pos="3411538" algn="l"/>
                        </a:tabLst>
                      </a:pPr>
                      <a:r>
                        <a:rPr lang="es-PE" sz="1400" kern="100" dirty="0">
                          <a:effectLst/>
                          <a:latin typeface="+mj-lt"/>
                          <a:ea typeface="Calibri" panose="020F0502020204030204" pitchFamily="34" charset="0"/>
                          <a:cs typeface="Times New Roman" panose="02020603050405020304" pitchFamily="18" charset="0"/>
                        </a:rPr>
                        <a:t>Equipos</a:t>
                      </a:r>
                    </a:p>
                    <a:p>
                      <a:pPr marL="356870" indent="-342900" algn="just">
                        <a:lnSpc>
                          <a:spcPct val="100000"/>
                        </a:lnSpc>
                        <a:spcAft>
                          <a:spcPts val="0"/>
                        </a:spcAft>
                        <a:buAutoNum type="arabicPeriod"/>
                        <a:tabLst>
                          <a:tab pos="3411538" algn="l"/>
                        </a:tabLst>
                      </a:pPr>
                      <a:r>
                        <a:rPr lang="es-PE" sz="1400" kern="100" dirty="0">
                          <a:effectLst/>
                          <a:latin typeface="+mj-lt"/>
                          <a:ea typeface="Calibri" panose="020F0502020204030204" pitchFamily="34" charset="0"/>
                          <a:cs typeface="Times New Roman" panose="02020603050405020304" pitchFamily="18" charset="0"/>
                        </a:rPr>
                        <a:t>Personal y </a:t>
                      </a:r>
                    </a:p>
                    <a:p>
                      <a:pPr marL="356870" indent="-342900" algn="just">
                        <a:lnSpc>
                          <a:spcPct val="100000"/>
                        </a:lnSpc>
                        <a:spcAft>
                          <a:spcPts val="0"/>
                        </a:spcAft>
                        <a:buAutoNum type="arabicPeriod"/>
                        <a:tabLst>
                          <a:tab pos="3411538" algn="l"/>
                        </a:tabLst>
                      </a:pPr>
                      <a:r>
                        <a:rPr lang="es-PE" sz="1400" kern="100" dirty="0">
                          <a:effectLst/>
                          <a:latin typeface="+mj-lt"/>
                          <a:ea typeface="Calibri" panose="020F0502020204030204" pitchFamily="34" charset="0"/>
                          <a:cs typeface="Times New Roman" panose="02020603050405020304" pitchFamily="18" charset="0"/>
                        </a:rPr>
                        <a:t>Calendario de las obras, </a:t>
                      </a:r>
                    </a:p>
                    <a:p>
                      <a:pPr marL="356870" indent="-342900" algn="just">
                        <a:lnSpc>
                          <a:spcPct val="100000"/>
                        </a:lnSpc>
                        <a:spcAft>
                          <a:spcPts val="0"/>
                        </a:spcAft>
                        <a:buAutoNum type="arabicPeriod"/>
                        <a:tabLst>
                          <a:tab pos="3138488" algn="l"/>
                        </a:tabLst>
                      </a:pPr>
                      <a:r>
                        <a:rPr lang="es-PE" sz="1400" kern="100" dirty="0">
                          <a:effectLst/>
                          <a:latin typeface="+mj-lt"/>
                          <a:ea typeface="Calibri" panose="020F0502020204030204" pitchFamily="34" charset="0"/>
                          <a:cs typeface="Times New Roman" panose="02020603050405020304" pitchFamily="18" charset="0"/>
                        </a:rPr>
                        <a:t>Cualquier otra información requerida, con detalles suficientes para demostrar </a:t>
                      </a:r>
                      <a:r>
                        <a:rPr lang="es-PE" sz="1400" b="1" u="sng" kern="100" dirty="0">
                          <a:effectLst/>
                          <a:highlight>
                            <a:srgbClr val="00FFFF"/>
                          </a:highlight>
                          <a:latin typeface="+mj-lt"/>
                          <a:ea typeface="Calibri" panose="020F0502020204030204" pitchFamily="34" charset="0"/>
                          <a:cs typeface="Times New Roman" panose="02020603050405020304" pitchFamily="18" charset="0"/>
                        </a:rPr>
                        <a:t>que la propuesta del Oferente cumple adecuadamente con los requisitos de las obras y el plazo para completarla.</a:t>
                      </a:r>
                    </a:p>
                  </a:txBody>
                  <a:tcPr marL="28620" marR="286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s-ES" sz="1400" kern="100" dirty="0">
                          <a:effectLst/>
                          <a:latin typeface="+mj-lt"/>
                          <a:ea typeface="Calibri" panose="020F0502020204030204" pitchFamily="34" charset="0"/>
                          <a:cs typeface="Times New Roman" panose="02020603050405020304" pitchFamily="18" charset="0"/>
                        </a:rPr>
                        <a:t>FORMULARIO N°4 </a:t>
                      </a:r>
                    </a:p>
                    <a:p>
                      <a:pPr algn="just">
                        <a:lnSpc>
                          <a:spcPct val="100000"/>
                        </a:lnSpc>
                        <a:spcAft>
                          <a:spcPts val="0"/>
                        </a:spcAft>
                      </a:pPr>
                      <a:r>
                        <a:rPr lang="es-ES" sz="1400" kern="100" dirty="0">
                          <a:effectLst/>
                          <a:latin typeface="+mj-lt"/>
                          <a:ea typeface="Calibri" panose="020F0502020204030204" pitchFamily="34" charset="0"/>
                          <a:cs typeface="Times New Roman" panose="02020603050405020304" pitchFamily="18" charset="0"/>
                        </a:rPr>
                        <a:t>OFERTA TECNICA</a:t>
                      </a:r>
                    </a:p>
                    <a:p>
                      <a:pPr algn="just">
                        <a:lnSpc>
                          <a:spcPct val="107000"/>
                        </a:lnSpc>
                        <a:spcAft>
                          <a:spcPts val="800"/>
                        </a:spcAft>
                      </a:pPr>
                      <a:endParaRPr lang="es-ES" sz="1400" kern="100" dirty="0">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es-ES" sz="1400" kern="100" dirty="0">
                          <a:effectLst/>
                          <a:latin typeface="+mj-lt"/>
                          <a:ea typeface="Calibri" panose="020F0502020204030204" pitchFamily="34" charset="0"/>
                          <a:cs typeface="Times New Roman" panose="02020603050405020304" pitchFamily="18" charset="0"/>
                        </a:rPr>
                        <a:t>El oferente deberá desarrollar </a:t>
                      </a:r>
                      <a:r>
                        <a:rPr lang="es-ES" sz="1400" b="1" u="sng" kern="100" dirty="0">
                          <a:effectLst/>
                          <a:latin typeface="+mj-lt"/>
                          <a:ea typeface="Calibri" panose="020F0502020204030204" pitchFamily="34" charset="0"/>
                          <a:cs typeface="Times New Roman" panose="02020603050405020304" pitchFamily="18" charset="0"/>
                        </a:rPr>
                        <a:t>una oferta técnica de acuerdo a sus competencias</a:t>
                      </a:r>
                      <a:r>
                        <a:rPr lang="es-ES" sz="1400" kern="100" dirty="0">
                          <a:effectLst/>
                          <a:latin typeface="+mj-lt"/>
                          <a:ea typeface="Calibri" panose="020F0502020204030204" pitchFamily="34" charset="0"/>
                          <a:cs typeface="Times New Roman" panose="02020603050405020304" pitchFamily="18" charset="0"/>
                        </a:rPr>
                        <a:t>, considerando como mínimos los requerimientos señalados en la Sección I.  numeral 6.5.4  </a:t>
                      </a:r>
                      <a:endParaRPr lang="es-PE" sz="1400" kern="100" dirty="0">
                        <a:effectLst/>
                        <a:latin typeface="+mj-lt"/>
                        <a:ea typeface="Calibri" panose="020F0502020204030204" pitchFamily="34" charset="0"/>
                        <a:cs typeface="Times New Roman" panose="02020603050405020304" pitchFamily="18" charset="0"/>
                      </a:endParaRPr>
                    </a:p>
                  </a:txBody>
                  <a:tcPr marL="28620" marR="286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345229"/>
                  </a:ext>
                </a:extLst>
              </a:tr>
            </a:tbl>
          </a:graphicData>
        </a:graphic>
      </p:graphicFrame>
      <p:pic>
        <p:nvPicPr>
          <p:cNvPr id="14" name="Imagen 13">
            <a:extLst>
              <a:ext uri="{FF2B5EF4-FFF2-40B4-BE49-F238E27FC236}">
                <a16:creationId xmlns:a16="http://schemas.microsoft.com/office/drawing/2014/main" id="{E2424498-FEF9-0CD5-32C5-002F49EC8048}"/>
              </a:ext>
            </a:extLst>
          </p:cNvPr>
          <p:cNvPicPr>
            <a:picLocks noChangeAspect="1"/>
          </p:cNvPicPr>
          <p:nvPr/>
        </p:nvPicPr>
        <p:blipFill>
          <a:blip r:embed="rId2"/>
          <a:stretch>
            <a:fillRect/>
          </a:stretch>
        </p:blipFill>
        <p:spPr>
          <a:xfrm>
            <a:off x="6613528" y="388792"/>
            <a:ext cx="4495750" cy="5592539"/>
          </a:xfrm>
          <a:prstGeom prst="rect">
            <a:avLst/>
          </a:prstGeom>
          <a:ln>
            <a:solidFill>
              <a:schemeClr val="tx1"/>
            </a:solidFill>
          </a:ln>
        </p:spPr>
      </p:pic>
    </p:spTree>
    <p:extLst>
      <p:ext uri="{BB962C8B-B14F-4D97-AF65-F5344CB8AC3E}">
        <p14:creationId xmlns:p14="http://schemas.microsoft.com/office/powerpoint/2010/main" val="2136206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id="{FA763C76-9734-A32A-35C1-F996366C9C6F}"/>
              </a:ext>
            </a:extLst>
          </p:cNvPr>
          <p:cNvGrpSpPr/>
          <p:nvPr/>
        </p:nvGrpSpPr>
        <p:grpSpPr>
          <a:xfrm>
            <a:off x="978567" y="176463"/>
            <a:ext cx="2458453" cy="818238"/>
            <a:chOff x="4662488" y="2714625"/>
            <a:chExt cx="2867026" cy="1327151"/>
          </a:xfrm>
        </p:grpSpPr>
        <p:sp>
          <p:nvSpPr>
            <p:cNvPr id="6" name="Freeform 5">
              <a:extLst>
                <a:ext uri="{FF2B5EF4-FFF2-40B4-BE49-F238E27FC236}">
                  <a16:creationId xmlns:a16="http://schemas.microsoft.com/office/drawing/2014/main" id="{CF72B70E-EFA3-D81B-F5C6-C8EC0BA6EC22}"/>
                </a:ext>
              </a:extLst>
            </p:cNvPr>
            <p:cNvSpPr>
              <a:spLocks noEditPoints="1"/>
            </p:cNvSpPr>
            <p:nvPr/>
          </p:nvSpPr>
          <p:spPr bwMode="auto">
            <a:xfrm>
              <a:off x="4662488" y="3313113"/>
              <a:ext cx="709613" cy="547688"/>
            </a:xfrm>
            <a:custGeom>
              <a:avLst/>
              <a:gdLst>
                <a:gd name="T0" fmla="*/ 260 w 1970"/>
                <a:gd name="T1" fmla="*/ 1509 h 1509"/>
                <a:gd name="T2" fmla="*/ 33 w 1970"/>
                <a:gd name="T3" fmla="*/ 1509 h 1509"/>
                <a:gd name="T4" fmla="*/ 0 w 1970"/>
                <a:gd name="T5" fmla="*/ 1476 h 1509"/>
                <a:gd name="T6" fmla="*/ 0 w 1970"/>
                <a:gd name="T7" fmla="*/ 33 h 1509"/>
                <a:gd name="T8" fmla="*/ 33 w 1970"/>
                <a:gd name="T9" fmla="*/ 0 h 1509"/>
                <a:gd name="T10" fmla="*/ 1478 w 1970"/>
                <a:gd name="T11" fmla="*/ 0 h 1509"/>
                <a:gd name="T12" fmla="*/ 1574 w 1970"/>
                <a:gd name="T13" fmla="*/ 10 h 1509"/>
                <a:gd name="T14" fmla="*/ 1666 w 1970"/>
                <a:gd name="T15" fmla="*/ 38 h 1509"/>
                <a:gd name="T16" fmla="*/ 1750 w 1970"/>
                <a:gd name="T17" fmla="*/ 83 h 1509"/>
                <a:gd name="T18" fmla="*/ 1823 w 1970"/>
                <a:gd name="T19" fmla="*/ 142 h 1509"/>
                <a:gd name="T20" fmla="*/ 1883 w 1970"/>
                <a:gd name="T21" fmla="*/ 213 h 1509"/>
                <a:gd name="T22" fmla="*/ 1930 w 1970"/>
                <a:gd name="T23" fmla="*/ 295 h 1509"/>
                <a:gd name="T24" fmla="*/ 1960 w 1970"/>
                <a:gd name="T25" fmla="*/ 385 h 1509"/>
                <a:gd name="T26" fmla="*/ 1970 w 1970"/>
                <a:gd name="T27" fmla="*/ 482 h 1509"/>
                <a:gd name="T28" fmla="*/ 1928 w 1970"/>
                <a:gd name="T29" fmla="*/ 671 h 1509"/>
                <a:gd name="T30" fmla="*/ 1880 w 1970"/>
                <a:gd name="T31" fmla="*/ 752 h 1509"/>
                <a:gd name="T32" fmla="*/ 1818 w 1970"/>
                <a:gd name="T33" fmla="*/ 824 h 1509"/>
                <a:gd name="T34" fmla="*/ 1743 w 1970"/>
                <a:gd name="T35" fmla="*/ 882 h 1509"/>
                <a:gd name="T36" fmla="*/ 1657 w 1970"/>
                <a:gd name="T37" fmla="*/ 926 h 1509"/>
                <a:gd name="T38" fmla="*/ 1564 w 1970"/>
                <a:gd name="T39" fmla="*/ 954 h 1509"/>
                <a:gd name="T40" fmla="*/ 1468 w 1970"/>
                <a:gd name="T41" fmla="*/ 963 h 1509"/>
                <a:gd name="T42" fmla="*/ 293 w 1970"/>
                <a:gd name="T43" fmla="*/ 963 h 1509"/>
                <a:gd name="T44" fmla="*/ 293 w 1970"/>
                <a:gd name="T45" fmla="*/ 1476 h 1509"/>
                <a:gd name="T46" fmla="*/ 260 w 1970"/>
                <a:gd name="T47" fmla="*/ 1509 h 1509"/>
                <a:gd name="T48" fmla="*/ 1472 w 1970"/>
                <a:gd name="T49" fmla="*/ 674 h 1509"/>
                <a:gd name="T50" fmla="*/ 1512 w 1970"/>
                <a:gd name="T51" fmla="*/ 670 h 1509"/>
                <a:gd name="T52" fmla="*/ 1550 w 1970"/>
                <a:gd name="T53" fmla="*/ 659 h 1509"/>
                <a:gd name="T54" fmla="*/ 1585 w 1970"/>
                <a:gd name="T55" fmla="*/ 640 h 1509"/>
                <a:gd name="T56" fmla="*/ 1615 w 1970"/>
                <a:gd name="T57" fmla="*/ 617 h 1509"/>
                <a:gd name="T58" fmla="*/ 1641 w 1970"/>
                <a:gd name="T59" fmla="*/ 588 h 1509"/>
                <a:gd name="T60" fmla="*/ 1662 w 1970"/>
                <a:gd name="T61" fmla="*/ 555 h 1509"/>
                <a:gd name="T62" fmla="*/ 1675 w 1970"/>
                <a:gd name="T63" fmla="*/ 519 h 1509"/>
                <a:gd name="T64" fmla="*/ 1681 w 1970"/>
                <a:gd name="T65" fmla="*/ 482 h 1509"/>
                <a:gd name="T66" fmla="*/ 1675 w 1970"/>
                <a:gd name="T67" fmla="*/ 445 h 1509"/>
                <a:gd name="T68" fmla="*/ 1662 w 1970"/>
                <a:gd name="T69" fmla="*/ 410 h 1509"/>
                <a:gd name="T70" fmla="*/ 1641 w 1970"/>
                <a:gd name="T71" fmla="*/ 377 h 1509"/>
                <a:gd name="T72" fmla="*/ 1615 w 1970"/>
                <a:gd name="T73" fmla="*/ 349 h 1509"/>
                <a:gd name="T74" fmla="*/ 1583 w 1970"/>
                <a:gd name="T75" fmla="*/ 325 h 1509"/>
                <a:gd name="T76" fmla="*/ 1547 w 1970"/>
                <a:gd name="T77" fmla="*/ 307 h 1509"/>
                <a:gd name="T78" fmla="*/ 1509 w 1970"/>
                <a:gd name="T79" fmla="*/ 295 h 1509"/>
                <a:gd name="T80" fmla="*/ 1468 w 1970"/>
                <a:gd name="T81" fmla="*/ 291 h 1509"/>
                <a:gd name="T82" fmla="*/ 293 w 1970"/>
                <a:gd name="T83" fmla="*/ 291 h 1509"/>
                <a:gd name="T84" fmla="*/ 293 w 1970"/>
                <a:gd name="T85" fmla="*/ 674 h 1509"/>
                <a:gd name="T86" fmla="*/ 1472 w 1970"/>
                <a:gd name="T87" fmla="*/ 674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70" h="1509">
                  <a:moveTo>
                    <a:pt x="260" y="1509"/>
                  </a:moveTo>
                  <a:lnTo>
                    <a:pt x="33" y="1509"/>
                  </a:lnTo>
                  <a:cubicBezTo>
                    <a:pt x="15" y="1509"/>
                    <a:pt x="0" y="1495"/>
                    <a:pt x="0" y="1476"/>
                  </a:cubicBezTo>
                  <a:lnTo>
                    <a:pt x="0" y="33"/>
                  </a:lnTo>
                  <a:cubicBezTo>
                    <a:pt x="0" y="15"/>
                    <a:pt x="15" y="0"/>
                    <a:pt x="33" y="0"/>
                  </a:cubicBezTo>
                  <a:lnTo>
                    <a:pt x="1478" y="0"/>
                  </a:lnTo>
                  <a:cubicBezTo>
                    <a:pt x="1511" y="0"/>
                    <a:pt x="1543" y="3"/>
                    <a:pt x="1574" y="10"/>
                  </a:cubicBezTo>
                  <a:cubicBezTo>
                    <a:pt x="1606" y="16"/>
                    <a:pt x="1637" y="26"/>
                    <a:pt x="1666" y="38"/>
                  </a:cubicBezTo>
                  <a:cubicBezTo>
                    <a:pt x="1696" y="51"/>
                    <a:pt x="1724" y="66"/>
                    <a:pt x="1750" y="83"/>
                  </a:cubicBezTo>
                  <a:cubicBezTo>
                    <a:pt x="1776" y="100"/>
                    <a:pt x="1800" y="120"/>
                    <a:pt x="1823" y="142"/>
                  </a:cubicBezTo>
                  <a:cubicBezTo>
                    <a:pt x="1845" y="164"/>
                    <a:pt x="1865" y="188"/>
                    <a:pt x="1883" y="213"/>
                  </a:cubicBezTo>
                  <a:cubicBezTo>
                    <a:pt x="1901" y="239"/>
                    <a:pt x="1916" y="266"/>
                    <a:pt x="1930" y="295"/>
                  </a:cubicBezTo>
                  <a:cubicBezTo>
                    <a:pt x="1943" y="324"/>
                    <a:pt x="1953" y="354"/>
                    <a:pt x="1960" y="385"/>
                  </a:cubicBezTo>
                  <a:cubicBezTo>
                    <a:pt x="1967" y="417"/>
                    <a:pt x="1970" y="449"/>
                    <a:pt x="1970" y="482"/>
                  </a:cubicBezTo>
                  <a:cubicBezTo>
                    <a:pt x="1970" y="549"/>
                    <a:pt x="1956" y="612"/>
                    <a:pt x="1928" y="671"/>
                  </a:cubicBezTo>
                  <a:cubicBezTo>
                    <a:pt x="1915" y="700"/>
                    <a:pt x="1899" y="727"/>
                    <a:pt x="1880" y="752"/>
                  </a:cubicBezTo>
                  <a:cubicBezTo>
                    <a:pt x="1862" y="778"/>
                    <a:pt x="1841" y="802"/>
                    <a:pt x="1818" y="824"/>
                  </a:cubicBezTo>
                  <a:cubicBezTo>
                    <a:pt x="1795" y="845"/>
                    <a:pt x="1770" y="865"/>
                    <a:pt x="1743" y="882"/>
                  </a:cubicBezTo>
                  <a:cubicBezTo>
                    <a:pt x="1716" y="899"/>
                    <a:pt x="1688" y="914"/>
                    <a:pt x="1657" y="926"/>
                  </a:cubicBezTo>
                  <a:cubicBezTo>
                    <a:pt x="1627" y="938"/>
                    <a:pt x="1596" y="948"/>
                    <a:pt x="1564" y="954"/>
                  </a:cubicBezTo>
                  <a:cubicBezTo>
                    <a:pt x="1533" y="960"/>
                    <a:pt x="1500" y="963"/>
                    <a:pt x="1468" y="963"/>
                  </a:cubicBezTo>
                  <a:lnTo>
                    <a:pt x="293" y="963"/>
                  </a:lnTo>
                  <a:lnTo>
                    <a:pt x="293" y="1476"/>
                  </a:lnTo>
                  <a:cubicBezTo>
                    <a:pt x="293" y="1495"/>
                    <a:pt x="279" y="1509"/>
                    <a:pt x="260" y="1509"/>
                  </a:cubicBezTo>
                  <a:close/>
                  <a:moveTo>
                    <a:pt x="1472" y="674"/>
                  </a:moveTo>
                  <a:cubicBezTo>
                    <a:pt x="1486" y="674"/>
                    <a:pt x="1499" y="672"/>
                    <a:pt x="1512" y="670"/>
                  </a:cubicBezTo>
                  <a:cubicBezTo>
                    <a:pt x="1525" y="667"/>
                    <a:pt x="1538" y="664"/>
                    <a:pt x="1550" y="659"/>
                  </a:cubicBezTo>
                  <a:cubicBezTo>
                    <a:pt x="1563" y="653"/>
                    <a:pt x="1575" y="647"/>
                    <a:pt x="1585" y="640"/>
                  </a:cubicBezTo>
                  <a:cubicBezTo>
                    <a:pt x="1596" y="633"/>
                    <a:pt x="1606" y="626"/>
                    <a:pt x="1615" y="617"/>
                  </a:cubicBezTo>
                  <a:cubicBezTo>
                    <a:pt x="1625" y="608"/>
                    <a:pt x="1633" y="599"/>
                    <a:pt x="1641" y="588"/>
                  </a:cubicBezTo>
                  <a:cubicBezTo>
                    <a:pt x="1649" y="578"/>
                    <a:pt x="1656" y="567"/>
                    <a:pt x="1662" y="555"/>
                  </a:cubicBezTo>
                  <a:cubicBezTo>
                    <a:pt x="1668" y="544"/>
                    <a:pt x="1672" y="532"/>
                    <a:pt x="1675" y="519"/>
                  </a:cubicBezTo>
                  <a:cubicBezTo>
                    <a:pt x="1678" y="507"/>
                    <a:pt x="1680" y="495"/>
                    <a:pt x="1681" y="482"/>
                  </a:cubicBezTo>
                  <a:cubicBezTo>
                    <a:pt x="1680" y="469"/>
                    <a:pt x="1678" y="457"/>
                    <a:pt x="1675" y="445"/>
                  </a:cubicBezTo>
                  <a:cubicBezTo>
                    <a:pt x="1672" y="433"/>
                    <a:pt x="1668" y="421"/>
                    <a:pt x="1662" y="410"/>
                  </a:cubicBezTo>
                  <a:cubicBezTo>
                    <a:pt x="1656" y="398"/>
                    <a:pt x="1649" y="387"/>
                    <a:pt x="1641" y="377"/>
                  </a:cubicBezTo>
                  <a:cubicBezTo>
                    <a:pt x="1633" y="367"/>
                    <a:pt x="1624" y="357"/>
                    <a:pt x="1615" y="349"/>
                  </a:cubicBezTo>
                  <a:cubicBezTo>
                    <a:pt x="1605" y="340"/>
                    <a:pt x="1595" y="332"/>
                    <a:pt x="1583" y="325"/>
                  </a:cubicBezTo>
                  <a:cubicBezTo>
                    <a:pt x="1572" y="318"/>
                    <a:pt x="1560" y="312"/>
                    <a:pt x="1547" y="307"/>
                  </a:cubicBezTo>
                  <a:cubicBezTo>
                    <a:pt x="1535" y="302"/>
                    <a:pt x="1522" y="298"/>
                    <a:pt x="1509" y="295"/>
                  </a:cubicBezTo>
                  <a:cubicBezTo>
                    <a:pt x="1496" y="293"/>
                    <a:pt x="1482" y="291"/>
                    <a:pt x="1468" y="291"/>
                  </a:cubicBezTo>
                  <a:lnTo>
                    <a:pt x="293" y="291"/>
                  </a:lnTo>
                  <a:lnTo>
                    <a:pt x="293" y="674"/>
                  </a:lnTo>
                  <a:lnTo>
                    <a:pt x="1472" y="674"/>
                  </a:ln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 name="Freeform 6">
              <a:extLst>
                <a:ext uri="{FF2B5EF4-FFF2-40B4-BE49-F238E27FC236}">
                  <a16:creationId xmlns:a16="http://schemas.microsoft.com/office/drawing/2014/main" id="{E9A77436-CB0E-3047-EA28-A1F2DB294EB8}"/>
                </a:ext>
              </a:extLst>
            </p:cNvPr>
            <p:cNvSpPr>
              <a:spLocks/>
            </p:cNvSpPr>
            <p:nvPr/>
          </p:nvSpPr>
          <p:spPr bwMode="auto">
            <a:xfrm>
              <a:off x="5397501" y="3136900"/>
              <a:ext cx="698500" cy="777875"/>
            </a:xfrm>
            <a:custGeom>
              <a:avLst/>
              <a:gdLst>
                <a:gd name="T0" fmla="*/ 1415 w 1939"/>
                <a:gd name="T1" fmla="*/ 1784 h 2143"/>
                <a:gd name="T2" fmla="*/ 1357 w 1939"/>
                <a:gd name="T3" fmla="*/ 1740 h 2143"/>
                <a:gd name="T4" fmla="*/ 1215 w 1939"/>
                <a:gd name="T5" fmla="*/ 1578 h 2143"/>
                <a:gd name="T6" fmla="*/ 977 w 1939"/>
                <a:gd name="T7" fmla="*/ 1298 h 2143"/>
                <a:gd name="T8" fmla="*/ 734 w 1939"/>
                <a:gd name="T9" fmla="*/ 1011 h 2143"/>
                <a:gd name="T10" fmla="*/ 497 w 1939"/>
                <a:gd name="T11" fmla="*/ 732 h 2143"/>
                <a:gd name="T12" fmla="*/ 348 w 1939"/>
                <a:gd name="T13" fmla="*/ 587 h 2143"/>
                <a:gd name="T14" fmla="*/ 306 w 1939"/>
                <a:gd name="T15" fmla="*/ 598 h 2143"/>
                <a:gd name="T16" fmla="*/ 298 w 1939"/>
                <a:gd name="T17" fmla="*/ 607 h 2143"/>
                <a:gd name="T18" fmla="*/ 293 w 1939"/>
                <a:gd name="T19" fmla="*/ 2110 h 2143"/>
                <a:gd name="T20" fmla="*/ 33 w 1939"/>
                <a:gd name="T21" fmla="*/ 2143 h 2143"/>
                <a:gd name="T22" fmla="*/ 0 w 1939"/>
                <a:gd name="T23" fmla="*/ 606 h 2143"/>
                <a:gd name="T24" fmla="*/ 14 w 1939"/>
                <a:gd name="T25" fmla="*/ 529 h 2143"/>
                <a:gd name="T26" fmla="*/ 74 w 1939"/>
                <a:gd name="T27" fmla="*/ 414 h 2143"/>
                <a:gd name="T28" fmla="*/ 172 w 1939"/>
                <a:gd name="T29" fmla="*/ 335 h 2143"/>
                <a:gd name="T30" fmla="*/ 291 w 1939"/>
                <a:gd name="T31" fmla="*/ 294 h 2143"/>
                <a:gd name="T32" fmla="*/ 493 w 1939"/>
                <a:gd name="T33" fmla="*/ 318 h 2143"/>
                <a:gd name="T34" fmla="*/ 613 w 1939"/>
                <a:gd name="T35" fmla="*/ 413 h 2143"/>
                <a:gd name="T36" fmla="*/ 1317 w 1939"/>
                <a:gd name="T37" fmla="*/ 1243 h 2143"/>
                <a:gd name="T38" fmla="*/ 1559 w 1939"/>
                <a:gd name="T39" fmla="*/ 1524 h 2143"/>
                <a:gd name="T40" fmla="*/ 1571 w 1939"/>
                <a:gd name="T41" fmla="*/ 1531 h 2143"/>
                <a:gd name="T42" fmla="*/ 1582 w 1939"/>
                <a:gd name="T43" fmla="*/ 1535 h 2143"/>
                <a:gd name="T44" fmla="*/ 1625 w 1939"/>
                <a:gd name="T45" fmla="*/ 1524 h 2143"/>
                <a:gd name="T46" fmla="*/ 1643 w 1939"/>
                <a:gd name="T47" fmla="*/ 33 h 2143"/>
                <a:gd name="T48" fmla="*/ 1906 w 1939"/>
                <a:gd name="T49" fmla="*/ 0 h 2143"/>
                <a:gd name="T50" fmla="*/ 1939 w 1939"/>
                <a:gd name="T51" fmla="*/ 1517 h 2143"/>
                <a:gd name="T52" fmla="*/ 1925 w 1939"/>
                <a:gd name="T53" fmla="*/ 1588 h 2143"/>
                <a:gd name="T54" fmla="*/ 1864 w 1939"/>
                <a:gd name="T55" fmla="*/ 1703 h 2143"/>
                <a:gd name="T56" fmla="*/ 1770 w 1939"/>
                <a:gd name="T57" fmla="*/ 1785 h 2143"/>
                <a:gd name="T58" fmla="*/ 1589 w 1939"/>
                <a:gd name="T59" fmla="*/ 1834 h 2143"/>
                <a:gd name="T60" fmla="*/ 1516 w 1939"/>
                <a:gd name="T61" fmla="*/ 1826 h 2143"/>
                <a:gd name="T62" fmla="*/ 1445 w 1939"/>
                <a:gd name="T63" fmla="*/ 1799 h 2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39" h="2143">
                  <a:moveTo>
                    <a:pt x="1445" y="1799"/>
                  </a:moveTo>
                  <a:cubicBezTo>
                    <a:pt x="1435" y="1795"/>
                    <a:pt x="1425" y="1790"/>
                    <a:pt x="1415" y="1784"/>
                  </a:cubicBezTo>
                  <a:cubicBezTo>
                    <a:pt x="1405" y="1778"/>
                    <a:pt x="1395" y="1771"/>
                    <a:pt x="1386" y="1764"/>
                  </a:cubicBezTo>
                  <a:cubicBezTo>
                    <a:pt x="1376" y="1757"/>
                    <a:pt x="1366" y="1749"/>
                    <a:pt x="1357" y="1740"/>
                  </a:cubicBezTo>
                  <a:cubicBezTo>
                    <a:pt x="1348" y="1731"/>
                    <a:pt x="1338" y="1721"/>
                    <a:pt x="1328" y="1710"/>
                  </a:cubicBezTo>
                  <a:cubicBezTo>
                    <a:pt x="1291" y="1666"/>
                    <a:pt x="1253" y="1623"/>
                    <a:pt x="1215" y="1578"/>
                  </a:cubicBezTo>
                  <a:cubicBezTo>
                    <a:pt x="1175" y="1532"/>
                    <a:pt x="1136" y="1486"/>
                    <a:pt x="1098" y="1440"/>
                  </a:cubicBezTo>
                  <a:lnTo>
                    <a:pt x="977" y="1298"/>
                  </a:lnTo>
                  <a:lnTo>
                    <a:pt x="856" y="1155"/>
                  </a:lnTo>
                  <a:lnTo>
                    <a:pt x="734" y="1011"/>
                  </a:lnTo>
                  <a:lnTo>
                    <a:pt x="614" y="870"/>
                  </a:lnTo>
                  <a:cubicBezTo>
                    <a:pt x="572" y="820"/>
                    <a:pt x="533" y="774"/>
                    <a:pt x="497" y="732"/>
                  </a:cubicBezTo>
                  <a:cubicBezTo>
                    <a:pt x="458" y="686"/>
                    <a:pt x="421" y="643"/>
                    <a:pt x="387" y="601"/>
                  </a:cubicBezTo>
                  <a:cubicBezTo>
                    <a:pt x="376" y="591"/>
                    <a:pt x="364" y="587"/>
                    <a:pt x="348" y="587"/>
                  </a:cubicBezTo>
                  <a:cubicBezTo>
                    <a:pt x="340" y="587"/>
                    <a:pt x="332" y="587"/>
                    <a:pt x="325" y="589"/>
                  </a:cubicBezTo>
                  <a:cubicBezTo>
                    <a:pt x="318" y="591"/>
                    <a:pt x="312" y="594"/>
                    <a:pt x="306" y="598"/>
                  </a:cubicBezTo>
                  <a:lnTo>
                    <a:pt x="306" y="598"/>
                  </a:lnTo>
                  <a:cubicBezTo>
                    <a:pt x="302" y="600"/>
                    <a:pt x="299" y="604"/>
                    <a:pt x="298" y="607"/>
                  </a:cubicBezTo>
                  <a:cubicBezTo>
                    <a:pt x="295" y="611"/>
                    <a:pt x="294" y="616"/>
                    <a:pt x="293" y="622"/>
                  </a:cubicBezTo>
                  <a:lnTo>
                    <a:pt x="293" y="2110"/>
                  </a:lnTo>
                  <a:cubicBezTo>
                    <a:pt x="293" y="2129"/>
                    <a:pt x="279" y="2143"/>
                    <a:pt x="260" y="2143"/>
                  </a:cubicBezTo>
                  <a:lnTo>
                    <a:pt x="33" y="2143"/>
                  </a:lnTo>
                  <a:cubicBezTo>
                    <a:pt x="15" y="2143"/>
                    <a:pt x="0" y="2129"/>
                    <a:pt x="0" y="2110"/>
                  </a:cubicBezTo>
                  <a:lnTo>
                    <a:pt x="0" y="606"/>
                  </a:lnTo>
                  <a:cubicBezTo>
                    <a:pt x="0" y="601"/>
                    <a:pt x="1" y="597"/>
                    <a:pt x="2" y="593"/>
                  </a:cubicBezTo>
                  <a:cubicBezTo>
                    <a:pt x="4" y="571"/>
                    <a:pt x="8" y="549"/>
                    <a:pt x="14" y="529"/>
                  </a:cubicBezTo>
                  <a:cubicBezTo>
                    <a:pt x="20" y="507"/>
                    <a:pt x="28" y="486"/>
                    <a:pt x="38" y="467"/>
                  </a:cubicBezTo>
                  <a:cubicBezTo>
                    <a:pt x="49" y="448"/>
                    <a:pt x="61" y="430"/>
                    <a:pt x="74" y="414"/>
                  </a:cubicBezTo>
                  <a:cubicBezTo>
                    <a:pt x="88" y="397"/>
                    <a:pt x="103" y="382"/>
                    <a:pt x="120" y="369"/>
                  </a:cubicBezTo>
                  <a:cubicBezTo>
                    <a:pt x="137" y="356"/>
                    <a:pt x="154" y="344"/>
                    <a:pt x="172" y="335"/>
                  </a:cubicBezTo>
                  <a:cubicBezTo>
                    <a:pt x="191" y="325"/>
                    <a:pt x="210" y="316"/>
                    <a:pt x="230" y="309"/>
                  </a:cubicBezTo>
                  <a:cubicBezTo>
                    <a:pt x="250" y="303"/>
                    <a:pt x="270" y="298"/>
                    <a:pt x="291" y="294"/>
                  </a:cubicBezTo>
                  <a:cubicBezTo>
                    <a:pt x="311" y="291"/>
                    <a:pt x="332" y="289"/>
                    <a:pt x="352" y="289"/>
                  </a:cubicBezTo>
                  <a:cubicBezTo>
                    <a:pt x="401" y="289"/>
                    <a:pt x="448" y="298"/>
                    <a:pt x="493" y="318"/>
                  </a:cubicBezTo>
                  <a:cubicBezTo>
                    <a:pt x="517" y="328"/>
                    <a:pt x="538" y="341"/>
                    <a:pt x="559" y="357"/>
                  </a:cubicBezTo>
                  <a:cubicBezTo>
                    <a:pt x="578" y="373"/>
                    <a:pt x="596" y="391"/>
                    <a:pt x="613" y="413"/>
                  </a:cubicBezTo>
                  <a:lnTo>
                    <a:pt x="848" y="690"/>
                  </a:lnTo>
                  <a:lnTo>
                    <a:pt x="1317" y="1243"/>
                  </a:lnTo>
                  <a:lnTo>
                    <a:pt x="1552" y="1519"/>
                  </a:lnTo>
                  <a:cubicBezTo>
                    <a:pt x="1554" y="1521"/>
                    <a:pt x="1556" y="1523"/>
                    <a:pt x="1559" y="1524"/>
                  </a:cubicBezTo>
                  <a:lnTo>
                    <a:pt x="1560" y="1525"/>
                  </a:lnTo>
                  <a:cubicBezTo>
                    <a:pt x="1563" y="1527"/>
                    <a:pt x="1566" y="1529"/>
                    <a:pt x="1571" y="1531"/>
                  </a:cubicBezTo>
                  <a:lnTo>
                    <a:pt x="1572" y="1532"/>
                  </a:lnTo>
                  <a:cubicBezTo>
                    <a:pt x="1575" y="1533"/>
                    <a:pt x="1579" y="1534"/>
                    <a:pt x="1582" y="1535"/>
                  </a:cubicBezTo>
                  <a:cubicBezTo>
                    <a:pt x="1585" y="1536"/>
                    <a:pt x="1588" y="1536"/>
                    <a:pt x="1591" y="1536"/>
                  </a:cubicBezTo>
                  <a:cubicBezTo>
                    <a:pt x="1603" y="1536"/>
                    <a:pt x="1615" y="1532"/>
                    <a:pt x="1625" y="1524"/>
                  </a:cubicBezTo>
                  <a:cubicBezTo>
                    <a:pt x="1634" y="1517"/>
                    <a:pt x="1640" y="1508"/>
                    <a:pt x="1643" y="1497"/>
                  </a:cubicBezTo>
                  <a:lnTo>
                    <a:pt x="1643" y="33"/>
                  </a:lnTo>
                  <a:cubicBezTo>
                    <a:pt x="1643" y="15"/>
                    <a:pt x="1658" y="0"/>
                    <a:pt x="1676" y="0"/>
                  </a:cubicBezTo>
                  <a:lnTo>
                    <a:pt x="1906" y="0"/>
                  </a:lnTo>
                  <a:cubicBezTo>
                    <a:pt x="1924" y="0"/>
                    <a:pt x="1939" y="15"/>
                    <a:pt x="1939" y="33"/>
                  </a:cubicBezTo>
                  <a:lnTo>
                    <a:pt x="1939" y="1517"/>
                  </a:lnTo>
                  <a:cubicBezTo>
                    <a:pt x="1939" y="1519"/>
                    <a:pt x="1939" y="1521"/>
                    <a:pt x="1938" y="1523"/>
                  </a:cubicBezTo>
                  <a:cubicBezTo>
                    <a:pt x="1936" y="1546"/>
                    <a:pt x="1932" y="1567"/>
                    <a:pt x="1925" y="1588"/>
                  </a:cubicBezTo>
                  <a:cubicBezTo>
                    <a:pt x="1919" y="1610"/>
                    <a:pt x="1910" y="1631"/>
                    <a:pt x="1899" y="1650"/>
                  </a:cubicBezTo>
                  <a:cubicBezTo>
                    <a:pt x="1889" y="1669"/>
                    <a:pt x="1877" y="1686"/>
                    <a:pt x="1864" y="1703"/>
                  </a:cubicBezTo>
                  <a:cubicBezTo>
                    <a:pt x="1850" y="1719"/>
                    <a:pt x="1836" y="1734"/>
                    <a:pt x="1820" y="1748"/>
                  </a:cubicBezTo>
                  <a:cubicBezTo>
                    <a:pt x="1804" y="1762"/>
                    <a:pt x="1787" y="1774"/>
                    <a:pt x="1770" y="1785"/>
                  </a:cubicBezTo>
                  <a:cubicBezTo>
                    <a:pt x="1752" y="1795"/>
                    <a:pt x="1733" y="1804"/>
                    <a:pt x="1713" y="1812"/>
                  </a:cubicBezTo>
                  <a:cubicBezTo>
                    <a:pt x="1673" y="1826"/>
                    <a:pt x="1631" y="1834"/>
                    <a:pt x="1589" y="1834"/>
                  </a:cubicBezTo>
                  <a:cubicBezTo>
                    <a:pt x="1578" y="1834"/>
                    <a:pt x="1566" y="1833"/>
                    <a:pt x="1553" y="1832"/>
                  </a:cubicBezTo>
                  <a:cubicBezTo>
                    <a:pt x="1541" y="1830"/>
                    <a:pt x="1529" y="1828"/>
                    <a:pt x="1516" y="1826"/>
                  </a:cubicBezTo>
                  <a:cubicBezTo>
                    <a:pt x="1503" y="1823"/>
                    <a:pt x="1491" y="1819"/>
                    <a:pt x="1478" y="1815"/>
                  </a:cubicBezTo>
                  <a:cubicBezTo>
                    <a:pt x="1467" y="1810"/>
                    <a:pt x="1456" y="1805"/>
                    <a:pt x="1445" y="1799"/>
                  </a:cubicBez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8" name="Freeform 7">
              <a:extLst>
                <a:ext uri="{FF2B5EF4-FFF2-40B4-BE49-F238E27FC236}">
                  <a16:creationId xmlns:a16="http://schemas.microsoft.com/office/drawing/2014/main" id="{774B5E73-D663-5F8D-79B1-4EFC41F10844}"/>
                </a:ext>
              </a:extLst>
            </p:cNvPr>
            <p:cNvSpPr>
              <a:spLocks noEditPoints="1"/>
            </p:cNvSpPr>
            <p:nvPr/>
          </p:nvSpPr>
          <p:spPr bwMode="auto">
            <a:xfrm>
              <a:off x="6124576" y="3311525"/>
              <a:ext cx="750888" cy="549275"/>
            </a:xfrm>
            <a:custGeom>
              <a:avLst/>
              <a:gdLst>
                <a:gd name="T0" fmla="*/ 1846 w 2081"/>
                <a:gd name="T1" fmla="*/ 844 h 1511"/>
                <a:gd name="T2" fmla="*/ 1808 w 2081"/>
                <a:gd name="T3" fmla="*/ 878 h 1511"/>
                <a:gd name="T4" fmla="*/ 1754 w 2081"/>
                <a:gd name="T5" fmla="*/ 912 h 1511"/>
                <a:gd name="T6" fmla="*/ 1698 w 2081"/>
                <a:gd name="T7" fmla="*/ 939 h 1511"/>
                <a:gd name="T8" fmla="*/ 1684 w 2081"/>
                <a:gd name="T9" fmla="*/ 944 h 1511"/>
                <a:gd name="T10" fmla="*/ 1758 w 2081"/>
                <a:gd name="T11" fmla="*/ 1044 h 1511"/>
                <a:gd name="T12" fmla="*/ 1865 w 2081"/>
                <a:gd name="T13" fmla="*/ 1186 h 1511"/>
                <a:gd name="T14" fmla="*/ 1865 w 2081"/>
                <a:gd name="T15" fmla="*/ 1186 h 1511"/>
                <a:gd name="T16" fmla="*/ 1972 w 2081"/>
                <a:gd name="T17" fmla="*/ 1328 h 1511"/>
                <a:gd name="T18" fmla="*/ 2022 w 2081"/>
                <a:gd name="T19" fmla="*/ 1396 h 1511"/>
                <a:gd name="T20" fmla="*/ 2070 w 2081"/>
                <a:gd name="T21" fmla="*/ 1458 h 1511"/>
                <a:gd name="T22" fmla="*/ 2063 w 2081"/>
                <a:gd name="T23" fmla="*/ 1505 h 1511"/>
                <a:gd name="T24" fmla="*/ 2043 w 2081"/>
                <a:gd name="T25" fmla="*/ 1511 h 1511"/>
                <a:gd name="T26" fmla="*/ 2043 w 2081"/>
                <a:gd name="T27" fmla="*/ 1511 h 1511"/>
                <a:gd name="T28" fmla="*/ 1755 w 2081"/>
                <a:gd name="T29" fmla="*/ 1511 h 1511"/>
                <a:gd name="T30" fmla="*/ 1727 w 2081"/>
                <a:gd name="T31" fmla="*/ 1496 h 1511"/>
                <a:gd name="T32" fmla="*/ 1343 w 2081"/>
                <a:gd name="T33" fmla="*/ 982 h 1511"/>
                <a:gd name="T34" fmla="*/ 293 w 2081"/>
                <a:gd name="T35" fmla="*/ 982 h 1511"/>
                <a:gd name="T36" fmla="*/ 293 w 2081"/>
                <a:gd name="T37" fmla="*/ 1478 h 1511"/>
                <a:gd name="T38" fmla="*/ 260 w 2081"/>
                <a:gd name="T39" fmla="*/ 1511 h 1511"/>
                <a:gd name="T40" fmla="*/ 33 w 2081"/>
                <a:gd name="T41" fmla="*/ 1511 h 1511"/>
                <a:gd name="T42" fmla="*/ 0 w 2081"/>
                <a:gd name="T43" fmla="*/ 1478 h 1511"/>
                <a:gd name="T44" fmla="*/ 0 w 2081"/>
                <a:gd name="T45" fmla="*/ 33 h 1511"/>
                <a:gd name="T46" fmla="*/ 33 w 2081"/>
                <a:gd name="T47" fmla="*/ 0 h 1511"/>
                <a:gd name="T48" fmla="*/ 1497 w 2081"/>
                <a:gd name="T49" fmla="*/ 0 h 1511"/>
                <a:gd name="T50" fmla="*/ 1645 w 2081"/>
                <a:gd name="T51" fmla="*/ 20 h 1511"/>
                <a:gd name="T52" fmla="*/ 1777 w 2081"/>
                <a:gd name="T53" fmla="*/ 80 h 1511"/>
                <a:gd name="T54" fmla="*/ 1779 w 2081"/>
                <a:gd name="T55" fmla="*/ 81 h 1511"/>
                <a:gd name="T56" fmla="*/ 1871 w 2081"/>
                <a:gd name="T57" fmla="*/ 156 h 1511"/>
                <a:gd name="T58" fmla="*/ 1945 w 2081"/>
                <a:gd name="T59" fmla="*/ 253 h 1511"/>
                <a:gd name="T60" fmla="*/ 1992 w 2081"/>
                <a:gd name="T61" fmla="*/ 367 h 1511"/>
                <a:gd name="T62" fmla="*/ 2008 w 2081"/>
                <a:gd name="T63" fmla="*/ 490 h 1511"/>
                <a:gd name="T64" fmla="*/ 1967 w 2081"/>
                <a:gd name="T65" fmla="*/ 682 h 1511"/>
                <a:gd name="T66" fmla="*/ 1918 w 2081"/>
                <a:gd name="T67" fmla="*/ 765 h 1511"/>
                <a:gd name="T68" fmla="*/ 1853 w 2081"/>
                <a:gd name="T69" fmla="*/ 839 h 1511"/>
                <a:gd name="T70" fmla="*/ 1846 w 2081"/>
                <a:gd name="T71" fmla="*/ 844 h 1511"/>
                <a:gd name="T72" fmla="*/ 293 w 2081"/>
                <a:gd name="T73" fmla="*/ 686 h 1511"/>
                <a:gd name="T74" fmla="*/ 1503 w 2081"/>
                <a:gd name="T75" fmla="*/ 686 h 1511"/>
                <a:gd name="T76" fmla="*/ 1584 w 2081"/>
                <a:gd name="T77" fmla="*/ 671 h 1511"/>
                <a:gd name="T78" fmla="*/ 1620 w 2081"/>
                <a:gd name="T79" fmla="*/ 652 h 1511"/>
                <a:gd name="T80" fmla="*/ 1652 w 2081"/>
                <a:gd name="T81" fmla="*/ 628 h 1511"/>
                <a:gd name="T82" fmla="*/ 1678 w 2081"/>
                <a:gd name="T83" fmla="*/ 599 h 1511"/>
                <a:gd name="T84" fmla="*/ 1698 w 2081"/>
                <a:gd name="T85" fmla="*/ 565 h 1511"/>
                <a:gd name="T86" fmla="*/ 1710 w 2081"/>
                <a:gd name="T87" fmla="*/ 529 h 1511"/>
                <a:gd name="T88" fmla="*/ 1714 w 2081"/>
                <a:gd name="T89" fmla="*/ 490 h 1511"/>
                <a:gd name="T90" fmla="*/ 1710 w 2081"/>
                <a:gd name="T91" fmla="*/ 451 h 1511"/>
                <a:gd name="T92" fmla="*/ 1697 w 2081"/>
                <a:gd name="T93" fmla="*/ 415 h 1511"/>
                <a:gd name="T94" fmla="*/ 1697 w 2081"/>
                <a:gd name="T95" fmla="*/ 415 h 1511"/>
                <a:gd name="T96" fmla="*/ 1676 w 2081"/>
                <a:gd name="T97" fmla="*/ 381 h 1511"/>
                <a:gd name="T98" fmla="*/ 1649 w 2081"/>
                <a:gd name="T99" fmla="*/ 352 h 1511"/>
                <a:gd name="T100" fmla="*/ 1617 w 2081"/>
                <a:gd name="T101" fmla="*/ 327 h 1511"/>
                <a:gd name="T102" fmla="*/ 1580 w 2081"/>
                <a:gd name="T103" fmla="*/ 309 h 1511"/>
                <a:gd name="T104" fmla="*/ 1540 w 2081"/>
                <a:gd name="T105" fmla="*/ 297 h 1511"/>
                <a:gd name="T106" fmla="*/ 1540 w 2081"/>
                <a:gd name="T107" fmla="*/ 297 h 1511"/>
                <a:gd name="T108" fmla="*/ 1497 w 2081"/>
                <a:gd name="T109" fmla="*/ 293 h 1511"/>
                <a:gd name="T110" fmla="*/ 293 w 2081"/>
                <a:gd name="T111" fmla="*/ 293 h 1511"/>
                <a:gd name="T112" fmla="*/ 293 w 2081"/>
                <a:gd name="T113" fmla="*/ 686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81" h="1511">
                  <a:moveTo>
                    <a:pt x="1846" y="844"/>
                  </a:moveTo>
                  <a:cubicBezTo>
                    <a:pt x="1834" y="856"/>
                    <a:pt x="1821" y="867"/>
                    <a:pt x="1808" y="878"/>
                  </a:cubicBezTo>
                  <a:cubicBezTo>
                    <a:pt x="1791" y="890"/>
                    <a:pt x="1773" y="902"/>
                    <a:pt x="1754" y="912"/>
                  </a:cubicBezTo>
                  <a:cubicBezTo>
                    <a:pt x="1736" y="922"/>
                    <a:pt x="1718" y="931"/>
                    <a:pt x="1698" y="939"/>
                  </a:cubicBezTo>
                  <a:cubicBezTo>
                    <a:pt x="1693" y="941"/>
                    <a:pt x="1689" y="943"/>
                    <a:pt x="1684" y="944"/>
                  </a:cubicBezTo>
                  <a:lnTo>
                    <a:pt x="1758" y="1044"/>
                  </a:lnTo>
                  <a:lnTo>
                    <a:pt x="1865" y="1186"/>
                  </a:lnTo>
                  <a:lnTo>
                    <a:pt x="1865" y="1186"/>
                  </a:lnTo>
                  <a:lnTo>
                    <a:pt x="1972" y="1328"/>
                  </a:lnTo>
                  <a:lnTo>
                    <a:pt x="2022" y="1396"/>
                  </a:lnTo>
                  <a:lnTo>
                    <a:pt x="2070" y="1458"/>
                  </a:lnTo>
                  <a:cubicBezTo>
                    <a:pt x="2081" y="1473"/>
                    <a:pt x="2078" y="1494"/>
                    <a:pt x="2063" y="1505"/>
                  </a:cubicBezTo>
                  <a:cubicBezTo>
                    <a:pt x="2057" y="1509"/>
                    <a:pt x="2050" y="1511"/>
                    <a:pt x="2043" y="1511"/>
                  </a:cubicBezTo>
                  <a:lnTo>
                    <a:pt x="2043" y="1511"/>
                  </a:lnTo>
                  <a:lnTo>
                    <a:pt x="1755" y="1511"/>
                  </a:lnTo>
                  <a:cubicBezTo>
                    <a:pt x="1744" y="1511"/>
                    <a:pt x="1733" y="1505"/>
                    <a:pt x="1727" y="1496"/>
                  </a:cubicBezTo>
                  <a:lnTo>
                    <a:pt x="1343" y="982"/>
                  </a:lnTo>
                  <a:lnTo>
                    <a:pt x="293" y="982"/>
                  </a:lnTo>
                  <a:lnTo>
                    <a:pt x="293" y="1478"/>
                  </a:lnTo>
                  <a:cubicBezTo>
                    <a:pt x="293" y="1497"/>
                    <a:pt x="278" y="1511"/>
                    <a:pt x="260" y="1511"/>
                  </a:cubicBezTo>
                  <a:lnTo>
                    <a:pt x="33" y="1511"/>
                  </a:lnTo>
                  <a:cubicBezTo>
                    <a:pt x="15" y="1511"/>
                    <a:pt x="0" y="1497"/>
                    <a:pt x="0" y="1478"/>
                  </a:cubicBezTo>
                  <a:lnTo>
                    <a:pt x="0" y="33"/>
                  </a:lnTo>
                  <a:cubicBezTo>
                    <a:pt x="0" y="15"/>
                    <a:pt x="15" y="0"/>
                    <a:pt x="33" y="0"/>
                  </a:cubicBezTo>
                  <a:lnTo>
                    <a:pt x="1497" y="0"/>
                  </a:lnTo>
                  <a:cubicBezTo>
                    <a:pt x="1549" y="0"/>
                    <a:pt x="1598" y="7"/>
                    <a:pt x="1645" y="20"/>
                  </a:cubicBezTo>
                  <a:cubicBezTo>
                    <a:pt x="1691" y="33"/>
                    <a:pt x="1736" y="54"/>
                    <a:pt x="1777" y="80"/>
                  </a:cubicBezTo>
                  <a:lnTo>
                    <a:pt x="1779" y="81"/>
                  </a:lnTo>
                  <a:cubicBezTo>
                    <a:pt x="1813" y="103"/>
                    <a:pt x="1844" y="127"/>
                    <a:pt x="1871" y="156"/>
                  </a:cubicBezTo>
                  <a:cubicBezTo>
                    <a:pt x="1899" y="185"/>
                    <a:pt x="1924" y="217"/>
                    <a:pt x="1945" y="253"/>
                  </a:cubicBezTo>
                  <a:cubicBezTo>
                    <a:pt x="1966" y="290"/>
                    <a:pt x="1981" y="327"/>
                    <a:pt x="1992" y="367"/>
                  </a:cubicBezTo>
                  <a:cubicBezTo>
                    <a:pt x="2002" y="407"/>
                    <a:pt x="2008" y="448"/>
                    <a:pt x="2008" y="490"/>
                  </a:cubicBezTo>
                  <a:cubicBezTo>
                    <a:pt x="2008" y="558"/>
                    <a:pt x="1994" y="622"/>
                    <a:pt x="1967" y="682"/>
                  </a:cubicBezTo>
                  <a:cubicBezTo>
                    <a:pt x="1953" y="711"/>
                    <a:pt x="1937" y="739"/>
                    <a:pt x="1918" y="765"/>
                  </a:cubicBezTo>
                  <a:cubicBezTo>
                    <a:pt x="1899" y="792"/>
                    <a:pt x="1878" y="816"/>
                    <a:pt x="1853" y="839"/>
                  </a:cubicBezTo>
                  <a:cubicBezTo>
                    <a:pt x="1851" y="841"/>
                    <a:pt x="1849" y="843"/>
                    <a:pt x="1846" y="844"/>
                  </a:cubicBezTo>
                  <a:close/>
                  <a:moveTo>
                    <a:pt x="293" y="686"/>
                  </a:moveTo>
                  <a:lnTo>
                    <a:pt x="1503" y="686"/>
                  </a:lnTo>
                  <a:cubicBezTo>
                    <a:pt x="1531" y="686"/>
                    <a:pt x="1558" y="681"/>
                    <a:pt x="1584" y="671"/>
                  </a:cubicBezTo>
                  <a:cubicBezTo>
                    <a:pt x="1597" y="665"/>
                    <a:pt x="1610" y="659"/>
                    <a:pt x="1620" y="652"/>
                  </a:cubicBezTo>
                  <a:cubicBezTo>
                    <a:pt x="1631" y="646"/>
                    <a:pt x="1642" y="638"/>
                    <a:pt x="1652" y="628"/>
                  </a:cubicBezTo>
                  <a:cubicBezTo>
                    <a:pt x="1661" y="619"/>
                    <a:pt x="1670" y="610"/>
                    <a:pt x="1678" y="599"/>
                  </a:cubicBezTo>
                  <a:cubicBezTo>
                    <a:pt x="1685" y="589"/>
                    <a:pt x="1692" y="578"/>
                    <a:pt x="1698" y="565"/>
                  </a:cubicBezTo>
                  <a:cubicBezTo>
                    <a:pt x="1703" y="554"/>
                    <a:pt x="1707" y="541"/>
                    <a:pt x="1710" y="529"/>
                  </a:cubicBezTo>
                  <a:cubicBezTo>
                    <a:pt x="1713" y="517"/>
                    <a:pt x="1714" y="504"/>
                    <a:pt x="1714" y="490"/>
                  </a:cubicBezTo>
                  <a:cubicBezTo>
                    <a:pt x="1714" y="476"/>
                    <a:pt x="1713" y="463"/>
                    <a:pt x="1710" y="451"/>
                  </a:cubicBezTo>
                  <a:cubicBezTo>
                    <a:pt x="1707" y="438"/>
                    <a:pt x="1703" y="426"/>
                    <a:pt x="1697" y="415"/>
                  </a:cubicBezTo>
                  <a:lnTo>
                    <a:pt x="1697" y="415"/>
                  </a:lnTo>
                  <a:cubicBezTo>
                    <a:pt x="1691" y="403"/>
                    <a:pt x="1684" y="391"/>
                    <a:pt x="1676" y="381"/>
                  </a:cubicBezTo>
                  <a:cubicBezTo>
                    <a:pt x="1668" y="370"/>
                    <a:pt x="1659" y="361"/>
                    <a:pt x="1649" y="352"/>
                  </a:cubicBezTo>
                  <a:cubicBezTo>
                    <a:pt x="1639" y="342"/>
                    <a:pt x="1628" y="334"/>
                    <a:pt x="1617" y="327"/>
                  </a:cubicBezTo>
                  <a:cubicBezTo>
                    <a:pt x="1606" y="320"/>
                    <a:pt x="1593" y="314"/>
                    <a:pt x="1580" y="309"/>
                  </a:cubicBezTo>
                  <a:cubicBezTo>
                    <a:pt x="1566" y="304"/>
                    <a:pt x="1553" y="300"/>
                    <a:pt x="1540" y="297"/>
                  </a:cubicBezTo>
                  <a:lnTo>
                    <a:pt x="1540" y="297"/>
                  </a:lnTo>
                  <a:cubicBezTo>
                    <a:pt x="1526" y="295"/>
                    <a:pt x="1512" y="293"/>
                    <a:pt x="1497" y="293"/>
                  </a:cubicBezTo>
                  <a:lnTo>
                    <a:pt x="293" y="293"/>
                  </a:lnTo>
                  <a:lnTo>
                    <a:pt x="293" y="686"/>
                  </a:ln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 name="Freeform 8">
              <a:extLst>
                <a:ext uri="{FF2B5EF4-FFF2-40B4-BE49-F238E27FC236}">
                  <a16:creationId xmlns:a16="http://schemas.microsoft.com/office/drawing/2014/main" id="{4388498A-092F-D76E-C181-35CD54883F4B}"/>
                </a:ext>
              </a:extLst>
            </p:cNvPr>
            <p:cNvSpPr>
              <a:spLocks/>
            </p:cNvSpPr>
            <p:nvPr/>
          </p:nvSpPr>
          <p:spPr bwMode="auto">
            <a:xfrm>
              <a:off x="6861176" y="3311525"/>
              <a:ext cx="668338" cy="549275"/>
            </a:xfrm>
            <a:custGeom>
              <a:avLst/>
              <a:gdLst>
                <a:gd name="T0" fmla="*/ 1821 w 1854"/>
                <a:gd name="T1" fmla="*/ 293 h 1511"/>
                <a:gd name="T2" fmla="*/ 1074 w 1854"/>
                <a:gd name="T3" fmla="*/ 293 h 1511"/>
                <a:gd name="T4" fmla="*/ 1074 w 1854"/>
                <a:gd name="T5" fmla="*/ 1478 h 1511"/>
                <a:gd name="T6" fmla="*/ 1041 w 1854"/>
                <a:gd name="T7" fmla="*/ 1511 h 1511"/>
                <a:gd name="T8" fmla="*/ 813 w 1854"/>
                <a:gd name="T9" fmla="*/ 1511 h 1511"/>
                <a:gd name="T10" fmla="*/ 780 w 1854"/>
                <a:gd name="T11" fmla="*/ 1478 h 1511"/>
                <a:gd name="T12" fmla="*/ 780 w 1854"/>
                <a:gd name="T13" fmla="*/ 293 h 1511"/>
                <a:gd name="T14" fmla="*/ 33 w 1854"/>
                <a:gd name="T15" fmla="*/ 293 h 1511"/>
                <a:gd name="T16" fmla="*/ 0 w 1854"/>
                <a:gd name="T17" fmla="*/ 260 h 1511"/>
                <a:gd name="T18" fmla="*/ 0 w 1854"/>
                <a:gd name="T19" fmla="*/ 33 h 1511"/>
                <a:gd name="T20" fmla="*/ 33 w 1854"/>
                <a:gd name="T21" fmla="*/ 0 h 1511"/>
                <a:gd name="T22" fmla="*/ 1821 w 1854"/>
                <a:gd name="T23" fmla="*/ 0 h 1511"/>
                <a:gd name="T24" fmla="*/ 1854 w 1854"/>
                <a:gd name="T25" fmla="*/ 33 h 1511"/>
                <a:gd name="T26" fmla="*/ 1854 w 1854"/>
                <a:gd name="T27" fmla="*/ 260 h 1511"/>
                <a:gd name="T28" fmla="*/ 1821 w 1854"/>
                <a:gd name="T29" fmla="*/ 293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4" h="1511">
                  <a:moveTo>
                    <a:pt x="1821" y="293"/>
                  </a:moveTo>
                  <a:lnTo>
                    <a:pt x="1074" y="293"/>
                  </a:lnTo>
                  <a:lnTo>
                    <a:pt x="1074" y="1478"/>
                  </a:lnTo>
                  <a:cubicBezTo>
                    <a:pt x="1074" y="1497"/>
                    <a:pt x="1059" y="1511"/>
                    <a:pt x="1041" y="1511"/>
                  </a:cubicBezTo>
                  <a:lnTo>
                    <a:pt x="813" y="1511"/>
                  </a:lnTo>
                  <a:cubicBezTo>
                    <a:pt x="795" y="1511"/>
                    <a:pt x="780" y="1497"/>
                    <a:pt x="780" y="1478"/>
                  </a:cubicBezTo>
                  <a:lnTo>
                    <a:pt x="780" y="293"/>
                  </a:lnTo>
                  <a:lnTo>
                    <a:pt x="33" y="293"/>
                  </a:lnTo>
                  <a:cubicBezTo>
                    <a:pt x="15" y="293"/>
                    <a:pt x="0" y="279"/>
                    <a:pt x="0" y="260"/>
                  </a:cubicBezTo>
                  <a:lnTo>
                    <a:pt x="0" y="33"/>
                  </a:lnTo>
                  <a:cubicBezTo>
                    <a:pt x="0" y="15"/>
                    <a:pt x="15" y="0"/>
                    <a:pt x="33" y="0"/>
                  </a:cubicBezTo>
                  <a:lnTo>
                    <a:pt x="1821" y="0"/>
                  </a:lnTo>
                  <a:cubicBezTo>
                    <a:pt x="1839" y="0"/>
                    <a:pt x="1854" y="15"/>
                    <a:pt x="1854" y="33"/>
                  </a:cubicBezTo>
                  <a:lnTo>
                    <a:pt x="1854" y="260"/>
                  </a:lnTo>
                  <a:cubicBezTo>
                    <a:pt x="1854" y="279"/>
                    <a:pt x="1839" y="293"/>
                    <a:pt x="1821" y="293"/>
                  </a:cubicBez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 name="Freeform 9">
              <a:extLst>
                <a:ext uri="{FF2B5EF4-FFF2-40B4-BE49-F238E27FC236}">
                  <a16:creationId xmlns:a16="http://schemas.microsoft.com/office/drawing/2014/main" id="{E127FC99-C69B-3219-817B-BB4431620BE5}"/>
                </a:ext>
              </a:extLst>
            </p:cNvPr>
            <p:cNvSpPr>
              <a:spLocks/>
            </p:cNvSpPr>
            <p:nvPr/>
          </p:nvSpPr>
          <p:spPr bwMode="auto">
            <a:xfrm>
              <a:off x="6032501" y="2714625"/>
              <a:ext cx="433388" cy="390525"/>
            </a:xfrm>
            <a:custGeom>
              <a:avLst/>
              <a:gdLst>
                <a:gd name="T0" fmla="*/ 234 w 1200"/>
                <a:gd name="T1" fmla="*/ 411 h 1075"/>
                <a:gd name="T2" fmla="*/ 710 w 1200"/>
                <a:gd name="T3" fmla="*/ 913 h 1075"/>
                <a:gd name="T4" fmla="*/ 17 w 1200"/>
                <a:gd name="T5" fmla="*/ 1075 h 1075"/>
                <a:gd name="T6" fmla="*/ 234 w 1200"/>
                <a:gd name="T7" fmla="*/ 411 h 1075"/>
              </a:gdLst>
              <a:ahLst/>
              <a:cxnLst>
                <a:cxn ang="0">
                  <a:pos x="T0" y="T1"/>
                </a:cxn>
                <a:cxn ang="0">
                  <a:pos x="T2" y="T3"/>
                </a:cxn>
                <a:cxn ang="0">
                  <a:pos x="T4" y="T5"/>
                </a:cxn>
                <a:cxn ang="0">
                  <a:pos x="T6" y="T7"/>
                </a:cxn>
              </a:cxnLst>
              <a:rect l="0" t="0" r="r" b="b"/>
              <a:pathLst>
                <a:path w="1200" h="1075">
                  <a:moveTo>
                    <a:pt x="234" y="411"/>
                  </a:moveTo>
                  <a:cubicBezTo>
                    <a:pt x="796" y="0"/>
                    <a:pt x="1200" y="672"/>
                    <a:pt x="710" y="913"/>
                  </a:cubicBezTo>
                  <a:cubicBezTo>
                    <a:pt x="479" y="1021"/>
                    <a:pt x="248" y="837"/>
                    <a:pt x="17" y="1075"/>
                  </a:cubicBezTo>
                  <a:cubicBezTo>
                    <a:pt x="0" y="828"/>
                    <a:pt x="46" y="549"/>
                    <a:pt x="234" y="411"/>
                  </a:cubicBezTo>
                  <a:close/>
                </a:path>
              </a:pathLst>
            </a:custGeom>
            <a:solidFill>
              <a:srgbClr val="70BF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 name="Freeform 10">
              <a:extLst>
                <a:ext uri="{FF2B5EF4-FFF2-40B4-BE49-F238E27FC236}">
                  <a16:creationId xmlns:a16="http://schemas.microsoft.com/office/drawing/2014/main" id="{3D2C7CEC-560F-1869-EF45-83BEE08393C8}"/>
                </a:ext>
              </a:extLst>
            </p:cNvPr>
            <p:cNvSpPr>
              <a:spLocks/>
            </p:cNvSpPr>
            <p:nvPr/>
          </p:nvSpPr>
          <p:spPr bwMode="auto">
            <a:xfrm>
              <a:off x="5397501" y="3935413"/>
              <a:ext cx="106363" cy="106363"/>
            </a:xfrm>
            <a:custGeom>
              <a:avLst/>
              <a:gdLst>
                <a:gd name="T0" fmla="*/ 20 w 294"/>
                <a:gd name="T1" fmla="*/ 0 h 294"/>
                <a:gd name="T2" fmla="*/ 274 w 294"/>
                <a:gd name="T3" fmla="*/ 0 h 294"/>
                <a:gd name="T4" fmla="*/ 294 w 294"/>
                <a:gd name="T5" fmla="*/ 20 h 294"/>
                <a:gd name="T6" fmla="*/ 294 w 294"/>
                <a:gd name="T7" fmla="*/ 274 h 294"/>
                <a:gd name="T8" fmla="*/ 274 w 294"/>
                <a:gd name="T9" fmla="*/ 294 h 294"/>
                <a:gd name="T10" fmla="*/ 20 w 294"/>
                <a:gd name="T11" fmla="*/ 294 h 294"/>
                <a:gd name="T12" fmla="*/ 0 w 294"/>
                <a:gd name="T13" fmla="*/ 274 h 294"/>
                <a:gd name="T14" fmla="*/ 0 w 294"/>
                <a:gd name="T15" fmla="*/ 20 h 294"/>
                <a:gd name="T16" fmla="*/ 20 w 294"/>
                <a:gd name="T1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4" h="294">
                  <a:moveTo>
                    <a:pt x="20" y="0"/>
                  </a:moveTo>
                  <a:lnTo>
                    <a:pt x="274" y="0"/>
                  </a:lnTo>
                  <a:cubicBezTo>
                    <a:pt x="285" y="0"/>
                    <a:pt x="294" y="9"/>
                    <a:pt x="294" y="20"/>
                  </a:cubicBezTo>
                  <a:lnTo>
                    <a:pt x="294" y="274"/>
                  </a:lnTo>
                  <a:cubicBezTo>
                    <a:pt x="294" y="285"/>
                    <a:pt x="285" y="294"/>
                    <a:pt x="274" y="294"/>
                  </a:cubicBezTo>
                  <a:lnTo>
                    <a:pt x="20" y="294"/>
                  </a:lnTo>
                  <a:cubicBezTo>
                    <a:pt x="9" y="294"/>
                    <a:pt x="0" y="285"/>
                    <a:pt x="0" y="274"/>
                  </a:cubicBezTo>
                  <a:lnTo>
                    <a:pt x="0" y="20"/>
                  </a:lnTo>
                  <a:cubicBezTo>
                    <a:pt x="0" y="9"/>
                    <a:pt x="9" y="0"/>
                    <a:pt x="20" y="0"/>
                  </a:cubicBezTo>
                  <a:close/>
                </a:path>
              </a:pathLst>
            </a:custGeom>
            <a:solidFill>
              <a:srgbClr val="70BF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graphicFrame>
        <p:nvGraphicFramePr>
          <p:cNvPr id="13" name="Tabla 12">
            <a:extLst>
              <a:ext uri="{FF2B5EF4-FFF2-40B4-BE49-F238E27FC236}">
                <a16:creationId xmlns:a16="http://schemas.microsoft.com/office/drawing/2014/main" id="{7CD24CC5-753B-058D-B782-092F83495B89}"/>
              </a:ext>
            </a:extLst>
          </p:cNvPr>
          <p:cNvGraphicFramePr>
            <a:graphicFrameLocks noGrp="1"/>
          </p:cNvGraphicFramePr>
          <p:nvPr>
            <p:extLst>
              <p:ext uri="{D42A27DB-BD31-4B8C-83A1-F6EECF244321}">
                <p14:modId xmlns:p14="http://schemas.microsoft.com/office/powerpoint/2010/main" val="3774189342"/>
              </p:ext>
            </p:extLst>
          </p:nvPr>
        </p:nvGraphicFramePr>
        <p:xfrm>
          <a:off x="543762" y="1709881"/>
          <a:ext cx="3695729" cy="1616202"/>
        </p:xfrm>
        <a:graphic>
          <a:graphicData uri="http://schemas.openxmlformats.org/drawingml/2006/table">
            <a:tbl>
              <a:tblPr firstRow="1" firstCol="1" bandRow="1"/>
              <a:tblGrid>
                <a:gridCol w="1790641">
                  <a:extLst>
                    <a:ext uri="{9D8B030D-6E8A-4147-A177-3AD203B41FA5}">
                      <a16:colId xmlns:a16="http://schemas.microsoft.com/office/drawing/2014/main" val="814329964"/>
                    </a:ext>
                  </a:extLst>
                </a:gridCol>
                <a:gridCol w="1905088">
                  <a:extLst>
                    <a:ext uri="{9D8B030D-6E8A-4147-A177-3AD203B41FA5}">
                      <a16:colId xmlns:a16="http://schemas.microsoft.com/office/drawing/2014/main" val="4178151884"/>
                    </a:ext>
                  </a:extLst>
                </a:gridCol>
              </a:tblGrid>
              <a:tr h="0">
                <a:tc>
                  <a:txBody>
                    <a:bodyPr/>
                    <a:lstStyle/>
                    <a:p>
                      <a:pPr algn="ctr">
                        <a:lnSpc>
                          <a:spcPct val="107000"/>
                        </a:lnSpc>
                        <a:spcAft>
                          <a:spcPts val="800"/>
                        </a:spcAft>
                      </a:pPr>
                      <a:r>
                        <a:rPr lang="es-ES" sz="1000" b="1" kern="100" dirty="0">
                          <a:solidFill>
                            <a:srgbClr val="000000"/>
                          </a:solidFill>
                          <a:effectLst/>
                          <a:latin typeface="+mj-lt"/>
                          <a:ea typeface="Calibri" panose="020F0502020204030204" pitchFamily="34" charset="0"/>
                          <a:cs typeface="Times New Roman" panose="02020603050405020304" pitchFamily="18" charset="0"/>
                        </a:rPr>
                        <a:t>Sección I.  Instrucciones a los Oferentes (IAO)</a:t>
                      </a:r>
                      <a:r>
                        <a:rPr lang="es-ES" sz="1000" kern="100" dirty="0">
                          <a:solidFill>
                            <a:srgbClr val="000000"/>
                          </a:solidFill>
                          <a:effectLst/>
                          <a:latin typeface="+mj-lt"/>
                          <a:ea typeface="Calibri" panose="020F0502020204030204" pitchFamily="34" charset="0"/>
                          <a:cs typeface="Times New Roman" panose="02020603050405020304" pitchFamily="18" charset="0"/>
                        </a:rPr>
                        <a:t> </a:t>
                      </a:r>
                      <a:r>
                        <a:rPr lang="es-ES" sz="1000" b="1" kern="100" dirty="0">
                          <a:solidFill>
                            <a:srgbClr val="000000"/>
                          </a:solidFill>
                          <a:effectLst/>
                          <a:latin typeface="+mj-lt"/>
                          <a:ea typeface="Calibri" panose="020F0502020204030204" pitchFamily="34" charset="0"/>
                          <a:cs typeface="Times New Roman" panose="02020603050405020304" pitchFamily="18" charset="0"/>
                        </a:rPr>
                        <a:t>numeral 6.5</a:t>
                      </a:r>
                      <a:endParaRPr lang="es-PE" sz="1000" kern="100" dirty="0">
                        <a:effectLst/>
                        <a:latin typeface="+mj-lt"/>
                        <a:ea typeface="Calibri" panose="020F0502020204030204" pitchFamily="34" charset="0"/>
                        <a:cs typeface="Times New Roman" panose="02020603050405020304" pitchFamily="18" charset="0"/>
                      </a:endParaRPr>
                    </a:p>
                  </a:txBody>
                  <a:tcPr marL="28620" marR="286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DEDED"/>
                    </a:solidFill>
                  </a:tcPr>
                </a:tc>
                <a:tc>
                  <a:txBody>
                    <a:bodyPr/>
                    <a:lstStyle/>
                    <a:p>
                      <a:pPr algn="ctr">
                        <a:lnSpc>
                          <a:spcPct val="107000"/>
                        </a:lnSpc>
                        <a:spcAft>
                          <a:spcPts val="800"/>
                        </a:spcAft>
                      </a:pPr>
                      <a:r>
                        <a:rPr lang="es-ES" sz="1000" b="1" kern="100" dirty="0">
                          <a:solidFill>
                            <a:srgbClr val="000000"/>
                          </a:solidFill>
                          <a:effectLst/>
                          <a:latin typeface="+mj-lt"/>
                          <a:ea typeface="Calibri" panose="020F0502020204030204" pitchFamily="34" charset="0"/>
                          <a:cs typeface="Times New Roman" panose="02020603050405020304" pitchFamily="18" charset="0"/>
                        </a:rPr>
                        <a:t>Sección II. Formularios de Oferta</a:t>
                      </a:r>
                      <a:endParaRPr lang="es-PE" sz="1000" kern="100" dirty="0">
                        <a:effectLst/>
                        <a:latin typeface="+mj-lt"/>
                        <a:ea typeface="Calibri" panose="020F0502020204030204" pitchFamily="34" charset="0"/>
                        <a:cs typeface="Times New Roman" panose="02020603050405020304" pitchFamily="18" charset="0"/>
                      </a:endParaRPr>
                    </a:p>
                  </a:txBody>
                  <a:tcPr marL="28620" marR="286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DEDED"/>
                    </a:solidFill>
                  </a:tcPr>
                </a:tc>
                <a:extLst>
                  <a:ext uri="{0D108BD9-81ED-4DB2-BD59-A6C34878D82A}">
                    <a16:rowId xmlns:a16="http://schemas.microsoft.com/office/drawing/2014/main" val="1749093998"/>
                  </a:ext>
                </a:extLst>
              </a:tr>
              <a:tr h="85362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s-ES" sz="1000" dirty="0">
                          <a:effectLst/>
                          <a:latin typeface="+mj-lt"/>
                          <a:ea typeface="Times New Roman" panose="02020603050405020304" pitchFamily="18" charset="0"/>
                        </a:rPr>
                        <a:t>(a) Tener una facturación promedio anual mínima por construcción de obras en general en DOS de los últimos OCHO años comprendidos entre el 1ro de enero de 2017 y el plazo para la presentación de ofertas, equivalente a  … </a:t>
                      </a:r>
                      <a:endParaRPr lang="es-PE" sz="1000" kern="100" dirty="0">
                        <a:effectLst/>
                        <a:latin typeface="+mj-lt"/>
                        <a:ea typeface="Calibri" panose="020F0502020204030204" pitchFamily="34" charset="0"/>
                        <a:cs typeface="Times New Roman" panose="02020603050405020304" pitchFamily="18" charset="0"/>
                      </a:endParaRPr>
                    </a:p>
                  </a:txBody>
                  <a:tcPr marL="28620" marR="286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lang="es-ES_tradnl" sz="1000" kern="1200" dirty="0">
                          <a:solidFill>
                            <a:schemeClr val="tx1"/>
                          </a:solidFill>
                          <a:effectLst/>
                          <a:latin typeface="+mj-lt"/>
                          <a:ea typeface="+mn-ea"/>
                          <a:cs typeface="+mn-cs"/>
                        </a:rPr>
                        <a:t>Formulario de facturación promedio anual de obras de construcción</a:t>
                      </a:r>
                      <a:endParaRPr lang="es-PE" sz="1000" kern="1200" dirty="0">
                        <a:solidFill>
                          <a:schemeClr val="tx1"/>
                        </a:solidFill>
                        <a:effectLst/>
                        <a:latin typeface="+mj-lt"/>
                        <a:ea typeface="+mn-ea"/>
                        <a:cs typeface="+mn-cs"/>
                      </a:endParaRPr>
                    </a:p>
                  </a:txBody>
                  <a:tcPr marL="28620" marR="286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3447868"/>
                  </a:ext>
                </a:extLst>
              </a:tr>
            </a:tbl>
          </a:graphicData>
        </a:graphic>
      </p:graphicFrame>
      <p:graphicFrame>
        <p:nvGraphicFramePr>
          <p:cNvPr id="15" name="Tabla 14">
            <a:extLst>
              <a:ext uri="{FF2B5EF4-FFF2-40B4-BE49-F238E27FC236}">
                <a16:creationId xmlns:a16="http://schemas.microsoft.com/office/drawing/2014/main" id="{B137B5FB-3498-9FDF-3A43-C940EF1C55E4}"/>
              </a:ext>
            </a:extLst>
          </p:cNvPr>
          <p:cNvGraphicFramePr>
            <a:graphicFrameLocks noGrp="1"/>
          </p:cNvGraphicFramePr>
          <p:nvPr>
            <p:extLst>
              <p:ext uri="{D42A27DB-BD31-4B8C-83A1-F6EECF244321}">
                <p14:modId xmlns:p14="http://schemas.microsoft.com/office/powerpoint/2010/main" val="2940677562"/>
              </p:ext>
            </p:extLst>
          </p:nvPr>
        </p:nvGraphicFramePr>
        <p:xfrm>
          <a:off x="4871121" y="544474"/>
          <a:ext cx="6825896" cy="5669746"/>
        </p:xfrm>
        <a:graphic>
          <a:graphicData uri="http://schemas.openxmlformats.org/drawingml/2006/table">
            <a:tbl>
              <a:tblPr/>
              <a:tblGrid>
                <a:gridCol w="1435568">
                  <a:extLst>
                    <a:ext uri="{9D8B030D-6E8A-4147-A177-3AD203B41FA5}">
                      <a16:colId xmlns:a16="http://schemas.microsoft.com/office/drawing/2014/main" val="491046892"/>
                    </a:ext>
                  </a:extLst>
                </a:gridCol>
                <a:gridCol w="3465961">
                  <a:extLst>
                    <a:ext uri="{9D8B030D-6E8A-4147-A177-3AD203B41FA5}">
                      <a16:colId xmlns:a16="http://schemas.microsoft.com/office/drawing/2014/main" val="3518810528"/>
                    </a:ext>
                  </a:extLst>
                </a:gridCol>
                <a:gridCol w="1924367">
                  <a:extLst>
                    <a:ext uri="{9D8B030D-6E8A-4147-A177-3AD203B41FA5}">
                      <a16:colId xmlns:a16="http://schemas.microsoft.com/office/drawing/2014/main" val="4041333176"/>
                    </a:ext>
                  </a:extLst>
                </a:gridCol>
              </a:tblGrid>
              <a:tr h="817601">
                <a:tc>
                  <a:txBody>
                    <a:bodyPr/>
                    <a:lstStyle/>
                    <a:p>
                      <a:pPr algn="ctr" fontAlgn="ctr"/>
                      <a:r>
                        <a:rPr lang="es-ES" sz="800" b="1" i="0" u="none" strike="noStrike">
                          <a:solidFill>
                            <a:srgbClr val="000000"/>
                          </a:solidFill>
                          <a:effectLst/>
                          <a:latin typeface="+mj-lt"/>
                        </a:rPr>
                        <a:t>NOMENCLATURA DEL MÉTODO DE SELECCIÓN</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F2D0"/>
                    </a:solidFill>
                  </a:tcPr>
                </a:tc>
                <a:tc>
                  <a:txBody>
                    <a:bodyPr/>
                    <a:lstStyle/>
                    <a:p>
                      <a:pPr algn="ctr" fontAlgn="ctr"/>
                      <a:r>
                        <a:rPr lang="es-ES" sz="800" b="1" i="0" u="none" strike="noStrike">
                          <a:solidFill>
                            <a:srgbClr val="000000"/>
                          </a:solidFill>
                          <a:effectLst/>
                          <a:latin typeface="+mj-lt"/>
                        </a:rPr>
                        <a:t>DESCRIPCIÓN DE MÉTODO DE CONTRATACIÓN</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F2D0"/>
                    </a:solidFill>
                  </a:tcPr>
                </a:tc>
                <a:tc>
                  <a:txBody>
                    <a:bodyPr/>
                    <a:lstStyle/>
                    <a:p>
                      <a:pPr algn="ctr" fontAlgn="ctr"/>
                      <a:r>
                        <a:rPr lang="es-ES" sz="800" b="1" i="0" u="none" strike="noStrike" dirty="0">
                          <a:solidFill>
                            <a:srgbClr val="000000"/>
                          </a:solidFill>
                          <a:effectLst/>
                          <a:latin typeface="+mj-lt"/>
                        </a:rPr>
                        <a:t>Tener una facturación promedio anual mínima  por construcción de obras en DOS de los últimos OCHO años, equivalente a …</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F2D0"/>
                    </a:solidFill>
                  </a:tcPr>
                </a:tc>
                <a:extLst>
                  <a:ext uri="{0D108BD9-81ED-4DB2-BD59-A6C34878D82A}">
                    <a16:rowId xmlns:a16="http://schemas.microsoft.com/office/drawing/2014/main" val="3889621987"/>
                  </a:ext>
                </a:extLst>
              </a:tr>
              <a:tr h="699511">
                <a:tc>
                  <a:txBody>
                    <a:bodyPr/>
                    <a:lstStyle/>
                    <a:p>
                      <a:pPr algn="ctr" fontAlgn="ctr"/>
                      <a:r>
                        <a:rPr lang="es-PE" sz="800" b="0" i="0" u="none" strike="noStrike">
                          <a:solidFill>
                            <a:srgbClr val="000000"/>
                          </a:solidFill>
                          <a:effectLst/>
                          <a:latin typeface="+mj-lt"/>
                        </a:rPr>
                        <a:t>CONV-SDO-011-2024-MIDAGRI-PSI/BIRF </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r>
                        <a:rPr lang="es-ES" sz="800" b="0" i="0" u="none" strike="noStrike">
                          <a:solidFill>
                            <a:srgbClr val="000000"/>
                          </a:solidFill>
                          <a:effectLst/>
                          <a:latin typeface="+mj-lt"/>
                        </a:rPr>
                        <a:t>EJECUCIÓN DE LA OBRA “MEJORAMIENTO DEL SERVICIO DE AGUA A NIVEL PARCELARIO CON UN SISTEMA DE RIEGO TECNIFICADO</a:t>
                      </a:r>
                      <a:br>
                        <a:rPr lang="es-ES" sz="800" b="0" i="0" u="none" strike="noStrike">
                          <a:solidFill>
                            <a:srgbClr val="000000"/>
                          </a:solidFill>
                          <a:effectLst/>
                          <a:latin typeface="+mj-lt"/>
                        </a:rPr>
                      </a:br>
                      <a:r>
                        <a:rPr lang="es-ES" sz="800" b="0" i="0" u="none" strike="noStrike">
                          <a:solidFill>
                            <a:srgbClr val="000000"/>
                          </a:solidFill>
                          <a:effectLst/>
                          <a:latin typeface="+mj-lt"/>
                        </a:rPr>
                        <a:t>PARA EL GRUPO DE GESTIÓN EMPRESARIAL ALLIN KAUSAY, IRRIGACIÓN TALAVERA - DISTRITO DE TALAVERA - PROVINCIA DE ANDAHUAYLAS - DEPARTAMENTO DE</a:t>
                      </a:r>
                      <a:br>
                        <a:rPr lang="es-ES" sz="800" b="0" i="0" u="none" strike="noStrike">
                          <a:solidFill>
                            <a:srgbClr val="000000"/>
                          </a:solidFill>
                          <a:effectLst/>
                          <a:latin typeface="+mj-lt"/>
                        </a:rPr>
                      </a:br>
                      <a:r>
                        <a:rPr lang="es-ES" sz="800" b="0" i="0" u="none" strike="noStrike">
                          <a:solidFill>
                            <a:srgbClr val="000000"/>
                          </a:solidFill>
                          <a:effectLst/>
                          <a:latin typeface="+mj-lt"/>
                        </a:rPr>
                        <a:t>APURÍMAC” </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S/ 6,128,137.10</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7556927"/>
                  </a:ext>
                </a:extLst>
              </a:tr>
              <a:tr h="699511">
                <a:tc>
                  <a:txBody>
                    <a:bodyPr/>
                    <a:lstStyle/>
                    <a:p>
                      <a:pPr algn="ctr" fontAlgn="ctr"/>
                      <a:r>
                        <a:rPr lang="es-PE" sz="800" b="0" i="0" u="none" strike="noStrike">
                          <a:solidFill>
                            <a:srgbClr val="000000"/>
                          </a:solidFill>
                          <a:effectLst/>
                          <a:latin typeface="+mj-lt"/>
                        </a:rPr>
                        <a:t>CONV-SDO-012-2024-MIDAGRI-PSI/BIRF </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r>
                        <a:rPr lang="es-ES" sz="800" b="0" i="0" u="none" strike="noStrike" dirty="0">
                          <a:solidFill>
                            <a:srgbClr val="000000"/>
                          </a:solidFill>
                          <a:effectLst/>
                          <a:latin typeface="+mj-lt"/>
                        </a:rPr>
                        <a:t> EJECUCIÓN DE LA OBRA “MEJORAMIENTO DEL SERVICIO DE AGUA A NIVEL PARCELARIO CON UN SISTEMA DE RIEGO TECNIFICADO</a:t>
                      </a:r>
                      <a:br>
                        <a:rPr lang="es-ES" sz="800" b="0" i="0" u="none" strike="noStrike" dirty="0">
                          <a:solidFill>
                            <a:srgbClr val="000000"/>
                          </a:solidFill>
                          <a:effectLst/>
                          <a:latin typeface="+mj-lt"/>
                        </a:rPr>
                      </a:br>
                      <a:r>
                        <a:rPr lang="es-ES" sz="800" b="0" i="0" u="none" strike="noStrike" dirty="0">
                          <a:solidFill>
                            <a:srgbClr val="000000"/>
                          </a:solidFill>
                          <a:effectLst/>
                          <a:latin typeface="+mj-lt"/>
                        </a:rPr>
                        <a:t>PARA EL GRUPO DE GESTIÓN EMPRESARIAL SANTA ROSA DE PINCO EN EL CENTRO POBLADO SANTA ROSA DE PINCO</a:t>
                      </a:r>
                      <a:br>
                        <a:rPr lang="es-ES" sz="800" b="0" i="0" u="none" strike="noStrike" dirty="0">
                          <a:solidFill>
                            <a:srgbClr val="000000"/>
                          </a:solidFill>
                          <a:effectLst/>
                          <a:latin typeface="+mj-lt"/>
                        </a:rPr>
                      </a:br>
                      <a:r>
                        <a:rPr lang="es-ES" sz="800" b="0" i="0" u="none" strike="noStrike" dirty="0">
                          <a:solidFill>
                            <a:srgbClr val="000000"/>
                          </a:solidFill>
                          <a:effectLst/>
                          <a:latin typeface="+mj-lt"/>
                        </a:rPr>
                        <a:t>- DISTRITO DE PAUCARBAMBA - PROVINCIA DE CHURCAMPA - DEPARTAMENTO DE HUANCAVELICA”  </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S/ 8,981,798.74</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4469862"/>
                  </a:ext>
                </a:extLst>
              </a:tr>
              <a:tr h="612072">
                <a:tc>
                  <a:txBody>
                    <a:bodyPr/>
                    <a:lstStyle/>
                    <a:p>
                      <a:pPr algn="ctr" fontAlgn="ctr"/>
                      <a:r>
                        <a:rPr lang="es-PE" sz="800" b="0" i="0" u="none" strike="noStrike">
                          <a:solidFill>
                            <a:srgbClr val="000000"/>
                          </a:solidFill>
                          <a:effectLst/>
                          <a:latin typeface="+mj-lt"/>
                        </a:rPr>
                        <a:t>CONV-SDO-013-2024-MIDAGRI-PSI/BIRF </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r>
                        <a:rPr lang="es-ES" sz="800" b="0" i="0" u="none" strike="noStrike">
                          <a:solidFill>
                            <a:srgbClr val="000000"/>
                          </a:solidFill>
                          <a:effectLst/>
                          <a:latin typeface="+mj-lt"/>
                        </a:rPr>
                        <a:t>EJECUCIÓN DE LA OBRA “MEJORAMIENTO DEL SERVICIO DE AGUA A NIVEL PARCELARIO CON UN SISTEMA DE RIEGO TECNIFICADO</a:t>
                      </a:r>
                      <a:br>
                        <a:rPr lang="es-ES" sz="800" b="0" i="0" u="none" strike="noStrike">
                          <a:solidFill>
                            <a:srgbClr val="000000"/>
                          </a:solidFill>
                          <a:effectLst/>
                          <a:latin typeface="+mj-lt"/>
                        </a:rPr>
                      </a:br>
                      <a:r>
                        <a:rPr lang="es-ES" sz="800" b="0" i="0" u="none" strike="noStrike">
                          <a:solidFill>
                            <a:srgbClr val="000000"/>
                          </a:solidFill>
                          <a:effectLst/>
                          <a:latin typeface="+mj-lt"/>
                        </a:rPr>
                        <a:t>PARA EL GRUPO DE GESTION EMPRESARIAL CARITA, DEL DISTRITO DE HUASAHUASI - PROVINCIA DE TARMA – DEPARTAMENTO DE JUNIN”  </a:t>
                      </a:r>
                      <a:br>
                        <a:rPr lang="es-ES" sz="800" b="0" i="0" u="none" strike="noStrike">
                          <a:solidFill>
                            <a:srgbClr val="000000"/>
                          </a:solidFill>
                          <a:effectLst/>
                          <a:latin typeface="+mj-lt"/>
                        </a:rPr>
                      </a:br>
                      <a:r>
                        <a:rPr lang="es-ES" sz="800" b="0" i="0" u="none" strike="noStrike">
                          <a:solidFill>
                            <a:srgbClr val="000000"/>
                          </a:solidFill>
                          <a:effectLst/>
                          <a:latin typeface="+mj-lt"/>
                        </a:rPr>
                        <a:t> </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S/ 7,079,501.52</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8214304"/>
                  </a:ext>
                </a:extLst>
              </a:tr>
              <a:tr h="524633">
                <a:tc>
                  <a:txBody>
                    <a:bodyPr/>
                    <a:lstStyle/>
                    <a:p>
                      <a:pPr algn="ctr" fontAlgn="ctr"/>
                      <a:r>
                        <a:rPr lang="es-PE" sz="800" b="0" i="0" u="none" strike="noStrike">
                          <a:solidFill>
                            <a:srgbClr val="000000"/>
                          </a:solidFill>
                          <a:effectLst/>
                          <a:latin typeface="+mj-lt"/>
                        </a:rPr>
                        <a:t>CONV-SDO-014-2024-MIDAGRI-PSI/BIRF </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r>
                        <a:rPr lang="es-ES" sz="800" b="0" i="0" u="none" strike="noStrike">
                          <a:solidFill>
                            <a:srgbClr val="000000"/>
                          </a:solidFill>
                          <a:effectLst/>
                          <a:latin typeface="+mj-lt"/>
                        </a:rPr>
                        <a:t>EJECUCIÓN DE LA OBRA “MEJORAMIENTO DEL SERVICIO DE AGUA A NIVEL PARCELARIO CON UN SISTEMA DE RIEGO TECNIFICADO PARA EL GRUPO DE GESTIÓN EMPRESARIAL SEÑOR CAUTIVO DE HUAPALAS, DISTRITO DE CHULUCANAS – PROVINCIA DE MORROPON - DEPARTAMENTO DE PIURA” </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S/ 3,703,918.74</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2463830"/>
                  </a:ext>
                </a:extLst>
              </a:tr>
              <a:tr h="704976">
                <a:tc>
                  <a:txBody>
                    <a:bodyPr/>
                    <a:lstStyle/>
                    <a:p>
                      <a:pPr algn="ctr" fontAlgn="ctr"/>
                      <a:r>
                        <a:rPr lang="es-PE" sz="800" b="0" i="0" u="none" strike="noStrike">
                          <a:solidFill>
                            <a:srgbClr val="000000"/>
                          </a:solidFill>
                          <a:effectLst/>
                          <a:latin typeface="+mj-lt"/>
                        </a:rPr>
                        <a:t>CONV-SDO-015-2024-MIDAGRI-PSI/BIRF </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r>
                        <a:rPr lang="es-ES" sz="800" b="0" i="0" u="none" strike="noStrike">
                          <a:solidFill>
                            <a:srgbClr val="000000"/>
                          </a:solidFill>
                          <a:effectLst/>
                          <a:latin typeface="+mj-lt"/>
                        </a:rPr>
                        <a:t>EJECUCIÓN DE LA OBRA “MEJORAMIENTO DEL SERVICIO DE PROVISIÓN DE AGUA PARA RIEGO DEL SISTEMA DE RIEGO PARCELARIO DEL GRUPO DE GESTIÓN EMPRESARIAL KERGUER, EN LA LOCALIDAD DE KERGUER DEL DISTRITO DE SALAS - PROVINCIA DE LAMBAYEQUE - DEPARTAMENTO DE LAMBAYEQUE”</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S/ 3,438,249.50</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9638402"/>
                  </a:ext>
                </a:extLst>
              </a:tr>
              <a:tr h="524633">
                <a:tc>
                  <a:txBody>
                    <a:bodyPr/>
                    <a:lstStyle/>
                    <a:p>
                      <a:pPr algn="ctr" fontAlgn="ctr"/>
                      <a:r>
                        <a:rPr lang="es-PE" sz="800" b="0" i="0" u="none" strike="noStrike">
                          <a:solidFill>
                            <a:srgbClr val="000000"/>
                          </a:solidFill>
                          <a:effectLst/>
                          <a:latin typeface="+mj-lt"/>
                        </a:rPr>
                        <a:t>CONV-SDO-016-2024-MIDAGRI-PSI/BIRF </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r>
                        <a:rPr lang="es-ES" sz="800" b="0" i="0" u="none" strike="noStrike">
                          <a:solidFill>
                            <a:srgbClr val="000000"/>
                          </a:solidFill>
                          <a:effectLst/>
                          <a:latin typeface="+mj-lt"/>
                        </a:rPr>
                        <a:t>Lote 1: “MEJORAMIENTO DEL SERVICIO DE PROVISION DE AGUA</a:t>
                      </a:r>
                      <a:br>
                        <a:rPr lang="es-ES" sz="800" b="0" i="0" u="none" strike="noStrike">
                          <a:solidFill>
                            <a:srgbClr val="000000"/>
                          </a:solidFill>
                          <a:effectLst/>
                          <a:latin typeface="+mj-lt"/>
                        </a:rPr>
                      </a:br>
                      <a:r>
                        <a:rPr lang="es-ES" sz="800" b="0" i="0" u="none" strike="noStrike">
                          <a:solidFill>
                            <a:srgbClr val="000000"/>
                          </a:solidFill>
                          <a:effectLst/>
                          <a:latin typeface="+mj-lt"/>
                        </a:rPr>
                        <a:t>PARA RIEGO DEL SISTEMA DE RIEGO PARCELARIO DEL GRUPO DE GESTIÓN EMPRESARIAL APA - QUINQUIN, DISTRITO DE MATO, PROVINCIA DE HUAYLAS, DEPARTAMENTO DE ANCASH” </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S/ 3,959,510.40</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3110575"/>
                  </a:ext>
                </a:extLst>
              </a:tr>
              <a:tr h="524633">
                <a:tc>
                  <a:txBody>
                    <a:bodyPr/>
                    <a:lstStyle/>
                    <a:p>
                      <a:pPr algn="ctr" fontAlgn="ctr"/>
                      <a:r>
                        <a:rPr lang="es-PE" sz="800" b="0" i="0" u="none" strike="noStrike">
                          <a:solidFill>
                            <a:srgbClr val="000000"/>
                          </a:solidFill>
                          <a:effectLst/>
                          <a:latin typeface="+mj-lt"/>
                        </a:rPr>
                        <a:t> </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r>
                        <a:rPr lang="es-ES" sz="800" b="0" i="0" u="none" strike="noStrike">
                          <a:solidFill>
                            <a:srgbClr val="000000"/>
                          </a:solidFill>
                          <a:effectLst/>
                          <a:latin typeface="+mj-lt"/>
                        </a:rPr>
                        <a:t>Lote 2: “MEJORAMIENTO DEL SERVICIO DE PROVISION DE AGUA PARA RIEGO DEL SISTEMA DE RIEGO PARCELARIO DEL GRUPO DE GESTION EMPRESARIAL PACHACUTEC DISTRITO</a:t>
                      </a:r>
                      <a:br>
                        <a:rPr lang="es-ES" sz="800" b="0" i="0" u="none" strike="noStrike">
                          <a:solidFill>
                            <a:srgbClr val="000000"/>
                          </a:solidFill>
                          <a:effectLst/>
                          <a:latin typeface="+mj-lt"/>
                        </a:rPr>
                      </a:br>
                      <a:r>
                        <a:rPr lang="es-ES" sz="800" b="0" i="0" u="none" strike="noStrike">
                          <a:solidFill>
                            <a:srgbClr val="000000"/>
                          </a:solidFill>
                          <a:effectLst/>
                          <a:latin typeface="+mj-lt"/>
                        </a:rPr>
                        <a:t>DE MATO – PROVINCIA DE HUAYLAS – DEPARTAMENTO ANCASH” </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S/ 6,421,630.68</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8310222"/>
                  </a:ext>
                </a:extLst>
              </a:tr>
              <a:tr h="524633">
                <a:tc>
                  <a:txBody>
                    <a:bodyPr/>
                    <a:lstStyle/>
                    <a:p>
                      <a:pPr algn="ctr" fontAlgn="ctr"/>
                      <a:r>
                        <a:rPr lang="es-PE" sz="800" b="0" i="0" u="none" strike="noStrike">
                          <a:solidFill>
                            <a:srgbClr val="000000"/>
                          </a:solidFill>
                          <a:effectLst/>
                          <a:latin typeface="+mj-lt"/>
                        </a:rPr>
                        <a:t> </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r>
                        <a:rPr lang="es-ES" sz="800" b="0" i="0" u="none" strike="noStrike">
                          <a:solidFill>
                            <a:srgbClr val="000000"/>
                          </a:solidFill>
                          <a:effectLst/>
                          <a:latin typeface="+mj-lt"/>
                        </a:rPr>
                        <a:t>Lote 3“MEJORAMIENTO DEL SERVICIO DE PROVISIÓN DE AGUA PARA RIEGO DEL SISTEMA DE RIEGO PARCELARIO DEL GRUPO DE GESTIÓN EMPRESARIAL SAN DIEGO, FLOR DE AMANCAES Y LLIPIAN, DISTRITO DE MATO, PROVINCIA DE HUAYLAS, DEPARTAMENTO DE ANCASH” </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dirty="0">
                          <a:solidFill>
                            <a:srgbClr val="000000"/>
                          </a:solidFill>
                          <a:effectLst/>
                          <a:latin typeface="+mj-lt"/>
                        </a:rPr>
                        <a:t>S/ 8,650,107.00</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2498470"/>
                  </a:ext>
                </a:extLst>
              </a:tr>
            </a:tbl>
          </a:graphicData>
        </a:graphic>
      </p:graphicFrame>
    </p:spTree>
    <p:extLst>
      <p:ext uri="{BB962C8B-B14F-4D97-AF65-F5344CB8AC3E}">
        <p14:creationId xmlns:p14="http://schemas.microsoft.com/office/powerpoint/2010/main" val="3659447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04A44C-F6B0-1569-1328-7813BC203C44}"/>
            </a:ext>
          </a:extLst>
        </p:cNvPr>
        <p:cNvGrpSpPr/>
        <p:nvPr/>
      </p:nvGrpSpPr>
      <p:grpSpPr>
        <a:xfrm>
          <a:off x="0" y="0"/>
          <a:ext cx="0" cy="0"/>
          <a:chOff x="0" y="0"/>
          <a:chExt cx="0" cy="0"/>
        </a:xfrm>
      </p:grpSpPr>
      <p:grpSp>
        <p:nvGrpSpPr>
          <p:cNvPr id="5" name="Grupo 4">
            <a:extLst>
              <a:ext uri="{FF2B5EF4-FFF2-40B4-BE49-F238E27FC236}">
                <a16:creationId xmlns:a16="http://schemas.microsoft.com/office/drawing/2014/main" id="{C5826BCD-8CEC-BC77-992F-142B76C25D0F}"/>
              </a:ext>
            </a:extLst>
          </p:cNvPr>
          <p:cNvGrpSpPr/>
          <p:nvPr/>
        </p:nvGrpSpPr>
        <p:grpSpPr>
          <a:xfrm>
            <a:off x="978567" y="176463"/>
            <a:ext cx="2458453" cy="818238"/>
            <a:chOff x="4662488" y="2714625"/>
            <a:chExt cx="2867026" cy="1327151"/>
          </a:xfrm>
        </p:grpSpPr>
        <p:sp>
          <p:nvSpPr>
            <p:cNvPr id="6" name="Freeform 5">
              <a:extLst>
                <a:ext uri="{FF2B5EF4-FFF2-40B4-BE49-F238E27FC236}">
                  <a16:creationId xmlns:a16="http://schemas.microsoft.com/office/drawing/2014/main" id="{E3AB0471-A540-1CB7-F006-5C180DD0AA2B}"/>
                </a:ext>
              </a:extLst>
            </p:cNvPr>
            <p:cNvSpPr>
              <a:spLocks noEditPoints="1"/>
            </p:cNvSpPr>
            <p:nvPr/>
          </p:nvSpPr>
          <p:spPr bwMode="auto">
            <a:xfrm>
              <a:off x="4662488" y="3313113"/>
              <a:ext cx="709613" cy="547688"/>
            </a:xfrm>
            <a:custGeom>
              <a:avLst/>
              <a:gdLst>
                <a:gd name="T0" fmla="*/ 260 w 1970"/>
                <a:gd name="T1" fmla="*/ 1509 h 1509"/>
                <a:gd name="T2" fmla="*/ 33 w 1970"/>
                <a:gd name="T3" fmla="*/ 1509 h 1509"/>
                <a:gd name="T4" fmla="*/ 0 w 1970"/>
                <a:gd name="T5" fmla="*/ 1476 h 1509"/>
                <a:gd name="T6" fmla="*/ 0 w 1970"/>
                <a:gd name="T7" fmla="*/ 33 h 1509"/>
                <a:gd name="T8" fmla="*/ 33 w 1970"/>
                <a:gd name="T9" fmla="*/ 0 h 1509"/>
                <a:gd name="T10" fmla="*/ 1478 w 1970"/>
                <a:gd name="T11" fmla="*/ 0 h 1509"/>
                <a:gd name="T12" fmla="*/ 1574 w 1970"/>
                <a:gd name="T13" fmla="*/ 10 h 1509"/>
                <a:gd name="T14" fmla="*/ 1666 w 1970"/>
                <a:gd name="T15" fmla="*/ 38 h 1509"/>
                <a:gd name="T16" fmla="*/ 1750 w 1970"/>
                <a:gd name="T17" fmla="*/ 83 h 1509"/>
                <a:gd name="T18" fmla="*/ 1823 w 1970"/>
                <a:gd name="T19" fmla="*/ 142 h 1509"/>
                <a:gd name="T20" fmla="*/ 1883 w 1970"/>
                <a:gd name="T21" fmla="*/ 213 h 1509"/>
                <a:gd name="T22" fmla="*/ 1930 w 1970"/>
                <a:gd name="T23" fmla="*/ 295 h 1509"/>
                <a:gd name="T24" fmla="*/ 1960 w 1970"/>
                <a:gd name="T25" fmla="*/ 385 h 1509"/>
                <a:gd name="T26" fmla="*/ 1970 w 1970"/>
                <a:gd name="T27" fmla="*/ 482 h 1509"/>
                <a:gd name="T28" fmla="*/ 1928 w 1970"/>
                <a:gd name="T29" fmla="*/ 671 h 1509"/>
                <a:gd name="T30" fmla="*/ 1880 w 1970"/>
                <a:gd name="T31" fmla="*/ 752 h 1509"/>
                <a:gd name="T32" fmla="*/ 1818 w 1970"/>
                <a:gd name="T33" fmla="*/ 824 h 1509"/>
                <a:gd name="T34" fmla="*/ 1743 w 1970"/>
                <a:gd name="T35" fmla="*/ 882 h 1509"/>
                <a:gd name="T36" fmla="*/ 1657 w 1970"/>
                <a:gd name="T37" fmla="*/ 926 h 1509"/>
                <a:gd name="T38" fmla="*/ 1564 w 1970"/>
                <a:gd name="T39" fmla="*/ 954 h 1509"/>
                <a:gd name="T40" fmla="*/ 1468 w 1970"/>
                <a:gd name="T41" fmla="*/ 963 h 1509"/>
                <a:gd name="T42" fmla="*/ 293 w 1970"/>
                <a:gd name="T43" fmla="*/ 963 h 1509"/>
                <a:gd name="T44" fmla="*/ 293 w 1970"/>
                <a:gd name="T45" fmla="*/ 1476 h 1509"/>
                <a:gd name="T46" fmla="*/ 260 w 1970"/>
                <a:gd name="T47" fmla="*/ 1509 h 1509"/>
                <a:gd name="T48" fmla="*/ 1472 w 1970"/>
                <a:gd name="T49" fmla="*/ 674 h 1509"/>
                <a:gd name="T50" fmla="*/ 1512 w 1970"/>
                <a:gd name="T51" fmla="*/ 670 h 1509"/>
                <a:gd name="T52" fmla="*/ 1550 w 1970"/>
                <a:gd name="T53" fmla="*/ 659 h 1509"/>
                <a:gd name="T54" fmla="*/ 1585 w 1970"/>
                <a:gd name="T55" fmla="*/ 640 h 1509"/>
                <a:gd name="T56" fmla="*/ 1615 w 1970"/>
                <a:gd name="T57" fmla="*/ 617 h 1509"/>
                <a:gd name="T58" fmla="*/ 1641 w 1970"/>
                <a:gd name="T59" fmla="*/ 588 h 1509"/>
                <a:gd name="T60" fmla="*/ 1662 w 1970"/>
                <a:gd name="T61" fmla="*/ 555 h 1509"/>
                <a:gd name="T62" fmla="*/ 1675 w 1970"/>
                <a:gd name="T63" fmla="*/ 519 h 1509"/>
                <a:gd name="T64" fmla="*/ 1681 w 1970"/>
                <a:gd name="T65" fmla="*/ 482 h 1509"/>
                <a:gd name="T66" fmla="*/ 1675 w 1970"/>
                <a:gd name="T67" fmla="*/ 445 h 1509"/>
                <a:gd name="T68" fmla="*/ 1662 w 1970"/>
                <a:gd name="T69" fmla="*/ 410 h 1509"/>
                <a:gd name="T70" fmla="*/ 1641 w 1970"/>
                <a:gd name="T71" fmla="*/ 377 h 1509"/>
                <a:gd name="T72" fmla="*/ 1615 w 1970"/>
                <a:gd name="T73" fmla="*/ 349 h 1509"/>
                <a:gd name="T74" fmla="*/ 1583 w 1970"/>
                <a:gd name="T75" fmla="*/ 325 h 1509"/>
                <a:gd name="T76" fmla="*/ 1547 w 1970"/>
                <a:gd name="T77" fmla="*/ 307 h 1509"/>
                <a:gd name="T78" fmla="*/ 1509 w 1970"/>
                <a:gd name="T79" fmla="*/ 295 h 1509"/>
                <a:gd name="T80" fmla="*/ 1468 w 1970"/>
                <a:gd name="T81" fmla="*/ 291 h 1509"/>
                <a:gd name="T82" fmla="*/ 293 w 1970"/>
                <a:gd name="T83" fmla="*/ 291 h 1509"/>
                <a:gd name="T84" fmla="*/ 293 w 1970"/>
                <a:gd name="T85" fmla="*/ 674 h 1509"/>
                <a:gd name="T86" fmla="*/ 1472 w 1970"/>
                <a:gd name="T87" fmla="*/ 674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70" h="1509">
                  <a:moveTo>
                    <a:pt x="260" y="1509"/>
                  </a:moveTo>
                  <a:lnTo>
                    <a:pt x="33" y="1509"/>
                  </a:lnTo>
                  <a:cubicBezTo>
                    <a:pt x="15" y="1509"/>
                    <a:pt x="0" y="1495"/>
                    <a:pt x="0" y="1476"/>
                  </a:cubicBezTo>
                  <a:lnTo>
                    <a:pt x="0" y="33"/>
                  </a:lnTo>
                  <a:cubicBezTo>
                    <a:pt x="0" y="15"/>
                    <a:pt x="15" y="0"/>
                    <a:pt x="33" y="0"/>
                  </a:cubicBezTo>
                  <a:lnTo>
                    <a:pt x="1478" y="0"/>
                  </a:lnTo>
                  <a:cubicBezTo>
                    <a:pt x="1511" y="0"/>
                    <a:pt x="1543" y="3"/>
                    <a:pt x="1574" y="10"/>
                  </a:cubicBezTo>
                  <a:cubicBezTo>
                    <a:pt x="1606" y="16"/>
                    <a:pt x="1637" y="26"/>
                    <a:pt x="1666" y="38"/>
                  </a:cubicBezTo>
                  <a:cubicBezTo>
                    <a:pt x="1696" y="51"/>
                    <a:pt x="1724" y="66"/>
                    <a:pt x="1750" y="83"/>
                  </a:cubicBezTo>
                  <a:cubicBezTo>
                    <a:pt x="1776" y="100"/>
                    <a:pt x="1800" y="120"/>
                    <a:pt x="1823" y="142"/>
                  </a:cubicBezTo>
                  <a:cubicBezTo>
                    <a:pt x="1845" y="164"/>
                    <a:pt x="1865" y="188"/>
                    <a:pt x="1883" y="213"/>
                  </a:cubicBezTo>
                  <a:cubicBezTo>
                    <a:pt x="1901" y="239"/>
                    <a:pt x="1916" y="266"/>
                    <a:pt x="1930" y="295"/>
                  </a:cubicBezTo>
                  <a:cubicBezTo>
                    <a:pt x="1943" y="324"/>
                    <a:pt x="1953" y="354"/>
                    <a:pt x="1960" y="385"/>
                  </a:cubicBezTo>
                  <a:cubicBezTo>
                    <a:pt x="1967" y="417"/>
                    <a:pt x="1970" y="449"/>
                    <a:pt x="1970" y="482"/>
                  </a:cubicBezTo>
                  <a:cubicBezTo>
                    <a:pt x="1970" y="549"/>
                    <a:pt x="1956" y="612"/>
                    <a:pt x="1928" y="671"/>
                  </a:cubicBezTo>
                  <a:cubicBezTo>
                    <a:pt x="1915" y="700"/>
                    <a:pt x="1899" y="727"/>
                    <a:pt x="1880" y="752"/>
                  </a:cubicBezTo>
                  <a:cubicBezTo>
                    <a:pt x="1862" y="778"/>
                    <a:pt x="1841" y="802"/>
                    <a:pt x="1818" y="824"/>
                  </a:cubicBezTo>
                  <a:cubicBezTo>
                    <a:pt x="1795" y="845"/>
                    <a:pt x="1770" y="865"/>
                    <a:pt x="1743" y="882"/>
                  </a:cubicBezTo>
                  <a:cubicBezTo>
                    <a:pt x="1716" y="899"/>
                    <a:pt x="1688" y="914"/>
                    <a:pt x="1657" y="926"/>
                  </a:cubicBezTo>
                  <a:cubicBezTo>
                    <a:pt x="1627" y="938"/>
                    <a:pt x="1596" y="948"/>
                    <a:pt x="1564" y="954"/>
                  </a:cubicBezTo>
                  <a:cubicBezTo>
                    <a:pt x="1533" y="960"/>
                    <a:pt x="1500" y="963"/>
                    <a:pt x="1468" y="963"/>
                  </a:cubicBezTo>
                  <a:lnTo>
                    <a:pt x="293" y="963"/>
                  </a:lnTo>
                  <a:lnTo>
                    <a:pt x="293" y="1476"/>
                  </a:lnTo>
                  <a:cubicBezTo>
                    <a:pt x="293" y="1495"/>
                    <a:pt x="279" y="1509"/>
                    <a:pt x="260" y="1509"/>
                  </a:cubicBezTo>
                  <a:close/>
                  <a:moveTo>
                    <a:pt x="1472" y="674"/>
                  </a:moveTo>
                  <a:cubicBezTo>
                    <a:pt x="1486" y="674"/>
                    <a:pt x="1499" y="672"/>
                    <a:pt x="1512" y="670"/>
                  </a:cubicBezTo>
                  <a:cubicBezTo>
                    <a:pt x="1525" y="667"/>
                    <a:pt x="1538" y="664"/>
                    <a:pt x="1550" y="659"/>
                  </a:cubicBezTo>
                  <a:cubicBezTo>
                    <a:pt x="1563" y="653"/>
                    <a:pt x="1575" y="647"/>
                    <a:pt x="1585" y="640"/>
                  </a:cubicBezTo>
                  <a:cubicBezTo>
                    <a:pt x="1596" y="633"/>
                    <a:pt x="1606" y="626"/>
                    <a:pt x="1615" y="617"/>
                  </a:cubicBezTo>
                  <a:cubicBezTo>
                    <a:pt x="1625" y="608"/>
                    <a:pt x="1633" y="599"/>
                    <a:pt x="1641" y="588"/>
                  </a:cubicBezTo>
                  <a:cubicBezTo>
                    <a:pt x="1649" y="578"/>
                    <a:pt x="1656" y="567"/>
                    <a:pt x="1662" y="555"/>
                  </a:cubicBezTo>
                  <a:cubicBezTo>
                    <a:pt x="1668" y="544"/>
                    <a:pt x="1672" y="532"/>
                    <a:pt x="1675" y="519"/>
                  </a:cubicBezTo>
                  <a:cubicBezTo>
                    <a:pt x="1678" y="507"/>
                    <a:pt x="1680" y="495"/>
                    <a:pt x="1681" y="482"/>
                  </a:cubicBezTo>
                  <a:cubicBezTo>
                    <a:pt x="1680" y="469"/>
                    <a:pt x="1678" y="457"/>
                    <a:pt x="1675" y="445"/>
                  </a:cubicBezTo>
                  <a:cubicBezTo>
                    <a:pt x="1672" y="433"/>
                    <a:pt x="1668" y="421"/>
                    <a:pt x="1662" y="410"/>
                  </a:cubicBezTo>
                  <a:cubicBezTo>
                    <a:pt x="1656" y="398"/>
                    <a:pt x="1649" y="387"/>
                    <a:pt x="1641" y="377"/>
                  </a:cubicBezTo>
                  <a:cubicBezTo>
                    <a:pt x="1633" y="367"/>
                    <a:pt x="1624" y="357"/>
                    <a:pt x="1615" y="349"/>
                  </a:cubicBezTo>
                  <a:cubicBezTo>
                    <a:pt x="1605" y="340"/>
                    <a:pt x="1595" y="332"/>
                    <a:pt x="1583" y="325"/>
                  </a:cubicBezTo>
                  <a:cubicBezTo>
                    <a:pt x="1572" y="318"/>
                    <a:pt x="1560" y="312"/>
                    <a:pt x="1547" y="307"/>
                  </a:cubicBezTo>
                  <a:cubicBezTo>
                    <a:pt x="1535" y="302"/>
                    <a:pt x="1522" y="298"/>
                    <a:pt x="1509" y="295"/>
                  </a:cubicBezTo>
                  <a:cubicBezTo>
                    <a:pt x="1496" y="293"/>
                    <a:pt x="1482" y="291"/>
                    <a:pt x="1468" y="291"/>
                  </a:cubicBezTo>
                  <a:lnTo>
                    <a:pt x="293" y="291"/>
                  </a:lnTo>
                  <a:lnTo>
                    <a:pt x="293" y="674"/>
                  </a:lnTo>
                  <a:lnTo>
                    <a:pt x="1472" y="674"/>
                  </a:ln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 name="Freeform 6">
              <a:extLst>
                <a:ext uri="{FF2B5EF4-FFF2-40B4-BE49-F238E27FC236}">
                  <a16:creationId xmlns:a16="http://schemas.microsoft.com/office/drawing/2014/main" id="{E7AEA16A-98E1-30D8-6387-85CF7940712E}"/>
                </a:ext>
              </a:extLst>
            </p:cNvPr>
            <p:cNvSpPr>
              <a:spLocks/>
            </p:cNvSpPr>
            <p:nvPr/>
          </p:nvSpPr>
          <p:spPr bwMode="auto">
            <a:xfrm>
              <a:off x="5397501" y="3136900"/>
              <a:ext cx="698500" cy="777875"/>
            </a:xfrm>
            <a:custGeom>
              <a:avLst/>
              <a:gdLst>
                <a:gd name="T0" fmla="*/ 1415 w 1939"/>
                <a:gd name="T1" fmla="*/ 1784 h 2143"/>
                <a:gd name="T2" fmla="*/ 1357 w 1939"/>
                <a:gd name="T3" fmla="*/ 1740 h 2143"/>
                <a:gd name="T4" fmla="*/ 1215 w 1939"/>
                <a:gd name="T5" fmla="*/ 1578 h 2143"/>
                <a:gd name="T6" fmla="*/ 977 w 1939"/>
                <a:gd name="T7" fmla="*/ 1298 h 2143"/>
                <a:gd name="T8" fmla="*/ 734 w 1939"/>
                <a:gd name="T9" fmla="*/ 1011 h 2143"/>
                <a:gd name="T10" fmla="*/ 497 w 1939"/>
                <a:gd name="T11" fmla="*/ 732 h 2143"/>
                <a:gd name="T12" fmla="*/ 348 w 1939"/>
                <a:gd name="T13" fmla="*/ 587 h 2143"/>
                <a:gd name="T14" fmla="*/ 306 w 1939"/>
                <a:gd name="T15" fmla="*/ 598 h 2143"/>
                <a:gd name="T16" fmla="*/ 298 w 1939"/>
                <a:gd name="T17" fmla="*/ 607 h 2143"/>
                <a:gd name="T18" fmla="*/ 293 w 1939"/>
                <a:gd name="T19" fmla="*/ 2110 h 2143"/>
                <a:gd name="T20" fmla="*/ 33 w 1939"/>
                <a:gd name="T21" fmla="*/ 2143 h 2143"/>
                <a:gd name="T22" fmla="*/ 0 w 1939"/>
                <a:gd name="T23" fmla="*/ 606 h 2143"/>
                <a:gd name="T24" fmla="*/ 14 w 1939"/>
                <a:gd name="T25" fmla="*/ 529 h 2143"/>
                <a:gd name="T26" fmla="*/ 74 w 1939"/>
                <a:gd name="T27" fmla="*/ 414 h 2143"/>
                <a:gd name="T28" fmla="*/ 172 w 1939"/>
                <a:gd name="T29" fmla="*/ 335 h 2143"/>
                <a:gd name="T30" fmla="*/ 291 w 1939"/>
                <a:gd name="T31" fmla="*/ 294 h 2143"/>
                <a:gd name="T32" fmla="*/ 493 w 1939"/>
                <a:gd name="T33" fmla="*/ 318 h 2143"/>
                <a:gd name="T34" fmla="*/ 613 w 1939"/>
                <a:gd name="T35" fmla="*/ 413 h 2143"/>
                <a:gd name="T36" fmla="*/ 1317 w 1939"/>
                <a:gd name="T37" fmla="*/ 1243 h 2143"/>
                <a:gd name="T38" fmla="*/ 1559 w 1939"/>
                <a:gd name="T39" fmla="*/ 1524 h 2143"/>
                <a:gd name="T40" fmla="*/ 1571 w 1939"/>
                <a:gd name="T41" fmla="*/ 1531 h 2143"/>
                <a:gd name="T42" fmla="*/ 1582 w 1939"/>
                <a:gd name="T43" fmla="*/ 1535 h 2143"/>
                <a:gd name="T44" fmla="*/ 1625 w 1939"/>
                <a:gd name="T45" fmla="*/ 1524 h 2143"/>
                <a:gd name="T46" fmla="*/ 1643 w 1939"/>
                <a:gd name="T47" fmla="*/ 33 h 2143"/>
                <a:gd name="T48" fmla="*/ 1906 w 1939"/>
                <a:gd name="T49" fmla="*/ 0 h 2143"/>
                <a:gd name="T50" fmla="*/ 1939 w 1939"/>
                <a:gd name="T51" fmla="*/ 1517 h 2143"/>
                <a:gd name="T52" fmla="*/ 1925 w 1939"/>
                <a:gd name="T53" fmla="*/ 1588 h 2143"/>
                <a:gd name="T54" fmla="*/ 1864 w 1939"/>
                <a:gd name="T55" fmla="*/ 1703 h 2143"/>
                <a:gd name="T56" fmla="*/ 1770 w 1939"/>
                <a:gd name="T57" fmla="*/ 1785 h 2143"/>
                <a:gd name="T58" fmla="*/ 1589 w 1939"/>
                <a:gd name="T59" fmla="*/ 1834 h 2143"/>
                <a:gd name="T60" fmla="*/ 1516 w 1939"/>
                <a:gd name="T61" fmla="*/ 1826 h 2143"/>
                <a:gd name="T62" fmla="*/ 1445 w 1939"/>
                <a:gd name="T63" fmla="*/ 1799 h 2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39" h="2143">
                  <a:moveTo>
                    <a:pt x="1445" y="1799"/>
                  </a:moveTo>
                  <a:cubicBezTo>
                    <a:pt x="1435" y="1795"/>
                    <a:pt x="1425" y="1790"/>
                    <a:pt x="1415" y="1784"/>
                  </a:cubicBezTo>
                  <a:cubicBezTo>
                    <a:pt x="1405" y="1778"/>
                    <a:pt x="1395" y="1771"/>
                    <a:pt x="1386" y="1764"/>
                  </a:cubicBezTo>
                  <a:cubicBezTo>
                    <a:pt x="1376" y="1757"/>
                    <a:pt x="1366" y="1749"/>
                    <a:pt x="1357" y="1740"/>
                  </a:cubicBezTo>
                  <a:cubicBezTo>
                    <a:pt x="1348" y="1731"/>
                    <a:pt x="1338" y="1721"/>
                    <a:pt x="1328" y="1710"/>
                  </a:cubicBezTo>
                  <a:cubicBezTo>
                    <a:pt x="1291" y="1666"/>
                    <a:pt x="1253" y="1623"/>
                    <a:pt x="1215" y="1578"/>
                  </a:cubicBezTo>
                  <a:cubicBezTo>
                    <a:pt x="1175" y="1532"/>
                    <a:pt x="1136" y="1486"/>
                    <a:pt x="1098" y="1440"/>
                  </a:cubicBezTo>
                  <a:lnTo>
                    <a:pt x="977" y="1298"/>
                  </a:lnTo>
                  <a:lnTo>
                    <a:pt x="856" y="1155"/>
                  </a:lnTo>
                  <a:lnTo>
                    <a:pt x="734" y="1011"/>
                  </a:lnTo>
                  <a:lnTo>
                    <a:pt x="614" y="870"/>
                  </a:lnTo>
                  <a:cubicBezTo>
                    <a:pt x="572" y="820"/>
                    <a:pt x="533" y="774"/>
                    <a:pt x="497" y="732"/>
                  </a:cubicBezTo>
                  <a:cubicBezTo>
                    <a:pt x="458" y="686"/>
                    <a:pt x="421" y="643"/>
                    <a:pt x="387" y="601"/>
                  </a:cubicBezTo>
                  <a:cubicBezTo>
                    <a:pt x="376" y="591"/>
                    <a:pt x="364" y="587"/>
                    <a:pt x="348" y="587"/>
                  </a:cubicBezTo>
                  <a:cubicBezTo>
                    <a:pt x="340" y="587"/>
                    <a:pt x="332" y="587"/>
                    <a:pt x="325" y="589"/>
                  </a:cubicBezTo>
                  <a:cubicBezTo>
                    <a:pt x="318" y="591"/>
                    <a:pt x="312" y="594"/>
                    <a:pt x="306" y="598"/>
                  </a:cubicBezTo>
                  <a:lnTo>
                    <a:pt x="306" y="598"/>
                  </a:lnTo>
                  <a:cubicBezTo>
                    <a:pt x="302" y="600"/>
                    <a:pt x="299" y="604"/>
                    <a:pt x="298" y="607"/>
                  </a:cubicBezTo>
                  <a:cubicBezTo>
                    <a:pt x="295" y="611"/>
                    <a:pt x="294" y="616"/>
                    <a:pt x="293" y="622"/>
                  </a:cubicBezTo>
                  <a:lnTo>
                    <a:pt x="293" y="2110"/>
                  </a:lnTo>
                  <a:cubicBezTo>
                    <a:pt x="293" y="2129"/>
                    <a:pt x="279" y="2143"/>
                    <a:pt x="260" y="2143"/>
                  </a:cubicBezTo>
                  <a:lnTo>
                    <a:pt x="33" y="2143"/>
                  </a:lnTo>
                  <a:cubicBezTo>
                    <a:pt x="15" y="2143"/>
                    <a:pt x="0" y="2129"/>
                    <a:pt x="0" y="2110"/>
                  </a:cubicBezTo>
                  <a:lnTo>
                    <a:pt x="0" y="606"/>
                  </a:lnTo>
                  <a:cubicBezTo>
                    <a:pt x="0" y="601"/>
                    <a:pt x="1" y="597"/>
                    <a:pt x="2" y="593"/>
                  </a:cubicBezTo>
                  <a:cubicBezTo>
                    <a:pt x="4" y="571"/>
                    <a:pt x="8" y="549"/>
                    <a:pt x="14" y="529"/>
                  </a:cubicBezTo>
                  <a:cubicBezTo>
                    <a:pt x="20" y="507"/>
                    <a:pt x="28" y="486"/>
                    <a:pt x="38" y="467"/>
                  </a:cubicBezTo>
                  <a:cubicBezTo>
                    <a:pt x="49" y="448"/>
                    <a:pt x="61" y="430"/>
                    <a:pt x="74" y="414"/>
                  </a:cubicBezTo>
                  <a:cubicBezTo>
                    <a:pt x="88" y="397"/>
                    <a:pt x="103" y="382"/>
                    <a:pt x="120" y="369"/>
                  </a:cubicBezTo>
                  <a:cubicBezTo>
                    <a:pt x="137" y="356"/>
                    <a:pt x="154" y="344"/>
                    <a:pt x="172" y="335"/>
                  </a:cubicBezTo>
                  <a:cubicBezTo>
                    <a:pt x="191" y="325"/>
                    <a:pt x="210" y="316"/>
                    <a:pt x="230" y="309"/>
                  </a:cubicBezTo>
                  <a:cubicBezTo>
                    <a:pt x="250" y="303"/>
                    <a:pt x="270" y="298"/>
                    <a:pt x="291" y="294"/>
                  </a:cubicBezTo>
                  <a:cubicBezTo>
                    <a:pt x="311" y="291"/>
                    <a:pt x="332" y="289"/>
                    <a:pt x="352" y="289"/>
                  </a:cubicBezTo>
                  <a:cubicBezTo>
                    <a:pt x="401" y="289"/>
                    <a:pt x="448" y="298"/>
                    <a:pt x="493" y="318"/>
                  </a:cubicBezTo>
                  <a:cubicBezTo>
                    <a:pt x="517" y="328"/>
                    <a:pt x="538" y="341"/>
                    <a:pt x="559" y="357"/>
                  </a:cubicBezTo>
                  <a:cubicBezTo>
                    <a:pt x="578" y="373"/>
                    <a:pt x="596" y="391"/>
                    <a:pt x="613" y="413"/>
                  </a:cubicBezTo>
                  <a:lnTo>
                    <a:pt x="848" y="690"/>
                  </a:lnTo>
                  <a:lnTo>
                    <a:pt x="1317" y="1243"/>
                  </a:lnTo>
                  <a:lnTo>
                    <a:pt x="1552" y="1519"/>
                  </a:lnTo>
                  <a:cubicBezTo>
                    <a:pt x="1554" y="1521"/>
                    <a:pt x="1556" y="1523"/>
                    <a:pt x="1559" y="1524"/>
                  </a:cubicBezTo>
                  <a:lnTo>
                    <a:pt x="1560" y="1525"/>
                  </a:lnTo>
                  <a:cubicBezTo>
                    <a:pt x="1563" y="1527"/>
                    <a:pt x="1566" y="1529"/>
                    <a:pt x="1571" y="1531"/>
                  </a:cubicBezTo>
                  <a:lnTo>
                    <a:pt x="1572" y="1532"/>
                  </a:lnTo>
                  <a:cubicBezTo>
                    <a:pt x="1575" y="1533"/>
                    <a:pt x="1579" y="1534"/>
                    <a:pt x="1582" y="1535"/>
                  </a:cubicBezTo>
                  <a:cubicBezTo>
                    <a:pt x="1585" y="1536"/>
                    <a:pt x="1588" y="1536"/>
                    <a:pt x="1591" y="1536"/>
                  </a:cubicBezTo>
                  <a:cubicBezTo>
                    <a:pt x="1603" y="1536"/>
                    <a:pt x="1615" y="1532"/>
                    <a:pt x="1625" y="1524"/>
                  </a:cubicBezTo>
                  <a:cubicBezTo>
                    <a:pt x="1634" y="1517"/>
                    <a:pt x="1640" y="1508"/>
                    <a:pt x="1643" y="1497"/>
                  </a:cubicBezTo>
                  <a:lnTo>
                    <a:pt x="1643" y="33"/>
                  </a:lnTo>
                  <a:cubicBezTo>
                    <a:pt x="1643" y="15"/>
                    <a:pt x="1658" y="0"/>
                    <a:pt x="1676" y="0"/>
                  </a:cubicBezTo>
                  <a:lnTo>
                    <a:pt x="1906" y="0"/>
                  </a:lnTo>
                  <a:cubicBezTo>
                    <a:pt x="1924" y="0"/>
                    <a:pt x="1939" y="15"/>
                    <a:pt x="1939" y="33"/>
                  </a:cubicBezTo>
                  <a:lnTo>
                    <a:pt x="1939" y="1517"/>
                  </a:lnTo>
                  <a:cubicBezTo>
                    <a:pt x="1939" y="1519"/>
                    <a:pt x="1939" y="1521"/>
                    <a:pt x="1938" y="1523"/>
                  </a:cubicBezTo>
                  <a:cubicBezTo>
                    <a:pt x="1936" y="1546"/>
                    <a:pt x="1932" y="1567"/>
                    <a:pt x="1925" y="1588"/>
                  </a:cubicBezTo>
                  <a:cubicBezTo>
                    <a:pt x="1919" y="1610"/>
                    <a:pt x="1910" y="1631"/>
                    <a:pt x="1899" y="1650"/>
                  </a:cubicBezTo>
                  <a:cubicBezTo>
                    <a:pt x="1889" y="1669"/>
                    <a:pt x="1877" y="1686"/>
                    <a:pt x="1864" y="1703"/>
                  </a:cubicBezTo>
                  <a:cubicBezTo>
                    <a:pt x="1850" y="1719"/>
                    <a:pt x="1836" y="1734"/>
                    <a:pt x="1820" y="1748"/>
                  </a:cubicBezTo>
                  <a:cubicBezTo>
                    <a:pt x="1804" y="1762"/>
                    <a:pt x="1787" y="1774"/>
                    <a:pt x="1770" y="1785"/>
                  </a:cubicBezTo>
                  <a:cubicBezTo>
                    <a:pt x="1752" y="1795"/>
                    <a:pt x="1733" y="1804"/>
                    <a:pt x="1713" y="1812"/>
                  </a:cubicBezTo>
                  <a:cubicBezTo>
                    <a:pt x="1673" y="1826"/>
                    <a:pt x="1631" y="1834"/>
                    <a:pt x="1589" y="1834"/>
                  </a:cubicBezTo>
                  <a:cubicBezTo>
                    <a:pt x="1578" y="1834"/>
                    <a:pt x="1566" y="1833"/>
                    <a:pt x="1553" y="1832"/>
                  </a:cubicBezTo>
                  <a:cubicBezTo>
                    <a:pt x="1541" y="1830"/>
                    <a:pt x="1529" y="1828"/>
                    <a:pt x="1516" y="1826"/>
                  </a:cubicBezTo>
                  <a:cubicBezTo>
                    <a:pt x="1503" y="1823"/>
                    <a:pt x="1491" y="1819"/>
                    <a:pt x="1478" y="1815"/>
                  </a:cubicBezTo>
                  <a:cubicBezTo>
                    <a:pt x="1467" y="1810"/>
                    <a:pt x="1456" y="1805"/>
                    <a:pt x="1445" y="1799"/>
                  </a:cubicBez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8" name="Freeform 7">
              <a:extLst>
                <a:ext uri="{FF2B5EF4-FFF2-40B4-BE49-F238E27FC236}">
                  <a16:creationId xmlns:a16="http://schemas.microsoft.com/office/drawing/2014/main" id="{4A337590-CA45-555E-941D-CC8357318D90}"/>
                </a:ext>
              </a:extLst>
            </p:cNvPr>
            <p:cNvSpPr>
              <a:spLocks noEditPoints="1"/>
            </p:cNvSpPr>
            <p:nvPr/>
          </p:nvSpPr>
          <p:spPr bwMode="auto">
            <a:xfrm>
              <a:off x="6124576" y="3311525"/>
              <a:ext cx="750888" cy="549275"/>
            </a:xfrm>
            <a:custGeom>
              <a:avLst/>
              <a:gdLst>
                <a:gd name="T0" fmla="*/ 1846 w 2081"/>
                <a:gd name="T1" fmla="*/ 844 h 1511"/>
                <a:gd name="T2" fmla="*/ 1808 w 2081"/>
                <a:gd name="T3" fmla="*/ 878 h 1511"/>
                <a:gd name="T4" fmla="*/ 1754 w 2081"/>
                <a:gd name="T5" fmla="*/ 912 h 1511"/>
                <a:gd name="T6" fmla="*/ 1698 w 2081"/>
                <a:gd name="T7" fmla="*/ 939 h 1511"/>
                <a:gd name="T8" fmla="*/ 1684 w 2081"/>
                <a:gd name="T9" fmla="*/ 944 h 1511"/>
                <a:gd name="T10" fmla="*/ 1758 w 2081"/>
                <a:gd name="T11" fmla="*/ 1044 h 1511"/>
                <a:gd name="T12" fmla="*/ 1865 w 2081"/>
                <a:gd name="T13" fmla="*/ 1186 h 1511"/>
                <a:gd name="T14" fmla="*/ 1865 w 2081"/>
                <a:gd name="T15" fmla="*/ 1186 h 1511"/>
                <a:gd name="T16" fmla="*/ 1972 w 2081"/>
                <a:gd name="T17" fmla="*/ 1328 h 1511"/>
                <a:gd name="T18" fmla="*/ 2022 w 2081"/>
                <a:gd name="T19" fmla="*/ 1396 h 1511"/>
                <a:gd name="T20" fmla="*/ 2070 w 2081"/>
                <a:gd name="T21" fmla="*/ 1458 h 1511"/>
                <a:gd name="T22" fmla="*/ 2063 w 2081"/>
                <a:gd name="T23" fmla="*/ 1505 h 1511"/>
                <a:gd name="T24" fmla="*/ 2043 w 2081"/>
                <a:gd name="T25" fmla="*/ 1511 h 1511"/>
                <a:gd name="T26" fmla="*/ 2043 w 2081"/>
                <a:gd name="T27" fmla="*/ 1511 h 1511"/>
                <a:gd name="T28" fmla="*/ 1755 w 2081"/>
                <a:gd name="T29" fmla="*/ 1511 h 1511"/>
                <a:gd name="T30" fmla="*/ 1727 w 2081"/>
                <a:gd name="T31" fmla="*/ 1496 h 1511"/>
                <a:gd name="T32" fmla="*/ 1343 w 2081"/>
                <a:gd name="T33" fmla="*/ 982 h 1511"/>
                <a:gd name="T34" fmla="*/ 293 w 2081"/>
                <a:gd name="T35" fmla="*/ 982 h 1511"/>
                <a:gd name="T36" fmla="*/ 293 w 2081"/>
                <a:gd name="T37" fmla="*/ 1478 h 1511"/>
                <a:gd name="T38" fmla="*/ 260 w 2081"/>
                <a:gd name="T39" fmla="*/ 1511 h 1511"/>
                <a:gd name="T40" fmla="*/ 33 w 2081"/>
                <a:gd name="T41" fmla="*/ 1511 h 1511"/>
                <a:gd name="T42" fmla="*/ 0 w 2081"/>
                <a:gd name="T43" fmla="*/ 1478 h 1511"/>
                <a:gd name="T44" fmla="*/ 0 w 2081"/>
                <a:gd name="T45" fmla="*/ 33 h 1511"/>
                <a:gd name="T46" fmla="*/ 33 w 2081"/>
                <a:gd name="T47" fmla="*/ 0 h 1511"/>
                <a:gd name="T48" fmla="*/ 1497 w 2081"/>
                <a:gd name="T49" fmla="*/ 0 h 1511"/>
                <a:gd name="T50" fmla="*/ 1645 w 2081"/>
                <a:gd name="T51" fmla="*/ 20 h 1511"/>
                <a:gd name="T52" fmla="*/ 1777 w 2081"/>
                <a:gd name="T53" fmla="*/ 80 h 1511"/>
                <a:gd name="T54" fmla="*/ 1779 w 2081"/>
                <a:gd name="T55" fmla="*/ 81 h 1511"/>
                <a:gd name="T56" fmla="*/ 1871 w 2081"/>
                <a:gd name="T57" fmla="*/ 156 h 1511"/>
                <a:gd name="T58" fmla="*/ 1945 w 2081"/>
                <a:gd name="T59" fmla="*/ 253 h 1511"/>
                <a:gd name="T60" fmla="*/ 1992 w 2081"/>
                <a:gd name="T61" fmla="*/ 367 h 1511"/>
                <a:gd name="T62" fmla="*/ 2008 w 2081"/>
                <a:gd name="T63" fmla="*/ 490 h 1511"/>
                <a:gd name="T64" fmla="*/ 1967 w 2081"/>
                <a:gd name="T65" fmla="*/ 682 h 1511"/>
                <a:gd name="T66" fmla="*/ 1918 w 2081"/>
                <a:gd name="T67" fmla="*/ 765 h 1511"/>
                <a:gd name="T68" fmla="*/ 1853 w 2081"/>
                <a:gd name="T69" fmla="*/ 839 h 1511"/>
                <a:gd name="T70" fmla="*/ 1846 w 2081"/>
                <a:gd name="T71" fmla="*/ 844 h 1511"/>
                <a:gd name="T72" fmla="*/ 293 w 2081"/>
                <a:gd name="T73" fmla="*/ 686 h 1511"/>
                <a:gd name="T74" fmla="*/ 1503 w 2081"/>
                <a:gd name="T75" fmla="*/ 686 h 1511"/>
                <a:gd name="T76" fmla="*/ 1584 w 2081"/>
                <a:gd name="T77" fmla="*/ 671 h 1511"/>
                <a:gd name="T78" fmla="*/ 1620 w 2081"/>
                <a:gd name="T79" fmla="*/ 652 h 1511"/>
                <a:gd name="T80" fmla="*/ 1652 w 2081"/>
                <a:gd name="T81" fmla="*/ 628 h 1511"/>
                <a:gd name="T82" fmla="*/ 1678 w 2081"/>
                <a:gd name="T83" fmla="*/ 599 h 1511"/>
                <a:gd name="T84" fmla="*/ 1698 w 2081"/>
                <a:gd name="T85" fmla="*/ 565 h 1511"/>
                <a:gd name="T86" fmla="*/ 1710 w 2081"/>
                <a:gd name="T87" fmla="*/ 529 h 1511"/>
                <a:gd name="T88" fmla="*/ 1714 w 2081"/>
                <a:gd name="T89" fmla="*/ 490 h 1511"/>
                <a:gd name="T90" fmla="*/ 1710 w 2081"/>
                <a:gd name="T91" fmla="*/ 451 h 1511"/>
                <a:gd name="T92" fmla="*/ 1697 w 2081"/>
                <a:gd name="T93" fmla="*/ 415 h 1511"/>
                <a:gd name="T94" fmla="*/ 1697 w 2081"/>
                <a:gd name="T95" fmla="*/ 415 h 1511"/>
                <a:gd name="T96" fmla="*/ 1676 w 2081"/>
                <a:gd name="T97" fmla="*/ 381 h 1511"/>
                <a:gd name="T98" fmla="*/ 1649 w 2081"/>
                <a:gd name="T99" fmla="*/ 352 h 1511"/>
                <a:gd name="T100" fmla="*/ 1617 w 2081"/>
                <a:gd name="T101" fmla="*/ 327 h 1511"/>
                <a:gd name="T102" fmla="*/ 1580 w 2081"/>
                <a:gd name="T103" fmla="*/ 309 h 1511"/>
                <a:gd name="T104" fmla="*/ 1540 w 2081"/>
                <a:gd name="T105" fmla="*/ 297 h 1511"/>
                <a:gd name="T106" fmla="*/ 1540 w 2081"/>
                <a:gd name="T107" fmla="*/ 297 h 1511"/>
                <a:gd name="T108" fmla="*/ 1497 w 2081"/>
                <a:gd name="T109" fmla="*/ 293 h 1511"/>
                <a:gd name="T110" fmla="*/ 293 w 2081"/>
                <a:gd name="T111" fmla="*/ 293 h 1511"/>
                <a:gd name="T112" fmla="*/ 293 w 2081"/>
                <a:gd name="T113" fmla="*/ 686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81" h="1511">
                  <a:moveTo>
                    <a:pt x="1846" y="844"/>
                  </a:moveTo>
                  <a:cubicBezTo>
                    <a:pt x="1834" y="856"/>
                    <a:pt x="1821" y="867"/>
                    <a:pt x="1808" y="878"/>
                  </a:cubicBezTo>
                  <a:cubicBezTo>
                    <a:pt x="1791" y="890"/>
                    <a:pt x="1773" y="902"/>
                    <a:pt x="1754" y="912"/>
                  </a:cubicBezTo>
                  <a:cubicBezTo>
                    <a:pt x="1736" y="922"/>
                    <a:pt x="1718" y="931"/>
                    <a:pt x="1698" y="939"/>
                  </a:cubicBezTo>
                  <a:cubicBezTo>
                    <a:pt x="1693" y="941"/>
                    <a:pt x="1689" y="943"/>
                    <a:pt x="1684" y="944"/>
                  </a:cubicBezTo>
                  <a:lnTo>
                    <a:pt x="1758" y="1044"/>
                  </a:lnTo>
                  <a:lnTo>
                    <a:pt x="1865" y="1186"/>
                  </a:lnTo>
                  <a:lnTo>
                    <a:pt x="1865" y="1186"/>
                  </a:lnTo>
                  <a:lnTo>
                    <a:pt x="1972" y="1328"/>
                  </a:lnTo>
                  <a:lnTo>
                    <a:pt x="2022" y="1396"/>
                  </a:lnTo>
                  <a:lnTo>
                    <a:pt x="2070" y="1458"/>
                  </a:lnTo>
                  <a:cubicBezTo>
                    <a:pt x="2081" y="1473"/>
                    <a:pt x="2078" y="1494"/>
                    <a:pt x="2063" y="1505"/>
                  </a:cubicBezTo>
                  <a:cubicBezTo>
                    <a:pt x="2057" y="1509"/>
                    <a:pt x="2050" y="1511"/>
                    <a:pt x="2043" y="1511"/>
                  </a:cubicBezTo>
                  <a:lnTo>
                    <a:pt x="2043" y="1511"/>
                  </a:lnTo>
                  <a:lnTo>
                    <a:pt x="1755" y="1511"/>
                  </a:lnTo>
                  <a:cubicBezTo>
                    <a:pt x="1744" y="1511"/>
                    <a:pt x="1733" y="1505"/>
                    <a:pt x="1727" y="1496"/>
                  </a:cubicBezTo>
                  <a:lnTo>
                    <a:pt x="1343" y="982"/>
                  </a:lnTo>
                  <a:lnTo>
                    <a:pt x="293" y="982"/>
                  </a:lnTo>
                  <a:lnTo>
                    <a:pt x="293" y="1478"/>
                  </a:lnTo>
                  <a:cubicBezTo>
                    <a:pt x="293" y="1497"/>
                    <a:pt x="278" y="1511"/>
                    <a:pt x="260" y="1511"/>
                  </a:cubicBezTo>
                  <a:lnTo>
                    <a:pt x="33" y="1511"/>
                  </a:lnTo>
                  <a:cubicBezTo>
                    <a:pt x="15" y="1511"/>
                    <a:pt x="0" y="1497"/>
                    <a:pt x="0" y="1478"/>
                  </a:cubicBezTo>
                  <a:lnTo>
                    <a:pt x="0" y="33"/>
                  </a:lnTo>
                  <a:cubicBezTo>
                    <a:pt x="0" y="15"/>
                    <a:pt x="15" y="0"/>
                    <a:pt x="33" y="0"/>
                  </a:cubicBezTo>
                  <a:lnTo>
                    <a:pt x="1497" y="0"/>
                  </a:lnTo>
                  <a:cubicBezTo>
                    <a:pt x="1549" y="0"/>
                    <a:pt x="1598" y="7"/>
                    <a:pt x="1645" y="20"/>
                  </a:cubicBezTo>
                  <a:cubicBezTo>
                    <a:pt x="1691" y="33"/>
                    <a:pt x="1736" y="54"/>
                    <a:pt x="1777" y="80"/>
                  </a:cubicBezTo>
                  <a:lnTo>
                    <a:pt x="1779" y="81"/>
                  </a:lnTo>
                  <a:cubicBezTo>
                    <a:pt x="1813" y="103"/>
                    <a:pt x="1844" y="127"/>
                    <a:pt x="1871" y="156"/>
                  </a:cubicBezTo>
                  <a:cubicBezTo>
                    <a:pt x="1899" y="185"/>
                    <a:pt x="1924" y="217"/>
                    <a:pt x="1945" y="253"/>
                  </a:cubicBezTo>
                  <a:cubicBezTo>
                    <a:pt x="1966" y="290"/>
                    <a:pt x="1981" y="327"/>
                    <a:pt x="1992" y="367"/>
                  </a:cubicBezTo>
                  <a:cubicBezTo>
                    <a:pt x="2002" y="407"/>
                    <a:pt x="2008" y="448"/>
                    <a:pt x="2008" y="490"/>
                  </a:cubicBezTo>
                  <a:cubicBezTo>
                    <a:pt x="2008" y="558"/>
                    <a:pt x="1994" y="622"/>
                    <a:pt x="1967" y="682"/>
                  </a:cubicBezTo>
                  <a:cubicBezTo>
                    <a:pt x="1953" y="711"/>
                    <a:pt x="1937" y="739"/>
                    <a:pt x="1918" y="765"/>
                  </a:cubicBezTo>
                  <a:cubicBezTo>
                    <a:pt x="1899" y="792"/>
                    <a:pt x="1878" y="816"/>
                    <a:pt x="1853" y="839"/>
                  </a:cubicBezTo>
                  <a:cubicBezTo>
                    <a:pt x="1851" y="841"/>
                    <a:pt x="1849" y="843"/>
                    <a:pt x="1846" y="844"/>
                  </a:cubicBezTo>
                  <a:close/>
                  <a:moveTo>
                    <a:pt x="293" y="686"/>
                  </a:moveTo>
                  <a:lnTo>
                    <a:pt x="1503" y="686"/>
                  </a:lnTo>
                  <a:cubicBezTo>
                    <a:pt x="1531" y="686"/>
                    <a:pt x="1558" y="681"/>
                    <a:pt x="1584" y="671"/>
                  </a:cubicBezTo>
                  <a:cubicBezTo>
                    <a:pt x="1597" y="665"/>
                    <a:pt x="1610" y="659"/>
                    <a:pt x="1620" y="652"/>
                  </a:cubicBezTo>
                  <a:cubicBezTo>
                    <a:pt x="1631" y="646"/>
                    <a:pt x="1642" y="638"/>
                    <a:pt x="1652" y="628"/>
                  </a:cubicBezTo>
                  <a:cubicBezTo>
                    <a:pt x="1661" y="619"/>
                    <a:pt x="1670" y="610"/>
                    <a:pt x="1678" y="599"/>
                  </a:cubicBezTo>
                  <a:cubicBezTo>
                    <a:pt x="1685" y="589"/>
                    <a:pt x="1692" y="578"/>
                    <a:pt x="1698" y="565"/>
                  </a:cubicBezTo>
                  <a:cubicBezTo>
                    <a:pt x="1703" y="554"/>
                    <a:pt x="1707" y="541"/>
                    <a:pt x="1710" y="529"/>
                  </a:cubicBezTo>
                  <a:cubicBezTo>
                    <a:pt x="1713" y="517"/>
                    <a:pt x="1714" y="504"/>
                    <a:pt x="1714" y="490"/>
                  </a:cubicBezTo>
                  <a:cubicBezTo>
                    <a:pt x="1714" y="476"/>
                    <a:pt x="1713" y="463"/>
                    <a:pt x="1710" y="451"/>
                  </a:cubicBezTo>
                  <a:cubicBezTo>
                    <a:pt x="1707" y="438"/>
                    <a:pt x="1703" y="426"/>
                    <a:pt x="1697" y="415"/>
                  </a:cubicBezTo>
                  <a:lnTo>
                    <a:pt x="1697" y="415"/>
                  </a:lnTo>
                  <a:cubicBezTo>
                    <a:pt x="1691" y="403"/>
                    <a:pt x="1684" y="391"/>
                    <a:pt x="1676" y="381"/>
                  </a:cubicBezTo>
                  <a:cubicBezTo>
                    <a:pt x="1668" y="370"/>
                    <a:pt x="1659" y="361"/>
                    <a:pt x="1649" y="352"/>
                  </a:cubicBezTo>
                  <a:cubicBezTo>
                    <a:pt x="1639" y="342"/>
                    <a:pt x="1628" y="334"/>
                    <a:pt x="1617" y="327"/>
                  </a:cubicBezTo>
                  <a:cubicBezTo>
                    <a:pt x="1606" y="320"/>
                    <a:pt x="1593" y="314"/>
                    <a:pt x="1580" y="309"/>
                  </a:cubicBezTo>
                  <a:cubicBezTo>
                    <a:pt x="1566" y="304"/>
                    <a:pt x="1553" y="300"/>
                    <a:pt x="1540" y="297"/>
                  </a:cubicBezTo>
                  <a:lnTo>
                    <a:pt x="1540" y="297"/>
                  </a:lnTo>
                  <a:cubicBezTo>
                    <a:pt x="1526" y="295"/>
                    <a:pt x="1512" y="293"/>
                    <a:pt x="1497" y="293"/>
                  </a:cubicBezTo>
                  <a:lnTo>
                    <a:pt x="293" y="293"/>
                  </a:lnTo>
                  <a:lnTo>
                    <a:pt x="293" y="686"/>
                  </a:ln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 name="Freeform 8">
              <a:extLst>
                <a:ext uri="{FF2B5EF4-FFF2-40B4-BE49-F238E27FC236}">
                  <a16:creationId xmlns:a16="http://schemas.microsoft.com/office/drawing/2014/main" id="{CD598F73-72D8-4AD8-B632-E9769CC9FF66}"/>
                </a:ext>
              </a:extLst>
            </p:cNvPr>
            <p:cNvSpPr>
              <a:spLocks/>
            </p:cNvSpPr>
            <p:nvPr/>
          </p:nvSpPr>
          <p:spPr bwMode="auto">
            <a:xfrm>
              <a:off x="6861176" y="3311525"/>
              <a:ext cx="668338" cy="549275"/>
            </a:xfrm>
            <a:custGeom>
              <a:avLst/>
              <a:gdLst>
                <a:gd name="T0" fmla="*/ 1821 w 1854"/>
                <a:gd name="T1" fmla="*/ 293 h 1511"/>
                <a:gd name="T2" fmla="*/ 1074 w 1854"/>
                <a:gd name="T3" fmla="*/ 293 h 1511"/>
                <a:gd name="T4" fmla="*/ 1074 w 1854"/>
                <a:gd name="T5" fmla="*/ 1478 h 1511"/>
                <a:gd name="T6" fmla="*/ 1041 w 1854"/>
                <a:gd name="T7" fmla="*/ 1511 h 1511"/>
                <a:gd name="T8" fmla="*/ 813 w 1854"/>
                <a:gd name="T9" fmla="*/ 1511 h 1511"/>
                <a:gd name="T10" fmla="*/ 780 w 1854"/>
                <a:gd name="T11" fmla="*/ 1478 h 1511"/>
                <a:gd name="T12" fmla="*/ 780 w 1854"/>
                <a:gd name="T13" fmla="*/ 293 h 1511"/>
                <a:gd name="T14" fmla="*/ 33 w 1854"/>
                <a:gd name="T15" fmla="*/ 293 h 1511"/>
                <a:gd name="T16" fmla="*/ 0 w 1854"/>
                <a:gd name="T17" fmla="*/ 260 h 1511"/>
                <a:gd name="T18" fmla="*/ 0 w 1854"/>
                <a:gd name="T19" fmla="*/ 33 h 1511"/>
                <a:gd name="T20" fmla="*/ 33 w 1854"/>
                <a:gd name="T21" fmla="*/ 0 h 1511"/>
                <a:gd name="T22" fmla="*/ 1821 w 1854"/>
                <a:gd name="T23" fmla="*/ 0 h 1511"/>
                <a:gd name="T24" fmla="*/ 1854 w 1854"/>
                <a:gd name="T25" fmla="*/ 33 h 1511"/>
                <a:gd name="T26" fmla="*/ 1854 w 1854"/>
                <a:gd name="T27" fmla="*/ 260 h 1511"/>
                <a:gd name="T28" fmla="*/ 1821 w 1854"/>
                <a:gd name="T29" fmla="*/ 293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4" h="1511">
                  <a:moveTo>
                    <a:pt x="1821" y="293"/>
                  </a:moveTo>
                  <a:lnTo>
                    <a:pt x="1074" y="293"/>
                  </a:lnTo>
                  <a:lnTo>
                    <a:pt x="1074" y="1478"/>
                  </a:lnTo>
                  <a:cubicBezTo>
                    <a:pt x="1074" y="1497"/>
                    <a:pt x="1059" y="1511"/>
                    <a:pt x="1041" y="1511"/>
                  </a:cubicBezTo>
                  <a:lnTo>
                    <a:pt x="813" y="1511"/>
                  </a:lnTo>
                  <a:cubicBezTo>
                    <a:pt x="795" y="1511"/>
                    <a:pt x="780" y="1497"/>
                    <a:pt x="780" y="1478"/>
                  </a:cubicBezTo>
                  <a:lnTo>
                    <a:pt x="780" y="293"/>
                  </a:lnTo>
                  <a:lnTo>
                    <a:pt x="33" y="293"/>
                  </a:lnTo>
                  <a:cubicBezTo>
                    <a:pt x="15" y="293"/>
                    <a:pt x="0" y="279"/>
                    <a:pt x="0" y="260"/>
                  </a:cubicBezTo>
                  <a:lnTo>
                    <a:pt x="0" y="33"/>
                  </a:lnTo>
                  <a:cubicBezTo>
                    <a:pt x="0" y="15"/>
                    <a:pt x="15" y="0"/>
                    <a:pt x="33" y="0"/>
                  </a:cubicBezTo>
                  <a:lnTo>
                    <a:pt x="1821" y="0"/>
                  </a:lnTo>
                  <a:cubicBezTo>
                    <a:pt x="1839" y="0"/>
                    <a:pt x="1854" y="15"/>
                    <a:pt x="1854" y="33"/>
                  </a:cubicBezTo>
                  <a:lnTo>
                    <a:pt x="1854" y="260"/>
                  </a:lnTo>
                  <a:cubicBezTo>
                    <a:pt x="1854" y="279"/>
                    <a:pt x="1839" y="293"/>
                    <a:pt x="1821" y="293"/>
                  </a:cubicBez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 name="Freeform 9">
              <a:extLst>
                <a:ext uri="{FF2B5EF4-FFF2-40B4-BE49-F238E27FC236}">
                  <a16:creationId xmlns:a16="http://schemas.microsoft.com/office/drawing/2014/main" id="{B934673B-4D87-C6B1-3151-B7A416E7E343}"/>
                </a:ext>
              </a:extLst>
            </p:cNvPr>
            <p:cNvSpPr>
              <a:spLocks/>
            </p:cNvSpPr>
            <p:nvPr/>
          </p:nvSpPr>
          <p:spPr bwMode="auto">
            <a:xfrm>
              <a:off x="6032501" y="2714625"/>
              <a:ext cx="433388" cy="390525"/>
            </a:xfrm>
            <a:custGeom>
              <a:avLst/>
              <a:gdLst>
                <a:gd name="T0" fmla="*/ 234 w 1200"/>
                <a:gd name="T1" fmla="*/ 411 h 1075"/>
                <a:gd name="T2" fmla="*/ 710 w 1200"/>
                <a:gd name="T3" fmla="*/ 913 h 1075"/>
                <a:gd name="T4" fmla="*/ 17 w 1200"/>
                <a:gd name="T5" fmla="*/ 1075 h 1075"/>
                <a:gd name="T6" fmla="*/ 234 w 1200"/>
                <a:gd name="T7" fmla="*/ 411 h 1075"/>
              </a:gdLst>
              <a:ahLst/>
              <a:cxnLst>
                <a:cxn ang="0">
                  <a:pos x="T0" y="T1"/>
                </a:cxn>
                <a:cxn ang="0">
                  <a:pos x="T2" y="T3"/>
                </a:cxn>
                <a:cxn ang="0">
                  <a:pos x="T4" y="T5"/>
                </a:cxn>
                <a:cxn ang="0">
                  <a:pos x="T6" y="T7"/>
                </a:cxn>
              </a:cxnLst>
              <a:rect l="0" t="0" r="r" b="b"/>
              <a:pathLst>
                <a:path w="1200" h="1075">
                  <a:moveTo>
                    <a:pt x="234" y="411"/>
                  </a:moveTo>
                  <a:cubicBezTo>
                    <a:pt x="796" y="0"/>
                    <a:pt x="1200" y="672"/>
                    <a:pt x="710" y="913"/>
                  </a:cubicBezTo>
                  <a:cubicBezTo>
                    <a:pt x="479" y="1021"/>
                    <a:pt x="248" y="837"/>
                    <a:pt x="17" y="1075"/>
                  </a:cubicBezTo>
                  <a:cubicBezTo>
                    <a:pt x="0" y="828"/>
                    <a:pt x="46" y="549"/>
                    <a:pt x="234" y="411"/>
                  </a:cubicBezTo>
                  <a:close/>
                </a:path>
              </a:pathLst>
            </a:custGeom>
            <a:solidFill>
              <a:srgbClr val="70BF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 name="Freeform 10">
              <a:extLst>
                <a:ext uri="{FF2B5EF4-FFF2-40B4-BE49-F238E27FC236}">
                  <a16:creationId xmlns:a16="http://schemas.microsoft.com/office/drawing/2014/main" id="{B08DD8E5-0B3A-6BF8-12D8-71C4512EBBE1}"/>
                </a:ext>
              </a:extLst>
            </p:cNvPr>
            <p:cNvSpPr>
              <a:spLocks/>
            </p:cNvSpPr>
            <p:nvPr/>
          </p:nvSpPr>
          <p:spPr bwMode="auto">
            <a:xfrm>
              <a:off x="5397501" y="3935413"/>
              <a:ext cx="106363" cy="106363"/>
            </a:xfrm>
            <a:custGeom>
              <a:avLst/>
              <a:gdLst>
                <a:gd name="T0" fmla="*/ 20 w 294"/>
                <a:gd name="T1" fmla="*/ 0 h 294"/>
                <a:gd name="T2" fmla="*/ 274 w 294"/>
                <a:gd name="T3" fmla="*/ 0 h 294"/>
                <a:gd name="T4" fmla="*/ 294 w 294"/>
                <a:gd name="T5" fmla="*/ 20 h 294"/>
                <a:gd name="T6" fmla="*/ 294 w 294"/>
                <a:gd name="T7" fmla="*/ 274 h 294"/>
                <a:gd name="T8" fmla="*/ 274 w 294"/>
                <a:gd name="T9" fmla="*/ 294 h 294"/>
                <a:gd name="T10" fmla="*/ 20 w 294"/>
                <a:gd name="T11" fmla="*/ 294 h 294"/>
                <a:gd name="T12" fmla="*/ 0 w 294"/>
                <a:gd name="T13" fmla="*/ 274 h 294"/>
                <a:gd name="T14" fmla="*/ 0 w 294"/>
                <a:gd name="T15" fmla="*/ 20 h 294"/>
                <a:gd name="T16" fmla="*/ 20 w 294"/>
                <a:gd name="T1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4" h="294">
                  <a:moveTo>
                    <a:pt x="20" y="0"/>
                  </a:moveTo>
                  <a:lnTo>
                    <a:pt x="274" y="0"/>
                  </a:lnTo>
                  <a:cubicBezTo>
                    <a:pt x="285" y="0"/>
                    <a:pt x="294" y="9"/>
                    <a:pt x="294" y="20"/>
                  </a:cubicBezTo>
                  <a:lnTo>
                    <a:pt x="294" y="274"/>
                  </a:lnTo>
                  <a:cubicBezTo>
                    <a:pt x="294" y="285"/>
                    <a:pt x="285" y="294"/>
                    <a:pt x="274" y="294"/>
                  </a:cubicBezTo>
                  <a:lnTo>
                    <a:pt x="20" y="294"/>
                  </a:lnTo>
                  <a:cubicBezTo>
                    <a:pt x="9" y="294"/>
                    <a:pt x="0" y="285"/>
                    <a:pt x="0" y="274"/>
                  </a:cubicBezTo>
                  <a:lnTo>
                    <a:pt x="0" y="20"/>
                  </a:lnTo>
                  <a:cubicBezTo>
                    <a:pt x="0" y="9"/>
                    <a:pt x="9" y="0"/>
                    <a:pt x="20" y="0"/>
                  </a:cubicBezTo>
                  <a:close/>
                </a:path>
              </a:pathLst>
            </a:custGeom>
            <a:solidFill>
              <a:srgbClr val="70BF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graphicFrame>
        <p:nvGraphicFramePr>
          <p:cNvPr id="4" name="Tabla 3">
            <a:extLst>
              <a:ext uri="{FF2B5EF4-FFF2-40B4-BE49-F238E27FC236}">
                <a16:creationId xmlns:a16="http://schemas.microsoft.com/office/drawing/2014/main" id="{26D42DC9-73E3-3F3B-EC9D-F424376A98D6}"/>
              </a:ext>
            </a:extLst>
          </p:cNvPr>
          <p:cNvGraphicFramePr>
            <a:graphicFrameLocks noGrp="1"/>
          </p:cNvGraphicFramePr>
          <p:nvPr>
            <p:extLst>
              <p:ext uri="{D42A27DB-BD31-4B8C-83A1-F6EECF244321}">
                <p14:modId xmlns:p14="http://schemas.microsoft.com/office/powerpoint/2010/main" val="1356625900"/>
              </p:ext>
            </p:extLst>
          </p:nvPr>
        </p:nvGraphicFramePr>
        <p:xfrm>
          <a:off x="543762" y="1709881"/>
          <a:ext cx="3695729" cy="1616202"/>
        </p:xfrm>
        <a:graphic>
          <a:graphicData uri="http://schemas.openxmlformats.org/drawingml/2006/table">
            <a:tbl>
              <a:tblPr firstRow="1" firstCol="1" bandRow="1"/>
              <a:tblGrid>
                <a:gridCol w="1790641">
                  <a:extLst>
                    <a:ext uri="{9D8B030D-6E8A-4147-A177-3AD203B41FA5}">
                      <a16:colId xmlns:a16="http://schemas.microsoft.com/office/drawing/2014/main" val="814329964"/>
                    </a:ext>
                  </a:extLst>
                </a:gridCol>
                <a:gridCol w="1905088">
                  <a:extLst>
                    <a:ext uri="{9D8B030D-6E8A-4147-A177-3AD203B41FA5}">
                      <a16:colId xmlns:a16="http://schemas.microsoft.com/office/drawing/2014/main" val="4178151884"/>
                    </a:ext>
                  </a:extLst>
                </a:gridCol>
              </a:tblGrid>
              <a:tr h="0">
                <a:tc>
                  <a:txBody>
                    <a:bodyPr/>
                    <a:lstStyle/>
                    <a:p>
                      <a:pPr algn="ctr">
                        <a:lnSpc>
                          <a:spcPct val="107000"/>
                        </a:lnSpc>
                        <a:spcAft>
                          <a:spcPts val="800"/>
                        </a:spcAft>
                      </a:pPr>
                      <a:r>
                        <a:rPr lang="es-ES" sz="1000" b="1" kern="100" dirty="0">
                          <a:solidFill>
                            <a:srgbClr val="000000"/>
                          </a:solidFill>
                          <a:effectLst/>
                          <a:latin typeface="+mj-lt"/>
                          <a:ea typeface="Calibri" panose="020F0502020204030204" pitchFamily="34" charset="0"/>
                          <a:cs typeface="Times New Roman" panose="02020603050405020304" pitchFamily="18" charset="0"/>
                        </a:rPr>
                        <a:t>Sección I.  Instrucciones a los Oferentes (IAO)</a:t>
                      </a:r>
                      <a:r>
                        <a:rPr lang="es-ES" sz="1000" kern="100" dirty="0">
                          <a:solidFill>
                            <a:srgbClr val="000000"/>
                          </a:solidFill>
                          <a:effectLst/>
                          <a:latin typeface="+mj-lt"/>
                          <a:ea typeface="Calibri" panose="020F0502020204030204" pitchFamily="34" charset="0"/>
                          <a:cs typeface="Times New Roman" panose="02020603050405020304" pitchFamily="18" charset="0"/>
                        </a:rPr>
                        <a:t> </a:t>
                      </a:r>
                      <a:r>
                        <a:rPr lang="es-ES" sz="1000" b="1" kern="100" dirty="0">
                          <a:solidFill>
                            <a:srgbClr val="000000"/>
                          </a:solidFill>
                          <a:effectLst/>
                          <a:latin typeface="+mj-lt"/>
                          <a:ea typeface="Calibri" panose="020F0502020204030204" pitchFamily="34" charset="0"/>
                          <a:cs typeface="Times New Roman" panose="02020603050405020304" pitchFamily="18" charset="0"/>
                        </a:rPr>
                        <a:t>numeral 6.5</a:t>
                      </a:r>
                      <a:endParaRPr lang="es-PE" sz="1000" kern="100" dirty="0">
                        <a:effectLst/>
                        <a:latin typeface="+mj-lt"/>
                        <a:ea typeface="Calibri" panose="020F0502020204030204" pitchFamily="34" charset="0"/>
                        <a:cs typeface="Times New Roman" panose="02020603050405020304" pitchFamily="18" charset="0"/>
                      </a:endParaRPr>
                    </a:p>
                  </a:txBody>
                  <a:tcPr marL="28620" marR="286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DEDED"/>
                    </a:solidFill>
                  </a:tcPr>
                </a:tc>
                <a:tc>
                  <a:txBody>
                    <a:bodyPr/>
                    <a:lstStyle/>
                    <a:p>
                      <a:pPr algn="ctr">
                        <a:lnSpc>
                          <a:spcPct val="107000"/>
                        </a:lnSpc>
                        <a:spcAft>
                          <a:spcPts val="800"/>
                        </a:spcAft>
                      </a:pPr>
                      <a:r>
                        <a:rPr lang="es-ES" sz="1000" b="1" kern="100" dirty="0">
                          <a:solidFill>
                            <a:srgbClr val="000000"/>
                          </a:solidFill>
                          <a:effectLst/>
                          <a:latin typeface="+mj-lt"/>
                          <a:ea typeface="Calibri" panose="020F0502020204030204" pitchFamily="34" charset="0"/>
                          <a:cs typeface="Times New Roman" panose="02020603050405020304" pitchFamily="18" charset="0"/>
                        </a:rPr>
                        <a:t>Sección II. Formularios de Oferta</a:t>
                      </a:r>
                      <a:endParaRPr lang="es-PE" sz="1000" kern="100" dirty="0">
                        <a:effectLst/>
                        <a:latin typeface="+mj-lt"/>
                        <a:ea typeface="Calibri" panose="020F0502020204030204" pitchFamily="34" charset="0"/>
                        <a:cs typeface="Times New Roman" panose="02020603050405020304" pitchFamily="18" charset="0"/>
                      </a:endParaRPr>
                    </a:p>
                  </a:txBody>
                  <a:tcPr marL="28620" marR="286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DEDED"/>
                    </a:solidFill>
                  </a:tcPr>
                </a:tc>
                <a:extLst>
                  <a:ext uri="{0D108BD9-81ED-4DB2-BD59-A6C34878D82A}">
                    <a16:rowId xmlns:a16="http://schemas.microsoft.com/office/drawing/2014/main" val="1749093998"/>
                  </a:ext>
                </a:extLst>
              </a:tr>
              <a:tr h="85362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s-ES" sz="1000" dirty="0">
                          <a:effectLst/>
                          <a:latin typeface="+mj-lt"/>
                          <a:ea typeface="Times New Roman" panose="02020603050405020304" pitchFamily="18" charset="0"/>
                        </a:rPr>
                        <a:t>(a) Tener una facturación promedio anual mínima por construcción de obras en general en DOS de los últimos OCHO años comprendidos entre el 1ro de enero de 2017 y el plazo para la presentación de ofertas, equivalente a  … </a:t>
                      </a:r>
                      <a:endParaRPr lang="es-PE" sz="1000" kern="100" dirty="0">
                        <a:effectLst/>
                        <a:latin typeface="+mj-lt"/>
                        <a:ea typeface="Calibri" panose="020F0502020204030204" pitchFamily="34" charset="0"/>
                        <a:cs typeface="Times New Roman" panose="02020603050405020304" pitchFamily="18" charset="0"/>
                      </a:endParaRPr>
                    </a:p>
                  </a:txBody>
                  <a:tcPr marL="28620" marR="286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lang="es-ES_tradnl" sz="1000" kern="1200" dirty="0">
                          <a:solidFill>
                            <a:schemeClr val="tx1"/>
                          </a:solidFill>
                          <a:effectLst/>
                          <a:latin typeface="+mj-lt"/>
                          <a:ea typeface="+mn-ea"/>
                          <a:cs typeface="+mn-cs"/>
                        </a:rPr>
                        <a:t>Formulario de facturación promedio anual de obras de construcción</a:t>
                      </a:r>
                      <a:endParaRPr lang="es-PE" sz="1000" kern="1200" dirty="0">
                        <a:solidFill>
                          <a:schemeClr val="tx1"/>
                        </a:solidFill>
                        <a:effectLst/>
                        <a:latin typeface="+mj-lt"/>
                        <a:ea typeface="+mn-ea"/>
                        <a:cs typeface="+mn-cs"/>
                      </a:endParaRPr>
                    </a:p>
                  </a:txBody>
                  <a:tcPr marL="28620" marR="286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3447868"/>
                  </a:ext>
                </a:extLst>
              </a:tr>
            </a:tbl>
          </a:graphicData>
        </a:graphic>
      </p:graphicFrame>
      <p:pic>
        <p:nvPicPr>
          <p:cNvPr id="2" name="Imagen 1">
            <a:extLst>
              <a:ext uri="{FF2B5EF4-FFF2-40B4-BE49-F238E27FC236}">
                <a16:creationId xmlns:a16="http://schemas.microsoft.com/office/drawing/2014/main" id="{47F3BC06-D66F-7229-6A7C-44C563CAC7EF}"/>
              </a:ext>
            </a:extLst>
          </p:cNvPr>
          <p:cNvPicPr>
            <a:picLocks noChangeAspect="1"/>
          </p:cNvPicPr>
          <p:nvPr/>
        </p:nvPicPr>
        <p:blipFill>
          <a:blip r:embed="rId2"/>
          <a:stretch>
            <a:fillRect/>
          </a:stretch>
        </p:blipFill>
        <p:spPr>
          <a:xfrm>
            <a:off x="5547068" y="176463"/>
            <a:ext cx="5420481" cy="6506483"/>
          </a:xfrm>
          <a:prstGeom prst="rect">
            <a:avLst/>
          </a:prstGeom>
        </p:spPr>
      </p:pic>
      <p:sp>
        <p:nvSpPr>
          <p:cNvPr id="13" name="CuadroTexto 12">
            <a:extLst>
              <a:ext uri="{FF2B5EF4-FFF2-40B4-BE49-F238E27FC236}">
                <a16:creationId xmlns:a16="http://schemas.microsoft.com/office/drawing/2014/main" id="{BC879F91-C68B-A235-FA96-AB18D492982A}"/>
              </a:ext>
            </a:extLst>
          </p:cNvPr>
          <p:cNvSpPr txBox="1"/>
          <p:nvPr/>
        </p:nvSpPr>
        <p:spPr>
          <a:xfrm>
            <a:off x="494982" y="3724274"/>
            <a:ext cx="3744509" cy="1785104"/>
          </a:xfrm>
          <a:prstGeom prst="rect">
            <a:avLst/>
          </a:prstGeom>
          <a:noFill/>
        </p:spPr>
        <p:txBody>
          <a:bodyPr wrap="square">
            <a:spAutoFit/>
          </a:bodyPr>
          <a:lstStyle/>
          <a:p>
            <a:pPr algn="just">
              <a:spcAft>
                <a:spcPts val="1200"/>
              </a:spcAft>
            </a:pPr>
            <a:r>
              <a:rPr lang="es-BO" sz="1000" dirty="0">
                <a:effectLst/>
                <a:latin typeface="Calibri Light" panose="020F0302020204030204" pitchFamily="34" charset="0"/>
                <a:ea typeface="Times New Roman" panose="02020603050405020304" pitchFamily="18" charset="0"/>
              </a:rPr>
              <a:t>La facturación acumulada se acreditará mediante copia simple de i) contratos y sus respectivas actas de recepción de obra; </a:t>
            </a:r>
            <a:r>
              <a:rPr lang="es-BO" sz="1000" dirty="0" err="1">
                <a:effectLst/>
                <a:latin typeface="Calibri Light" panose="020F0302020204030204" pitchFamily="34" charset="0"/>
                <a:ea typeface="Times New Roman" panose="02020603050405020304" pitchFamily="18" charset="0"/>
              </a:rPr>
              <a:t>ii</a:t>
            </a:r>
            <a:r>
              <a:rPr lang="es-BO" sz="1000" dirty="0">
                <a:effectLst/>
                <a:latin typeface="Calibri Light" panose="020F0302020204030204" pitchFamily="34" charset="0"/>
                <a:ea typeface="Times New Roman" panose="02020603050405020304" pitchFamily="18" charset="0"/>
              </a:rPr>
              <a:t>) contratos y sus respectivas resoluciones de liquidación; </a:t>
            </a:r>
            <a:r>
              <a:rPr lang="es-BO" sz="1000" dirty="0" err="1">
                <a:effectLst/>
                <a:latin typeface="Calibri Light" panose="020F0302020204030204" pitchFamily="34" charset="0"/>
                <a:ea typeface="Times New Roman" panose="02020603050405020304" pitchFamily="18" charset="0"/>
              </a:rPr>
              <a:t>iii</a:t>
            </a:r>
            <a:r>
              <a:rPr lang="es-BO" sz="1000" dirty="0">
                <a:effectLst/>
                <a:latin typeface="Calibri Light" panose="020F0302020204030204" pitchFamily="34" charset="0"/>
                <a:ea typeface="Times New Roman" panose="02020603050405020304" pitchFamily="18" charset="0"/>
              </a:rPr>
              <a:t>) contratos y sus respectivas constancias de prestación o cualquier otra documentación de la cual se desprenda fehacientemente que la obra fue concluida; o </a:t>
            </a:r>
            <a:r>
              <a:rPr lang="es-BO" sz="1000" dirty="0" err="1">
                <a:effectLst/>
                <a:latin typeface="Calibri Light" panose="020F0302020204030204" pitchFamily="34" charset="0"/>
                <a:ea typeface="Times New Roman" panose="02020603050405020304" pitchFamily="18" charset="0"/>
              </a:rPr>
              <a:t>iv</a:t>
            </a:r>
            <a:r>
              <a:rPr lang="es-BO" sz="1000" dirty="0">
                <a:effectLst/>
                <a:latin typeface="Calibri Light" panose="020F0302020204030204" pitchFamily="34" charset="0"/>
                <a:ea typeface="Times New Roman" panose="02020603050405020304" pitchFamily="18" charset="0"/>
              </a:rPr>
              <a:t>) comprobantes de pago cuya cancelación se acredite documental y fehacientemente, con </a:t>
            </a:r>
            <a:r>
              <a:rPr lang="es-BO" sz="1000" dirty="0" err="1">
                <a:effectLst/>
                <a:latin typeface="Calibri Light" panose="020F0302020204030204" pitchFamily="34" charset="0"/>
                <a:ea typeface="Times New Roman" panose="02020603050405020304" pitchFamily="18" charset="0"/>
              </a:rPr>
              <a:t>voucher</a:t>
            </a:r>
            <a:r>
              <a:rPr lang="es-BO" sz="1000" dirty="0">
                <a:effectLst/>
                <a:latin typeface="Calibri Light" panose="020F0302020204030204" pitchFamily="34" charset="0"/>
                <a:ea typeface="Times New Roman" panose="02020603050405020304" pitchFamily="18" charset="0"/>
              </a:rPr>
              <a:t> de depósito, nota de abono, reporte de estado de cuenta, cualquier otro documento emitido por Entidad del sistema financiero que acredite el abono o mediante cancelación en el mismo comprobante de pago por parte del cliente</a:t>
            </a:r>
            <a:r>
              <a:rPr lang="es-ES" sz="1000" dirty="0">
                <a:effectLst/>
                <a:latin typeface="Calibri Light" panose="020F0302020204030204" pitchFamily="34" charset="0"/>
                <a:ea typeface="Times New Roman" panose="02020603050405020304" pitchFamily="18" charset="0"/>
              </a:rPr>
              <a:t>.</a:t>
            </a:r>
            <a:endParaRPr lang="es-PE" sz="1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59655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28027-7D9A-6D19-AF5C-801115AB6A43}"/>
            </a:ext>
          </a:extLst>
        </p:cNvPr>
        <p:cNvGrpSpPr/>
        <p:nvPr/>
      </p:nvGrpSpPr>
      <p:grpSpPr>
        <a:xfrm>
          <a:off x="0" y="0"/>
          <a:ext cx="0" cy="0"/>
          <a:chOff x="0" y="0"/>
          <a:chExt cx="0" cy="0"/>
        </a:xfrm>
      </p:grpSpPr>
      <p:grpSp>
        <p:nvGrpSpPr>
          <p:cNvPr id="5" name="Grupo 4">
            <a:extLst>
              <a:ext uri="{FF2B5EF4-FFF2-40B4-BE49-F238E27FC236}">
                <a16:creationId xmlns:a16="http://schemas.microsoft.com/office/drawing/2014/main" id="{80825CAC-ED60-E1A6-93C9-0788AFA3BC72}"/>
              </a:ext>
            </a:extLst>
          </p:cNvPr>
          <p:cNvGrpSpPr/>
          <p:nvPr/>
        </p:nvGrpSpPr>
        <p:grpSpPr>
          <a:xfrm>
            <a:off x="978567" y="176463"/>
            <a:ext cx="2458453" cy="818238"/>
            <a:chOff x="4662488" y="2714625"/>
            <a:chExt cx="2867026" cy="1327151"/>
          </a:xfrm>
        </p:grpSpPr>
        <p:sp>
          <p:nvSpPr>
            <p:cNvPr id="6" name="Freeform 5">
              <a:extLst>
                <a:ext uri="{FF2B5EF4-FFF2-40B4-BE49-F238E27FC236}">
                  <a16:creationId xmlns:a16="http://schemas.microsoft.com/office/drawing/2014/main" id="{EFEF60AF-88EF-4D4C-9A73-07E0C1951526}"/>
                </a:ext>
              </a:extLst>
            </p:cNvPr>
            <p:cNvSpPr>
              <a:spLocks noEditPoints="1"/>
            </p:cNvSpPr>
            <p:nvPr/>
          </p:nvSpPr>
          <p:spPr bwMode="auto">
            <a:xfrm>
              <a:off x="4662488" y="3313113"/>
              <a:ext cx="709613" cy="547688"/>
            </a:xfrm>
            <a:custGeom>
              <a:avLst/>
              <a:gdLst>
                <a:gd name="T0" fmla="*/ 260 w 1970"/>
                <a:gd name="T1" fmla="*/ 1509 h 1509"/>
                <a:gd name="T2" fmla="*/ 33 w 1970"/>
                <a:gd name="T3" fmla="*/ 1509 h 1509"/>
                <a:gd name="T4" fmla="*/ 0 w 1970"/>
                <a:gd name="T5" fmla="*/ 1476 h 1509"/>
                <a:gd name="T6" fmla="*/ 0 w 1970"/>
                <a:gd name="T7" fmla="*/ 33 h 1509"/>
                <a:gd name="T8" fmla="*/ 33 w 1970"/>
                <a:gd name="T9" fmla="*/ 0 h 1509"/>
                <a:gd name="T10" fmla="*/ 1478 w 1970"/>
                <a:gd name="T11" fmla="*/ 0 h 1509"/>
                <a:gd name="T12" fmla="*/ 1574 w 1970"/>
                <a:gd name="T13" fmla="*/ 10 h 1509"/>
                <a:gd name="T14" fmla="*/ 1666 w 1970"/>
                <a:gd name="T15" fmla="*/ 38 h 1509"/>
                <a:gd name="T16" fmla="*/ 1750 w 1970"/>
                <a:gd name="T17" fmla="*/ 83 h 1509"/>
                <a:gd name="T18" fmla="*/ 1823 w 1970"/>
                <a:gd name="T19" fmla="*/ 142 h 1509"/>
                <a:gd name="T20" fmla="*/ 1883 w 1970"/>
                <a:gd name="T21" fmla="*/ 213 h 1509"/>
                <a:gd name="T22" fmla="*/ 1930 w 1970"/>
                <a:gd name="T23" fmla="*/ 295 h 1509"/>
                <a:gd name="T24" fmla="*/ 1960 w 1970"/>
                <a:gd name="T25" fmla="*/ 385 h 1509"/>
                <a:gd name="T26" fmla="*/ 1970 w 1970"/>
                <a:gd name="T27" fmla="*/ 482 h 1509"/>
                <a:gd name="T28" fmla="*/ 1928 w 1970"/>
                <a:gd name="T29" fmla="*/ 671 h 1509"/>
                <a:gd name="T30" fmla="*/ 1880 w 1970"/>
                <a:gd name="T31" fmla="*/ 752 h 1509"/>
                <a:gd name="T32" fmla="*/ 1818 w 1970"/>
                <a:gd name="T33" fmla="*/ 824 h 1509"/>
                <a:gd name="T34" fmla="*/ 1743 w 1970"/>
                <a:gd name="T35" fmla="*/ 882 h 1509"/>
                <a:gd name="T36" fmla="*/ 1657 w 1970"/>
                <a:gd name="T37" fmla="*/ 926 h 1509"/>
                <a:gd name="T38" fmla="*/ 1564 w 1970"/>
                <a:gd name="T39" fmla="*/ 954 h 1509"/>
                <a:gd name="T40" fmla="*/ 1468 w 1970"/>
                <a:gd name="T41" fmla="*/ 963 h 1509"/>
                <a:gd name="T42" fmla="*/ 293 w 1970"/>
                <a:gd name="T43" fmla="*/ 963 h 1509"/>
                <a:gd name="T44" fmla="*/ 293 w 1970"/>
                <a:gd name="T45" fmla="*/ 1476 h 1509"/>
                <a:gd name="T46" fmla="*/ 260 w 1970"/>
                <a:gd name="T47" fmla="*/ 1509 h 1509"/>
                <a:gd name="T48" fmla="*/ 1472 w 1970"/>
                <a:gd name="T49" fmla="*/ 674 h 1509"/>
                <a:gd name="T50" fmla="*/ 1512 w 1970"/>
                <a:gd name="T51" fmla="*/ 670 h 1509"/>
                <a:gd name="T52" fmla="*/ 1550 w 1970"/>
                <a:gd name="T53" fmla="*/ 659 h 1509"/>
                <a:gd name="T54" fmla="*/ 1585 w 1970"/>
                <a:gd name="T55" fmla="*/ 640 h 1509"/>
                <a:gd name="T56" fmla="*/ 1615 w 1970"/>
                <a:gd name="T57" fmla="*/ 617 h 1509"/>
                <a:gd name="T58" fmla="*/ 1641 w 1970"/>
                <a:gd name="T59" fmla="*/ 588 h 1509"/>
                <a:gd name="T60" fmla="*/ 1662 w 1970"/>
                <a:gd name="T61" fmla="*/ 555 h 1509"/>
                <a:gd name="T62" fmla="*/ 1675 w 1970"/>
                <a:gd name="T63" fmla="*/ 519 h 1509"/>
                <a:gd name="T64" fmla="*/ 1681 w 1970"/>
                <a:gd name="T65" fmla="*/ 482 h 1509"/>
                <a:gd name="T66" fmla="*/ 1675 w 1970"/>
                <a:gd name="T67" fmla="*/ 445 h 1509"/>
                <a:gd name="T68" fmla="*/ 1662 w 1970"/>
                <a:gd name="T69" fmla="*/ 410 h 1509"/>
                <a:gd name="T70" fmla="*/ 1641 w 1970"/>
                <a:gd name="T71" fmla="*/ 377 h 1509"/>
                <a:gd name="T72" fmla="*/ 1615 w 1970"/>
                <a:gd name="T73" fmla="*/ 349 h 1509"/>
                <a:gd name="T74" fmla="*/ 1583 w 1970"/>
                <a:gd name="T75" fmla="*/ 325 h 1509"/>
                <a:gd name="T76" fmla="*/ 1547 w 1970"/>
                <a:gd name="T77" fmla="*/ 307 h 1509"/>
                <a:gd name="T78" fmla="*/ 1509 w 1970"/>
                <a:gd name="T79" fmla="*/ 295 h 1509"/>
                <a:gd name="T80" fmla="*/ 1468 w 1970"/>
                <a:gd name="T81" fmla="*/ 291 h 1509"/>
                <a:gd name="T82" fmla="*/ 293 w 1970"/>
                <a:gd name="T83" fmla="*/ 291 h 1509"/>
                <a:gd name="T84" fmla="*/ 293 w 1970"/>
                <a:gd name="T85" fmla="*/ 674 h 1509"/>
                <a:gd name="T86" fmla="*/ 1472 w 1970"/>
                <a:gd name="T87" fmla="*/ 674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70" h="1509">
                  <a:moveTo>
                    <a:pt x="260" y="1509"/>
                  </a:moveTo>
                  <a:lnTo>
                    <a:pt x="33" y="1509"/>
                  </a:lnTo>
                  <a:cubicBezTo>
                    <a:pt x="15" y="1509"/>
                    <a:pt x="0" y="1495"/>
                    <a:pt x="0" y="1476"/>
                  </a:cubicBezTo>
                  <a:lnTo>
                    <a:pt x="0" y="33"/>
                  </a:lnTo>
                  <a:cubicBezTo>
                    <a:pt x="0" y="15"/>
                    <a:pt x="15" y="0"/>
                    <a:pt x="33" y="0"/>
                  </a:cubicBezTo>
                  <a:lnTo>
                    <a:pt x="1478" y="0"/>
                  </a:lnTo>
                  <a:cubicBezTo>
                    <a:pt x="1511" y="0"/>
                    <a:pt x="1543" y="3"/>
                    <a:pt x="1574" y="10"/>
                  </a:cubicBezTo>
                  <a:cubicBezTo>
                    <a:pt x="1606" y="16"/>
                    <a:pt x="1637" y="26"/>
                    <a:pt x="1666" y="38"/>
                  </a:cubicBezTo>
                  <a:cubicBezTo>
                    <a:pt x="1696" y="51"/>
                    <a:pt x="1724" y="66"/>
                    <a:pt x="1750" y="83"/>
                  </a:cubicBezTo>
                  <a:cubicBezTo>
                    <a:pt x="1776" y="100"/>
                    <a:pt x="1800" y="120"/>
                    <a:pt x="1823" y="142"/>
                  </a:cubicBezTo>
                  <a:cubicBezTo>
                    <a:pt x="1845" y="164"/>
                    <a:pt x="1865" y="188"/>
                    <a:pt x="1883" y="213"/>
                  </a:cubicBezTo>
                  <a:cubicBezTo>
                    <a:pt x="1901" y="239"/>
                    <a:pt x="1916" y="266"/>
                    <a:pt x="1930" y="295"/>
                  </a:cubicBezTo>
                  <a:cubicBezTo>
                    <a:pt x="1943" y="324"/>
                    <a:pt x="1953" y="354"/>
                    <a:pt x="1960" y="385"/>
                  </a:cubicBezTo>
                  <a:cubicBezTo>
                    <a:pt x="1967" y="417"/>
                    <a:pt x="1970" y="449"/>
                    <a:pt x="1970" y="482"/>
                  </a:cubicBezTo>
                  <a:cubicBezTo>
                    <a:pt x="1970" y="549"/>
                    <a:pt x="1956" y="612"/>
                    <a:pt x="1928" y="671"/>
                  </a:cubicBezTo>
                  <a:cubicBezTo>
                    <a:pt x="1915" y="700"/>
                    <a:pt x="1899" y="727"/>
                    <a:pt x="1880" y="752"/>
                  </a:cubicBezTo>
                  <a:cubicBezTo>
                    <a:pt x="1862" y="778"/>
                    <a:pt x="1841" y="802"/>
                    <a:pt x="1818" y="824"/>
                  </a:cubicBezTo>
                  <a:cubicBezTo>
                    <a:pt x="1795" y="845"/>
                    <a:pt x="1770" y="865"/>
                    <a:pt x="1743" y="882"/>
                  </a:cubicBezTo>
                  <a:cubicBezTo>
                    <a:pt x="1716" y="899"/>
                    <a:pt x="1688" y="914"/>
                    <a:pt x="1657" y="926"/>
                  </a:cubicBezTo>
                  <a:cubicBezTo>
                    <a:pt x="1627" y="938"/>
                    <a:pt x="1596" y="948"/>
                    <a:pt x="1564" y="954"/>
                  </a:cubicBezTo>
                  <a:cubicBezTo>
                    <a:pt x="1533" y="960"/>
                    <a:pt x="1500" y="963"/>
                    <a:pt x="1468" y="963"/>
                  </a:cubicBezTo>
                  <a:lnTo>
                    <a:pt x="293" y="963"/>
                  </a:lnTo>
                  <a:lnTo>
                    <a:pt x="293" y="1476"/>
                  </a:lnTo>
                  <a:cubicBezTo>
                    <a:pt x="293" y="1495"/>
                    <a:pt x="279" y="1509"/>
                    <a:pt x="260" y="1509"/>
                  </a:cubicBezTo>
                  <a:close/>
                  <a:moveTo>
                    <a:pt x="1472" y="674"/>
                  </a:moveTo>
                  <a:cubicBezTo>
                    <a:pt x="1486" y="674"/>
                    <a:pt x="1499" y="672"/>
                    <a:pt x="1512" y="670"/>
                  </a:cubicBezTo>
                  <a:cubicBezTo>
                    <a:pt x="1525" y="667"/>
                    <a:pt x="1538" y="664"/>
                    <a:pt x="1550" y="659"/>
                  </a:cubicBezTo>
                  <a:cubicBezTo>
                    <a:pt x="1563" y="653"/>
                    <a:pt x="1575" y="647"/>
                    <a:pt x="1585" y="640"/>
                  </a:cubicBezTo>
                  <a:cubicBezTo>
                    <a:pt x="1596" y="633"/>
                    <a:pt x="1606" y="626"/>
                    <a:pt x="1615" y="617"/>
                  </a:cubicBezTo>
                  <a:cubicBezTo>
                    <a:pt x="1625" y="608"/>
                    <a:pt x="1633" y="599"/>
                    <a:pt x="1641" y="588"/>
                  </a:cubicBezTo>
                  <a:cubicBezTo>
                    <a:pt x="1649" y="578"/>
                    <a:pt x="1656" y="567"/>
                    <a:pt x="1662" y="555"/>
                  </a:cubicBezTo>
                  <a:cubicBezTo>
                    <a:pt x="1668" y="544"/>
                    <a:pt x="1672" y="532"/>
                    <a:pt x="1675" y="519"/>
                  </a:cubicBezTo>
                  <a:cubicBezTo>
                    <a:pt x="1678" y="507"/>
                    <a:pt x="1680" y="495"/>
                    <a:pt x="1681" y="482"/>
                  </a:cubicBezTo>
                  <a:cubicBezTo>
                    <a:pt x="1680" y="469"/>
                    <a:pt x="1678" y="457"/>
                    <a:pt x="1675" y="445"/>
                  </a:cubicBezTo>
                  <a:cubicBezTo>
                    <a:pt x="1672" y="433"/>
                    <a:pt x="1668" y="421"/>
                    <a:pt x="1662" y="410"/>
                  </a:cubicBezTo>
                  <a:cubicBezTo>
                    <a:pt x="1656" y="398"/>
                    <a:pt x="1649" y="387"/>
                    <a:pt x="1641" y="377"/>
                  </a:cubicBezTo>
                  <a:cubicBezTo>
                    <a:pt x="1633" y="367"/>
                    <a:pt x="1624" y="357"/>
                    <a:pt x="1615" y="349"/>
                  </a:cubicBezTo>
                  <a:cubicBezTo>
                    <a:pt x="1605" y="340"/>
                    <a:pt x="1595" y="332"/>
                    <a:pt x="1583" y="325"/>
                  </a:cubicBezTo>
                  <a:cubicBezTo>
                    <a:pt x="1572" y="318"/>
                    <a:pt x="1560" y="312"/>
                    <a:pt x="1547" y="307"/>
                  </a:cubicBezTo>
                  <a:cubicBezTo>
                    <a:pt x="1535" y="302"/>
                    <a:pt x="1522" y="298"/>
                    <a:pt x="1509" y="295"/>
                  </a:cubicBezTo>
                  <a:cubicBezTo>
                    <a:pt x="1496" y="293"/>
                    <a:pt x="1482" y="291"/>
                    <a:pt x="1468" y="291"/>
                  </a:cubicBezTo>
                  <a:lnTo>
                    <a:pt x="293" y="291"/>
                  </a:lnTo>
                  <a:lnTo>
                    <a:pt x="293" y="674"/>
                  </a:lnTo>
                  <a:lnTo>
                    <a:pt x="1472" y="674"/>
                  </a:ln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 name="Freeform 6">
              <a:extLst>
                <a:ext uri="{FF2B5EF4-FFF2-40B4-BE49-F238E27FC236}">
                  <a16:creationId xmlns:a16="http://schemas.microsoft.com/office/drawing/2014/main" id="{A461CC30-9B4B-A8D4-3063-66E0C08D3A79}"/>
                </a:ext>
              </a:extLst>
            </p:cNvPr>
            <p:cNvSpPr>
              <a:spLocks/>
            </p:cNvSpPr>
            <p:nvPr/>
          </p:nvSpPr>
          <p:spPr bwMode="auto">
            <a:xfrm>
              <a:off x="5397501" y="3136900"/>
              <a:ext cx="698500" cy="777875"/>
            </a:xfrm>
            <a:custGeom>
              <a:avLst/>
              <a:gdLst>
                <a:gd name="T0" fmla="*/ 1415 w 1939"/>
                <a:gd name="T1" fmla="*/ 1784 h 2143"/>
                <a:gd name="T2" fmla="*/ 1357 w 1939"/>
                <a:gd name="T3" fmla="*/ 1740 h 2143"/>
                <a:gd name="T4" fmla="*/ 1215 w 1939"/>
                <a:gd name="T5" fmla="*/ 1578 h 2143"/>
                <a:gd name="T6" fmla="*/ 977 w 1939"/>
                <a:gd name="T7" fmla="*/ 1298 h 2143"/>
                <a:gd name="T8" fmla="*/ 734 w 1939"/>
                <a:gd name="T9" fmla="*/ 1011 h 2143"/>
                <a:gd name="T10" fmla="*/ 497 w 1939"/>
                <a:gd name="T11" fmla="*/ 732 h 2143"/>
                <a:gd name="T12" fmla="*/ 348 w 1939"/>
                <a:gd name="T13" fmla="*/ 587 h 2143"/>
                <a:gd name="T14" fmla="*/ 306 w 1939"/>
                <a:gd name="T15" fmla="*/ 598 h 2143"/>
                <a:gd name="T16" fmla="*/ 298 w 1939"/>
                <a:gd name="T17" fmla="*/ 607 h 2143"/>
                <a:gd name="T18" fmla="*/ 293 w 1939"/>
                <a:gd name="T19" fmla="*/ 2110 h 2143"/>
                <a:gd name="T20" fmla="*/ 33 w 1939"/>
                <a:gd name="T21" fmla="*/ 2143 h 2143"/>
                <a:gd name="T22" fmla="*/ 0 w 1939"/>
                <a:gd name="T23" fmla="*/ 606 h 2143"/>
                <a:gd name="T24" fmla="*/ 14 w 1939"/>
                <a:gd name="T25" fmla="*/ 529 h 2143"/>
                <a:gd name="T26" fmla="*/ 74 w 1939"/>
                <a:gd name="T27" fmla="*/ 414 h 2143"/>
                <a:gd name="T28" fmla="*/ 172 w 1939"/>
                <a:gd name="T29" fmla="*/ 335 h 2143"/>
                <a:gd name="T30" fmla="*/ 291 w 1939"/>
                <a:gd name="T31" fmla="*/ 294 h 2143"/>
                <a:gd name="T32" fmla="*/ 493 w 1939"/>
                <a:gd name="T33" fmla="*/ 318 h 2143"/>
                <a:gd name="T34" fmla="*/ 613 w 1939"/>
                <a:gd name="T35" fmla="*/ 413 h 2143"/>
                <a:gd name="T36" fmla="*/ 1317 w 1939"/>
                <a:gd name="T37" fmla="*/ 1243 h 2143"/>
                <a:gd name="T38" fmla="*/ 1559 w 1939"/>
                <a:gd name="T39" fmla="*/ 1524 h 2143"/>
                <a:gd name="T40" fmla="*/ 1571 w 1939"/>
                <a:gd name="T41" fmla="*/ 1531 h 2143"/>
                <a:gd name="T42" fmla="*/ 1582 w 1939"/>
                <a:gd name="T43" fmla="*/ 1535 h 2143"/>
                <a:gd name="T44" fmla="*/ 1625 w 1939"/>
                <a:gd name="T45" fmla="*/ 1524 h 2143"/>
                <a:gd name="T46" fmla="*/ 1643 w 1939"/>
                <a:gd name="T47" fmla="*/ 33 h 2143"/>
                <a:gd name="T48" fmla="*/ 1906 w 1939"/>
                <a:gd name="T49" fmla="*/ 0 h 2143"/>
                <a:gd name="T50" fmla="*/ 1939 w 1939"/>
                <a:gd name="T51" fmla="*/ 1517 h 2143"/>
                <a:gd name="T52" fmla="*/ 1925 w 1939"/>
                <a:gd name="T53" fmla="*/ 1588 h 2143"/>
                <a:gd name="T54" fmla="*/ 1864 w 1939"/>
                <a:gd name="T55" fmla="*/ 1703 h 2143"/>
                <a:gd name="T56" fmla="*/ 1770 w 1939"/>
                <a:gd name="T57" fmla="*/ 1785 h 2143"/>
                <a:gd name="T58" fmla="*/ 1589 w 1939"/>
                <a:gd name="T59" fmla="*/ 1834 h 2143"/>
                <a:gd name="T60" fmla="*/ 1516 w 1939"/>
                <a:gd name="T61" fmla="*/ 1826 h 2143"/>
                <a:gd name="T62" fmla="*/ 1445 w 1939"/>
                <a:gd name="T63" fmla="*/ 1799 h 2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39" h="2143">
                  <a:moveTo>
                    <a:pt x="1445" y="1799"/>
                  </a:moveTo>
                  <a:cubicBezTo>
                    <a:pt x="1435" y="1795"/>
                    <a:pt x="1425" y="1790"/>
                    <a:pt x="1415" y="1784"/>
                  </a:cubicBezTo>
                  <a:cubicBezTo>
                    <a:pt x="1405" y="1778"/>
                    <a:pt x="1395" y="1771"/>
                    <a:pt x="1386" y="1764"/>
                  </a:cubicBezTo>
                  <a:cubicBezTo>
                    <a:pt x="1376" y="1757"/>
                    <a:pt x="1366" y="1749"/>
                    <a:pt x="1357" y="1740"/>
                  </a:cubicBezTo>
                  <a:cubicBezTo>
                    <a:pt x="1348" y="1731"/>
                    <a:pt x="1338" y="1721"/>
                    <a:pt x="1328" y="1710"/>
                  </a:cubicBezTo>
                  <a:cubicBezTo>
                    <a:pt x="1291" y="1666"/>
                    <a:pt x="1253" y="1623"/>
                    <a:pt x="1215" y="1578"/>
                  </a:cubicBezTo>
                  <a:cubicBezTo>
                    <a:pt x="1175" y="1532"/>
                    <a:pt x="1136" y="1486"/>
                    <a:pt x="1098" y="1440"/>
                  </a:cubicBezTo>
                  <a:lnTo>
                    <a:pt x="977" y="1298"/>
                  </a:lnTo>
                  <a:lnTo>
                    <a:pt x="856" y="1155"/>
                  </a:lnTo>
                  <a:lnTo>
                    <a:pt x="734" y="1011"/>
                  </a:lnTo>
                  <a:lnTo>
                    <a:pt x="614" y="870"/>
                  </a:lnTo>
                  <a:cubicBezTo>
                    <a:pt x="572" y="820"/>
                    <a:pt x="533" y="774"/>
                    <a:pt x="497" y="732"/>
                  </a:cubicBezTo>
                  <a:cubicBezTo>
                    <a:pt x="458" y="686"/>
                    <a:pt x="421" y="643"/>
                    <a:pt x="387" y="601"/>
                  </a:cubicBezTo>
                  <a:cubicBezTo>
                    <a:pt x="376" y="591"/>
                    <a:pt x="364" y="587"/>
                    <a:pt x="348" y="587"/>
                  </a:cubicBezTo>
                  <a:cubicBezTo>
                    <a:pt x="340" y="587"/>
                    <a:pt x="332" y="587"/>
                    <a:pt x="325" y="589"/>
                  </a:cubicBezTo>
                  <a:cubicBezTo>
                    <a:pt x="318" y="591"/>
                    <a:pt x="312" y="594"/>
                    <a:pt x="306" y="598"/>
                  </a:cubicBezTo>
                  <a:lnTo>
                    <a:pt x="306" y="598"/>
                  </a:lnTo>
                  <a:cubicBezTo>
                    <a:pt x="302" y="600"/>
                    <a:pt x="299" y="604"/>
                    <a:pt x="298" y="607"/>
                  </a:cubicBezTo>
                  <a:cubicBezTo>
                    <a:pt x="295" y="611"/>
                    <a:pt x="294" y="616"/>
                    <a:pt x="293" y="622"/>
                  </a:cubicBezTo>
                  <a:lnTo>
                    <a:pt x="293" y="2110"/>
                  </a:lnTo>
                  <a:cubicBezTo>
                    <a:pt x="293" y="2129"/>
                    <a:pt x="279" y="2143"/>
                    <a:pt x="260" y="2143"/>
                  </a:cubicBezTo>
                  <a:lnTo>
                    <a:pt x="33" y="2143"/>
                  </a:lnTo>
                  <a:cubicBezTo>
                    <a:pt x="15" y="2143"/>
                    <a:pt x="0" y="2129"/>
                    <a:pt x="0" y="2110"/>
                  </a:cubicBezTo>
                  <a:lnTo>
                    <a:pt x="0" y="606"/>
                  </a:lnTo>
                  <a:cubicBezTo>
                    <a:pt x="0" y="601"/>
                    <a:pt x="1" y="597"/>
                    <a:pt x="2" y="593"/>
                  </a:cubicBezTo>
                  <a:cubicBezTo>
                    <a:pt x="4" y="571"/>
                    <a:pt x="8" y="549"/>
                    <a:pt x="14" y="529"/>
                  </a:cubicBezTo>
                  <a:cubicBezTo>
                    <a:pt x="20" y="507"/>
                    <a:pt x="28" y="486"/>
                    <a:pt x="38" y="467"/>
                  </a:cubicBezTo>
                  <a:cubicBezTo>
                    <a:pt x="49" y="448"/>
                    <a:pt x="61" y="430"/>
                    <a:pt x="74" y="414"/>
                  </a:cubicBezTo>
                  <a:cubicBezTo>
                    <a:pt x="88" y="397"/>
                    <a:pt x="103" y="382"/>
                    <a:pt x="120" y="369"/>
                  </a:cubicBezTo>
                  <a:cubicBezTo>
                    <a:pt x="137" y="356"/>
                    <a:pt x="154" y="344"/>
                    <a:pt x="172" y="335"/>
                  </a:cubicBezTo>
                  <a:cubicBezTo>
                    <a:pt x="191" y="325"/>
                    <a:pt x="210" y="316"/>
                    <a:pt x="230" y="309"/>
                  </a:cubicBezTo>
                  <a:cubicBezTo>
                    <a:pt x="250" y="303"/>
                    <a:pt x="270" y="298"/>
                    <a:pt x="291" y="294"/>
                  </a:cubicBezTo>
                  <a:cubicBezTo>
                    <a:pt x="311" y="291"/>
                    <a:pt x="332" y="289"/>
                    <a:pt x="352" y="289"/>
                  </a:cubicBezTo>
                  <a:cubicBezTo>
                    <a:pt x="401" y="289"/>
                    <a:pt x="448" y="298"/>
                    <a:pt x="493" y="318"/>
                  </a:cubicBezTo>
                  <a:cubicBezTo>
                    <a:pt x="517" y="328"/>
                    <a:pt x="538" y="341"/>
                    <a:pt x="559" y="357"/>
                  </a:cubicBezTo>
                  <a:cubicBezTo>
                    <a:pt x="578" y="373"/>
                    <a:pt x="596" y="391"/>
                    <a:pt x="613" y="413"/>
                  </a:cubicBezTo>
                  <a:lnTo>
                    <a:pt x="848" y="690"/>
                  </a:lnTo>
                  <a:lnTo>
                    <a:pt x="1317" y="1243"/>
                  </a:lnTo>
                  <a:lnTo>
                    <a:pt x="1552" y="1519"/>
                  </a:lnTo>
                  <a:cubicBezTo>
                    <a:pt x="1554" y="1521"/>
                    <a:pt x="1556" y="1523"/>
                    <a:pt x="1559" y="1524"/>
                  </a:cubicBezTo>
                  <a:lnTo>
                    <a:pt x="1560" y="1525"/>
                  </a:lnTo>
                  <a:cubicBezTo>
                    <a:pt x="1563" y="1527"/>
                    <a:pt x="1566" y="1529"/>
                    <a:pt x="1571" y="1531"/>
                  </a:cubicBezTo>
                  <a:lnTo>
                    <a:pt x="1572" y="1532"/>
                  </a:lnTo>
                  <a:cubicBezTo>
                    <a:pt x="1575" y="1533"/>
                    <a:pt x="1579" y="1534"/>
                    <a:pt x="1582" y="1535"/>
                  </a:cubicBezTo>
                  <a:cubicBezTo>
                    <a:pt x="1585" y="1536"/>
                    <a:pt x="1588" y="1536"/>
                    <a:pt x="1591" y="1536"/>
                  </a:cubicBezTo>
                  <a:cubicBezTo>
                    <a:pt x="1603" y="1536"/>
                    <a:pt x="1615" y="1532"/>
                    <a:pt x="1625" y="1524"/>
                  </a:cubicBezTo>
                  <a:cubicBezTo>
                    <a:pt x="1634" y="1517"/>
                    <a:pt x="1640" y="1508"/>
                    <a:pt x="1643" y="1497"/>
                  </a:cubicBezTo>
                  <a:lnTo>
                    <a:pt x="1643" y="33"/>
                  </a:lnTo>
                  <a:cubicBezTo>
                    <a:pt x="1643" y="15"/>
                    <a:pt x="1658" y="0"/>
                    <a:pt x="1676" y="0"/>
                  </a:cubicBezTo>
                  <a:lnTo>
                    <a:pt x="1906" y="0"/>
                  </a:lnTo>
                  <a:cubicBezTo>
                    <a:pt x="1924" y="0"/>
                    <a:pt x="1939" y="15"/>
                    <a:pt x="1939" y="33"/>
                  </a:cubicBezTo>
                  <a:lnTo>
                    <a:pt x="1939" y="1517"/>
                  </a:lnTo>
                  <a:cubicBezTo>
                    <a:pt x="1939" y="1519"/>
                    <a:pt x="1939" y="1521"/>
                    <a:pt x="1938" y="1523"/>
                  </a:cubicBezTo>
                  <a:cubicBezTo>
                    <a:pt x="1936" y="1546"/>
                    <a:pt x="1932" y="1567"/>
                    <a:pt x="1925" y="1588"/>
                  </a:cubicBezTo>
                  <a:cubicBezTo>
                    <a:pt x="1919" y="1610"/>
                    <a:pt x="1910" y="1631"/>
                    <a:pt x="1899" y="1650"/>
                  </a:cubicBezTo>
                  <a:cubicBezTo>
                    <a:pt x="1889" y="1669"/>
                    <a:pt x="1877" y="1686"/>
                    <a:pt x="1864" y="1703"/>
                  </a:cubicBezTo>
                  <a:cubicBezTo>
                    <a:pt x="1850" y="1719"/>
                    <a:pt x="1836" y="1734"/>
                    <a:pt x="1820" y="1748"/>
                  </a:cubicBezTo>
                  <a:cubicBezTo>
                    <a:pt x="1804" y="1762"/>
                    <a:pt x="1787" y="1774"/>
                    <a:pt x="1770" y="1785"/>
                  </a:cubicBezTo>
                  <a:cubicBezTo>
                    <a:pt x="1752" y="1795"/>
                    <a:pt x="1733" y="1804"/>
                    <a:pt x="1713" y="1812"/>
                  </a:cubicBezTo>
                  <a:cubicBezTo>
                    <a:pt x="1673" y="1826"/>
                    <a:pt x="1631" y="1834"/>
                    <a:pt x="1589" y="1834"/>
                  </a:cubicBezTo>
                  <a:cubicBezTo>
                    <a:pt x="1578" y="1834"/>
                    <a:pt x="1566" y="1833"/>
                    <a:pt x="1553" y="1832"/>
                  </a:cubicBezTo>
                  <a:cubicBezTo>
                    <a:pt x="1541" y="1830"/>
                    <a:pt x="1529" y="1828"/>
                    <a:pt x="1516" y="1826"/>
                  </a:cubicBezTo>
                  <a:cubicBezTo>
                    <a:pt x="1503" y="1823"/>
                    <a:pt x="1491" y="1819"/>
                    <a:pt x="1478" y="1815"/>
                  </a:cubicBezTo>
                  <a:cubicBezTo>
                    <a:pt x="1467" y="1810"/>
                    <a:pt x="1456" y="1805"/>
                    <a:pt x="1445" y="1799"/>
                  </a:cubicBez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8" name="Freeform 7">
              <a:extLst>
                <a:ext uri="{FF2B5EF4-FFF2-40B4-BE49-F238E27FC236}">
                  <a16:creationId xmlns:a16="http://schemas.microsoft.com/office/drawing/2014/main" id="{B7E5F9DF-6C5E-1DB8-796E-CA141D0AD51F}"/>
                </a:ext>
              </a:extLst>
            </p:cNvPr>
            <p:cNvSpPr>
              <a:spLocks noEditPoints="1"/>
            </p:cNvSpPr>
            <p:nvPr/>
          </p:nvSpPr>
          <p:spPr bwMode="auto">
            <a:xfrm>
              <a:off x="6124576" y="3311525"/>
              <a:ext cx="750888" cy="549275"/>
            </a:xfrm>
            <a:custGeom>
              <a:avLst/>
              <a:gdLst>
                <a:gd name="T0" fmla="*/ 1846 w 2081"/>
                <a:gd name="T1" fmla="*/ 844 h 1511"/>
                <a:gd name="T2" fmla="*/ 1808 w 2081"/>
                <a:gd name="T3" fmla="*/ 878 h 1511"/>
                <a:gd name="T4" fmla="*/ 1754 w 2081"/>
                <a:gd name="T5" fmla="*/ 912 h 1511"/>
                <a:gd name="T6" fmla="*/ 1698 w 2081"/>
                <a:gd name="T7" fmla="*/ 939 h 1511"/>
                <a:gd name="T8" fmla="*/ 1684 w 2081"/>
                <a:gd name="T9" fmla="*/ 944 h 1511"/>
                <a:gd name="T10" fmla="*/ 1758 w 2081"/>
                <a:gd name="T11" fmla="*/ 1044 h 1511"/>
                <a:gd name="T12" fmla="*/ 1865 w 2081"/>
                <a:gd name="T13" fmla="*/ 1186 h 1511"/>
                <a:gd name="T14" fmla="*/ 1865 w 2081"/>
                <a:gd name="T15" fmla="*/ 1186 h 1511"/>
                <a:gd name="T16" fmla="*/ 1972 w 2081"/>
                <a:gd name="T17" fmla="*/ 1328 h 1511"/>
                <a:gd name="T18" fmla="*/ 2022 w 2081"/>
                <a:gd name="T19" fmla="*/ 1396 h 1511"/>
                <a:gd name="T20" fmla="*/ 2070 w 2081"/>
                <a:gd name="T21" fmla="*/ 1458 h 1511"/>
                <a:gd name="T22" fmla="*/ 2063 w 2081"/>
                <a:gd name="T23" fmla="*/ 1505 h 1511"/>
                <a:gd name="T24" fmla="*/ 2043 w 2081"/>
                <a:gd name="T25" fmla="*/ 1511 h 1511"/>
                <a:gd name="T26" fmla="*/ 2043 w 2081"/>
                <a:gd name="T27" fmla="*/ 1511 h 1511"/>
                <a:gd name="T28" fmla="*/ 1755 w 2081"/>
                <a:gd name="T29" fmla="*/ 1511 h 1511"/>
                <a:gd name="T30" fmla="*/ 1727 w 2081"/>
                <a:gd name="T31" fmla="*/ 1496 h 1511"/>
                <a:gd name="T32" fmla="*/ 1343 w 2081"/>
                <a:gd name="T33" fmla="*/ 982 h 1511"/>
                <a:gd name="T34" fmla="*/ 293 w 2081"/>
                <a:gd name="T35" fmla="*/ 982 h 1511"/>
                <a:gd name="T36" fmla="*/ 293 w 2081"/>
                <a:gd name="T37" fmla="*/ 1478 h 1511"/>
                <a:gd name="T38" fmla="*/ 260 w 2081"/>
                <a:gd name="T39" fmla="*/ 1511 h 1511"/>
                <a:gd name="T40" fmla="*/ 33 w 2081"/>
                <a:gd name="T41" fmla="*/ 1511 h 1511"/>
                <a:gd name="T42" fmla="*/ 0 w 2081"/>
                <a:gd name="T43" fmla="*/ 1478 h 1511"/>
                <a:gd name="T44" fmla="*/ 0 w 2081"/>
                <a:gd name="T45" fmla="*/ 33 h 1511"/>
                <a:gd name="T46" fmla="*/ 33 w 2081"/>
                <a:gd name="T47" fmla="*/ 0 h 1511"/>
                <a:gd name="T48" fmla="*/ 1497 w 2081"/>
                <a:gd name="T49" fmla="*/ 0 h 1511"/>
                <a:gd name="T50" fmla="*/ 1645 w 2081"/>
                <a:gd name="T51" fmla="*/ 20 h 1511"/>
                <a:gd name="T52" fmla="*/ 1777 w 2081"/>
                <a:gd name="T53" fmla="*/ 80 h 1511"/>
                <a:gd name="T54" fmla="*/ 1779 w 2081"/>
                <a:gd name="T55" fmla="*/ 81 h 1511"/>
                <a:gd name="T56" fmla="*/ 1871 w 2081"/>
                <a:gd name="T57" fmla="*/ 156 h 1511"/>
                <a:gd name="T58" fmla="*/ 1945 w 2081"/>
                <a:gd name="T59" fmla="*/ 253 h 1511"/>
                <a:gd name="T60" fmla="*/ 1992 w 2081"/>
                <a:gd name="T61" fmla="*/ 367 h 1511"/>
                <a:gd name="T62" fmla="*/ 2008 w 2081"/>
                <a:gd name="T63" fmla="*/ 490 h 1511"/>
                <a:gd name="T64" fmla="*/ 1967 w 2081"/>
                <a:gd name="T65" fmla="*/ 682 h 1511"/>
                <a:gd name="T66" fmla="*/ 1918 w 2081"/>
                <a:gd name="T67" fmla="*/ 765 h 1511"/>
                <a:gd name="T68" fmla="*/ 1853 w 2081"/>
                <a:gd name="T69" fmla="*/ 839 h 1511"/>
                <a:gd name="T70" fmla="*/ 1846 w 2081"/>
                <a:gd name="T71" fmla="*/ 844 h 1511"/>
                <a:gd name="T72" fmla="*/ 293 w 2081"/>
                <a:gd name="T73" fmla="*/ 686 h 1511"/>
                <a:gd name="T74" fmla="*/ 1503 w 2081"/>
                <a:gd name="T75" fmla="*/ 686 h 1511"/>
                <a:gd name="T76" fmla="*/ 1584 w 2081"/>
                <a:gd name="T77" fmla="*/ 671 h 1511"/>
                <a:gd name="T78" fmla="*/ 1620 w 2081"/>
                <a:gd name="T79" fmla="*/ 652 h 1511"/>
                <a:gd name="T80" fmla="*/ 1652 w 2081"/>
                <a:gd name="T81" fmla="*/ 628 h 1511"/>
                <a:gd name="T82" fmla="*/ 1678 w 2081"/>
                <a:gd name="T83" fmla="*/ 599 h 1511"/>
                <a:gd name="T84" fmla="*/ 1698 w 2081"/>
                <a:gd name="T85" fmla="*/ 565 h 1511"/>
                <a:gd name="T86" fmla="*/ 1710 w 2081"/>
                <a:gd name="T87" fmla="*/ 529 h 1511"/>
                <a:gd name="T88" fmla="*/ 1714 w 2081"/>
                <a:gd name="T89" fmla="*/ 490 h 1511"/>
                <a:gd name="T90" fmla="*/ 1710 w 2081"/>
                <a:gd name="T91" fmla="*/ 451 h 1511"/>
                <a:gd name="T92" fmla="*/ 1697 w 2081"/>
                <a:gd name="T93" fmla="*/ 415 h 1511"/>
                <a:gd name="T94" fmla="*/ 1697 w 2081"/>
                <a:gd name="T95" fmla="*/ 415 h 1511"/>
                <a:gd name="T96" fmla="*/ 1676 w 2081"/>
                <a:gd name="T97" fmla="*/ 381 h 1511"/>
                <a:gd name="T98" fmla="*/ 1649 w 2081"/>
                <a:gd name="T99" fmla="*/ 352 h 1511"/>
                <a:gd name="T100" fmla="*/ 1617 w 2081"/>
                <a:gd name="T101" fmla="*/ 327 h 1511"/>
                <a:gd name="T102" fmla="*/ 1580 w 2081"/>
                <a:gd name="T103" fmla="*/ 309 h 1511"/>
                <a:gd name="T104" fmla="*/ 1540 w 2081"/>
                <a:gd name="T105" fmla="*/ 297 h 1511"/>
                <a:gd name="T106" fmla="*/ 1540 w 2081"/>
                <a:gd name="T107" fmla="*/ 297 h 1511"/>
                <a:gd name="T108" fmla="*/ 1497 w 2081"/>
                <a:gd name="T109" fmla="*/ 293 h 1511"/>
                <a:gd name="T110" fmla="*/ 293 w 2081"/>
                <a:gd name="T111" fmla="*/ 293 h 1511"/>
                <a:gd name="T112" fmla="*/ 293 w 2081"/>
                <a:gd name="T113" fmla="*/ 686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81" h="1511">
                  <a:moveTo>
                    <a:pt x="1846" y="844"/>
                  </a:moveTo>
                  <a:cubicBezTo>
                    <a:pt x="1834" y="856"/>
                    <a:pt x="1821" y="867"/>
                    <a:pt x="1808" y="878"/>
                  </a:cubicBezTo>
                  <a:cubicBezTo>
                    <a:pt x="1791" y="890"/>
                    <a:pt x="1773" y="902"/>
                    <a:pt x="1754" y="912"/>
                  </a:cubicBezTo>
                  <a:cubicBezTo>
                    <a:pt x="1736" y="922"/>
                    <a:pt x="1718" y="931"/>
                    <a:pt x="1698" y="939"/>
                  </a:cubicBezTo>
                  <a:cubicBezTo>
                    <a:pt x="1693" y="941"/>
                    <a:pt x="1689" y="943"/>
                    <a:pt x="1684" y="944"/>
                  </a:cubicBezTo>
                  <a:lnTo>
                    <a:pt x="1758" y="1044"/>
                  </a:lnTo>
                  <a:lnTo>
                    <a:pt x="1865" y="1186"/>
                  </a:lnTo>
                  <a:lnTo>
                    <a:pt x="1865" y="1186"/>
                  </a:lnTo>
                  <a:lnTo>
                    <a:pt x="1972" y="1328"/>
                  </a:lnTo>
                  <a:lnTo>
                    <a:pt x="2022" y="1396"/>
                  </a:lnTo>
                  <a:lnTo>
                    <a:pt x="2070" y="1458"/>
                  </a:lnTo>
                  <a:cubicBezTo>
                    <a:pt x="2081" y="1473"/>
                    <a:pt x="2078" y="1494"/>
                    <a:pt x="2063" y="1505"/>
                  </a:cubicBezTo>
                  <a:cubicBezTo>
                    <a:pt x="2057" y="1509"/>
                    <a:pt x="2050" y="1511"/>
                    <a:pt x="2043" y="1511"/>
                  </a:cubicBezTo>
                  <a:lnTo>
                    <a:pt x="2043" y="1511"/>
                  </a:lnTo>
                  <a:lnTo>
                    <a:pt x="1755" y="1511"/>
                  </a:lnTo>
                  <a:cubicBezTo>
                    <a:pt x="1744" y="1511"/>
                    <a:pt x="1733" y="1505"/>
                    <a:pt x="1727" y="1496"/>
                  </a:cubicBezTo>
                  <a:lnTo>
                    <a:pt x="1343" y="982"/>
                  </a:lnTo>
                  <a:lnTo>
                    <a:pt x="293" y="982"/>
                  </a:lnTo>
                  <a:lnTo>
                    <a:pt x="293" y="1478"/>
                  </a:lnTo>
                  <a:cubicBezTo>
                    <a:pt x="293" y="1497"/>
                    <a:pt x="278" y="1511"/>
                    <a:pt x="260" y="1511"/>
                  </a:cubicBezTo>
                  <a:lnTo>
                    <a:pt x="33" y="1511"/>
                  </a:lnTo>
                  <a:cubicBezTo>
                    <a:pt x="15" y="1511"/>
                    <a:pt x="0" y="1497"/>
                    <a:pt x="0" y="1478"/>
                  </a:cubicBezTo>
                  <a:lnTo>
                    <a:pt x="0" y="33"/>
                  </a:lnTo>
                  <a:cubicBezTo>
                    <a:pt x="0" y="15"/>
                    <a:pt x="15" y="0"/>
                    <a:pt x="33" y="0"/>
                  </a:cubicBezTo>
                  <a:lnTo>
                    <a:pt x="1497" y="0"/>
                  </a:lnTo>
                  <a:cubicBezTo>
                    <a:pt x="1549" y="0"/>
                    <a:pt x="1598" y="7"/>
                    <a:pt x="1645" y="20"/>
                  </a:cubicBezTo>
                  <a:cubicBezTo>
                    <a:pt x="1691" y="33"/>
                    <a:pt x="1736" y="54"/>
                    <a:pt x="1777" y="80"/>
                  </a:cubicBezTo>
                  <a:lnTo>
                    <a:pt x="1779" y="81"/>
                  </a:lnTo>
                  <a:cubicBezTo>
                    <a:pt x="1813" y="103"/>
                    <a:pt x="1844" y="127"/>
                    <a:pt x="1871" y="156"/>
                  </a:cubicBezTo>
                  <a:cubicBezTo>
                    <a:pt x="1899" y="185"/>
                    <a:pt x="1924" y="217"/>
                    <a:pt x="1945" y="253"/>
                  </a:cubicBezTo>
                  <a:cubicBezTo>
                    <a:pt x="1966" y="290"/>
                    <a:pt x="1981" y="327"/>
                    <a:pt x="1992" y="367"/>
                  </a:cubicBezTo>
                  <a:cubicBezTo>
                    <a:pt x="2002" y="407"/>
                    <a:pt x="2008" y="448"/>
                    <a:pt x="2008" y="490"/>
                  </a:cubicBezTo>
                  <a:cubicBezTo>
                    <a:pt x="2008" y="558"/>
                    <a:pt x="1994" y="622"/>
                    <a:pt x="1967" y="682"/>
                  </a:cubicBezTo>
                  <a:cubicBezTo>
                    <a:pt x="1953" y="711"/>
                    <a:pt x="1937" y="739"/>
                    <a:pt x="1918" y="765"/>
                  </a:cubicBezTo>
                  <a:cubicBezTo>
                    <a:pt x="1899" y="792"/>
                    <a:pt x="1878" y="816"/>
                    <a:pt x="1853" y="839"/>
                  </a:cubicBezTo>
                  <a:cubicBezTo>
                    <a:pt x="1851" y="841"/>
                    <a:pt x="1849" y="843"/>
                    <a:pt x="1846" y="844"/>
                  </a:cubicBezTo>
                  <a:close/>
                  <a:moveTo>
                    <a:pt x="293" y="686"/>
                  </a:moveTo>
                  <a:lnTo>
                    <a:pt x="1503" y="686"/>
                  </a:lnTo>
                  <a:cubicBezTo>
                    <a:pt x="1531" y="686"/>
                    <a:pt x="1558" y="681"/>
                    <a:pt x="1584" y="671"/>
                  </a:cubicBezTo>
                  <a:cubicBezTo>
                    <a:pt x="1597" y="665"/>
                    <a:pt x="1610" y="659"/>
                    <a:pt x="1620" y="652"/>
                  </a:cubicBezTo>
                  <a:cubicBezTo>
                    <a:pt x="1631" y="646"/>
                    <a:pt x="1642" y="638"/>
                    <a:pt x="1652" y="628"/>
                  </a:cubicBezTo>
                  <a:cubicBezTo>
                    <a:pt x="1661" y="619"/>
                    <a:pt x="1670" y="610"/>
                    <a:pt x="1678" y="599"/>
                  </a:cubicBezTo>
                  <a:cubicBezTo>
                    <a:pt x="1685" y="589"/>
                    <a:pt x="1692" y="578"/>
                    <a:pt x="1698" y="565"/>
                  </a:cubicBezTo>
                  <a:cubicBezTo>
                    <a:pt x="1703" y="554"/>
                    <a:pt x="1707" y="541"/>
                    <a:pt x="1710" y="529"/>
                  </a:cubicBezTo>
                  <a:cubicBezTo>
                    <a:pt x="1713" y="517"/>
                    <a:pt x="1714" y="504"/>
                    <a:pt x="1714" y="490"/>
                  </a:cubicBezTo>
                  <a:cubicBezTo>
                    <a:pt x="1714" y="476"/>
                    <a:pt x="1713" y="463"/>
                    <a:pt x="1710" y="451"/>
                  </a:cubicBezTo>
                  <a:cubicBezTo>
                    <a:pt x="1707" y="438"/>
                    <a:pt x="1703" y="426"/>
                    <a:pt x="1697" y="415"/>
                  </a:cubicBezTo>
                  <a:lnTo>
                    <a:pt x="1697" y="415"/>
                  </a:lnTo>
                  <a:cubicBezTo>
                    <a:pt x="1691" y="403"/>
                    <a:pt x="1684" y="391"/>
                    <a:pt x="1676" y="381"/>
                  </a:cubicBezTo>
                  <a:cubicBezTo>
                    <a:pt x="1668" y="370"/>
                    <a:pt x="1659" y="361"/>
                    <a:pt x="1649" y="352"/>
                  </a:cubicBezTo>
                  <a:cubicBezTo>
                    <a:pt x="1639" y="342"/>
                    <a:pt x="1628" y="334"/>
                    <a:pt x="1617" y="327"/>
                  </a:cubicBezTo>
                  <a:cubicBezTo>
                    <a:pt x="1606" y="320"/>
                    <a:pt x="1593" y="314"/>
                    <a:pt x="1580" y="309"/>
                  </a:cubicBezTo>
                  <a:cubicBezTo>
                    <a:pt x="1566" y="304"/>
                    <a:pt x="1553" y="300"/>
                    <a:pt x="1540" y="297"/>
                  </a:cubicBezTo>
                  <a:lnTo>
                    <a:pt x="1540" y="297"/>
                  </a:lnTo>
                  <a:cubicBezTo>
                    <a:pt x="1526" y="295"/>
                    <a:pt x="1512" y="293"/>
                    <a:pt x="1497" y="293"/>
                  </a:cubicBezTo>
                  <a:lnTo>
                    <a:pt x="293" y="293"/>
                  </a:lnTo>
                  <a:lnTo>
                    <a:pt x="293" y="686"/>
                  </a:ln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 name="Freeform 8">
              <a:extLst>
                <a:ext uri="{FF2B5EF4-FFF2-40B4-BE49-F238E27FC236}">
                  <a16:creationId xmlns:a16="http://schemas.microsoft.com/office/drawing/2014/main" id="{960A8E94-E6BF-0BE5-5C26-B88C3EF29788}"/>
                </a:ext>
              </a:extLst>
            </p:cNvPr>
            <p:cNvSpPr>
              <a:spLocks/>
            </p:cNvSpPr>
            <p:nvPr/>
          </p:nvSpPr>
          <p:spPr bwMode="auto">
            <a:xfrm>
              <a:off x="6861176" y="3311525"/>
              <a:ext cx="668338" cy="549275"/>
            </a:xfrm>
            <a:custGeom>
              <a:avLst/>
              <a:gdLst>
                <a:gd name="T0" fmla="*/ 1821 w 1854"/>
                <a:gd name="T1" fmla="*/ 293 h 1511"/>
                <a:gd name="T2" fmla="*/ 1074 w 1854"/>
                <a:gd name="T3" fmla="*/ 293 h 1511"/>
                <a:gd name="T4" fmla="*/ 1074 w 1854"/>
                <a:gd name="T5" fmla="*/ 1478 h 1511"/>
                <a:gd name="T6" fmla="*/ 1041 w 1854"/>
                <a:gd name="T7" fmla="*/ 1511 h 1511"/>
                <a:gd name="T8" fmla="*/ 813 w 1854"/>
                <a:gd name="T9" fmla="*/ 1511 h 1511"/>
                <a:gd name="T10" fmla="*/ 780 w 1854"/>
                <a:gd name="T11" fmla="*/ 1478 h 1511"/>
                <a:gd name="T12" fmla="*/ 780 w 1854"/>
                <a:gd name="T13" fmla="*/ 293 h 1511"/>
                <a:gd name="T14" fmla="*/ 33 w 1854"/>
                <a:gd name="T15" fmla="*/ 293 h 1511"/>
                <a:gd name="T16" fmla="*/ 0 w 1854"/>
                <a:gd name="T17" fmla="*/ 260 h 1511"/>
                <a:gd name="T18" fmla="*/ 0 w 1854"/>
                <a:gd name="T19" fmla="*/ 33 h 1511"/>
                <a:gd name="T20" fmla="*/ 33 w 1854"/>
                <a:gd name="T21" fmla="*/ 0 h 1511"/>
                <a:gd name="T22" fmla="*/ 1821 w 1854"/>
                <a:gd name="T23" fmla="*/ 0 h 1511"/>
                <a:gd name="T24" fmla="*/ 1854 w 1854"/>
                <a:gd name="T25" fmla="*/ 33 h 1511"/>
                <a:gd name="T26" fmla="*/ 1854 w 1854"/>
                <a:gd name="T27" fmla="*/ 260 h 1511"/>
                <a:gd name="T28" fmla="*/ 1821 w 1854"/>
                <a:gd name="T29" fmla="*/ 293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4" h="1511">
                  <a:moveTo>
                    <a:pt x="1821" y="293"/>
                  </a:moveTo>
                  <a:lnTo>
                    <a:pt x="1074" y="293"/>
                  </a:lnTo>
                  <a:lnTo>
                    <a:pt x="1074" y="1478"/>
                  </a:lnTo>
                  <a:cubicBezTo>
                    <a:pt x="1074" y="1497"/>
                    <a:pt x="1059" y="1511"/>
                    <a:pt x="1041" y="1511"/>
                  </a:cubicBezTo>
                  <a:lnTo>
                    <a:pt x="813" y="1511"/>
                  </a:lnTo>
                  <a:cubicBezTo>
                    <a:pt x="795" y="1511"/>
                    <a:pt x="780" y="1497"/>
                    <a:pt x="780" y="1478"/>
                  </a:cubicBezTo>
                  <a:lnTo>
                    <a:pt x="780" y="293"/>
                  </a:lnTo>
                  <a:lnTo>
                    <a:pt x="33" y="293"/>
                  </a:lnTo>
                  <a:cubicBezTo>
                    <a:pt x="15" y="293"/>
                    <a:pt x="0" y="279"/>
                    <a:pt x="0" y="260"/>
                  </a:cubicBezTo>
                  <a:lnTo>
                    <a:pt x="0" y="33"/>
                  </a:lnTo>
                  <a:cubicBezTo>
                    <a:pt x="0" y="15"/>
                    <a:pt x="15" y="0"/>
                    <a:pt x="33" y="0"/>
                  </a:cubicBezTo>
                  <a:lnTo>
                    <a:pt x="1821" y="0"/>
                  </a:lnTo>
                  <a:cubicBezTo>
                    <a:pt x="1839" y="0"/>
                    <a:pt x="1854" y="15"/>
                    <a:pt x="1854" y="33"/>
                  </a:cubicBezTo>
                  <a:lnTo>
                    <a:pt x="1854" y="260"/>
                  </a:lnTo>
                  <a:cubicBezTo>
                    <a:pt x="1854" y="279"/>
                    <a:pt x="1839" y="293"/>
                    <a:pt x="1821" y="293"/>
                  </a:cubicBez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 name="Freeform 9">
              <a:extLst>
                <a:ext uri="{FF2B5EF4-FFF2-40B4-BE49-F238E27FC236}">
                  <a16:creationId xmlns:a16="http://schemas.microsoft.com/office/drawing/2014/main" id="{90605C85-FB51-3621-A7FE-1650882A121B}"/>
                </a:ext>
              </a:extLst>
            </p:cNvPr>
            <p:cNvSpPr>
              <a:spLocks/>
            </p:cNvSpPr>
            <p:nvPr/>
          </p:nvSpPr>
          <p:spPr bwMode="auto">
            <a:xfrm>
              <a:off x="6032501" y="2714625"/>
              <a:ext cx="433388" cy="390525"/>
            </a:xfrm>
            <a:custGeom>
              <a:avLst/>
              <a:gdLst>
                <a:gd name="T0" fmla="*/ 234 w 1200"/>
                <a:gd name="T1" fmla="*/ 411 h 1075"/>
                <a:gd name="T2" fmla="*/ 710 w 1200"/>
                <a:gd name="T3" fmla="*/ 913 h 1075"/>
                <a:gd name="T4" fmla="*/ 17 w 1200"/>
                <a:gd name="T5" fmla="*/ 1075 h 1075"/>
                <a:gd name="T6" fmla="*/ 234 w 1200"/>
                <a:gd name="T7" fmla="*/ 411 h 1075"/>
              </a:gdLst>
              <a:ahLst/>
              <a:cxnLst>
                <a:cxn ang="0">
                  <a:pos x="T0" y="T1"/>
                </a:cxn>
                <a:cxn ang="0">
                  <a:pos x="T2" y="T3"/>
                </a:cxn>
                <a:cxn ang="0">
                  <a:pos x="T4" y="T5"/>
                </a:cxn>
                <a:cxn ang="0">
                  <a:pos x="T6" y="T7"/>
                </a:cxn>
              </a:cxnLst>
              <a:rect l="0" t="0" r="r" b="b"/>
              <a:pathLst>
                <a:path w="1200" h="1075">
                  <a:moveTo>
                    <a:pt x="234" y="411"/>
                  </a:moveTo>
                  <a:cubicBezTo>
                    <a:pt x="796" y="0"/>
                    <a:pt x="1200" y="672"/>
                    <a:pt x="710" y="913"/>
                  </a:cubicBezTo>
                  <a:cubicBezTo>
                    <a:pt x="479" y="1021"/>
                    <a:pt x="248" y="837"/>
                    <a:pt x="17" y="1075"/>
                  </a:cubicBezTo>
                  <a:cubicBezTo>
                    <a:pt x="0" y="828"/>
                    <a:pt x="46" y="549"/>
                    <a:pt x="234" y="411"/>
                  </a:cubicBezTo>
                  <a:close/>
                </a:path>
              </a:pathLst>
            </a:custGeom>
            <a:solidFill>
              <a:srgbClr val="70BF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 name="Freeform 10">
              <a:extLst>
                <a:ext uri="{FF2B5EF4-FFF2-40B4-BE49-F238E27FC236}">
                  <a16:creationId xmlns:a16="http://schemas.microsoft.com/office/drawing/2014/main" id="{6934A6C0-F30C-55D4-5609-F7C02657DC7E}"/>
                </a:ext>
              </a:extLst>
            </p:cNvPr>
            <p:cNvSpPr>
              <a:spLocks/>
            </p:cNvSpPr>
            <p:nvPr/>
          </p:nvSpPr>
          <p:spPr bwMode="auto">
            <a:xfrm>
              <a:off x="5397501" y="3935413"/>
              <a:ext cx="106363" cy="106363"/>
            </a:xfrm>
            <a:custGeom>
              <a:avLst/>
              <a:gdLst>
                <a:gd name="T0" fmla="*/ 20 w 294"/>
                <a:gd name="T1" fmla="*/ 0 h 294"/>
                <a:gd name="T2" fmla="*/ 274 w 294"/>
                <a:gd name="T3" fmla="*/ 0 h 294"/>
                <a:gd name="T4" fmla="*/ 294 w 294"/>
                <a:gd name="T5" fmla="*/ 20 h 294"/>
                <a:gd name="T6" fmla="*/ 294 w 294"/>
                <a:gd name="T7" fmla="*/ 274 h 294"/>
                <a:gd name="T8" fmla="*/ 274 w 294"/>
                <a:gd name="T9" fmla="*/ 294 h 294"/>
                <a:gd name="T10" fmla="*/ 20 w 294"/>
                <a:gd name="T11" fmla="*/ 294 h 294"/>
                <a:gd name="T12" fmla="*/ 0 w 294"/>
                <a:gd name="T13" fmla="*/ 274 h 294"/>
                <a:gd name="T14" fmla="*/ 0 w 294"/>
                <a:gd name="T15" fmla="*/ 20 h 294"/>
                <a:gd name="T16" fmla="*/ 20 w 294"/>
                <a:gd name="T1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4" h="294">
                  <a:moveTo>
                    <a:pt x="20" y="0"/>
                  </a:moveTo>
                  <a:lnTo>
                    <a:pt x="274" y="0"/>
                  </a:lnTo>
                  <a:cubicBezTo>
                    <a:pt x="285" y="0"/>
                    <a:pt x="294" y="9"/>
                    <a:pt x="294" y="20"/>
                  </a:cubicBezTo>
                  <a:lnTo>
                    <a:pt x="294" y="274"/>
                  </a:lnTo>
                  <a:cubicBezTo>
                    <a:pt x="294" y="285"/>
                    <a:pt x="285" y="294"/>
                    <a:pt x="274" y="294"/>
                  </a:cubicBezTo>
                  <a:lnTo>
                    <a:pt x="20" y="294"/>
                  </a:lnTo>
                  <a:cubicBezTo>
                    <a:pt x="9" y="294"/>
                    <a:pt x="0" y="285"/>
                    <a:pt x="0" y="274"/>
                  </a:cubicBezTo>
                  <a:lnTo>
                    <a:pt x="0" y="20"/>
                  </a:lnTo>
                  <a:cubicBezTo>
                    <a:pt x="0" y="9"/>
                    <a:pt x="9" y="0"/>
                    <a:pt x="20" y="0"/>
                  </a:cubicBezTo>
                  <a:close/>
                </a:path>
              </a:pathLst>
            </a:custGeom>
            <a:solidFill>
              <a:srgbClr val="70BF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graphicFrame>
        <p:nvGraphicFramePr>
          <p:cNvPr id="4" name="Tabla 3">
            <a:extLst>
              <a:ext uri="{FF2B5EF4-FFF2-40B4-BE49-F238E27FC236}">
                <a16:creationId xmlns:a16="http://schemas.microsoft.com/office/drawing/2014/main" id="{A6BE0B09-2D12-B2C4-40E0-4A7932715650}"/>
              </a:ext>
            </a:extLst>
          </p:cNvPr>
          <p:cNvGraphicFramePr>
            <a:graphicFrameLocks noGrp="1"/>
          </p:cNvGraphicFramePr>
          <p:nvPr>
            <p:extLst>
              <p:ext uri="{D42A27DB-BD31-4B8C-83A1-F6EECF244321}">
                <p14:modId xmlns:p14="http://schemas.microsoft.com/office/powerpoint/2010/main" val="3742729100"/>
              </p:ext>
            </p:extLst>
          </p:nvPr>
        </p:nvGraphicFramePr>
        <p:xfrm>
          <a:off x="543762" y="2058176"/>
          <a:ext cx="2818564" cy="4265422"/>
        </p:xfrm>
        <a:graphic>
          <a:graphicData uri="http://schemas.openxmlformats.org/drawingml/2006/table">
            <a:tbl>
              <a:tblPr firstRow="1" firstCol="1" bandRow="1"/>
              <a:tblGrid>
                <a:gridCol w="1170975">
                  <a:extLst>
                    <a:ext uri="{9D8B030D-6E8A-4147-A177-3AD203B41FA5}">
                      <a16:colId xmlns:a16="http://schemas.microsoft.com/office/drawing/2014/main" val="814329964"/>
                    </a:ext>
                  </a:extLst>
                </a:gridCol>
                <a:gridCol w="1647589">
                  <a:extLst>
                    <a:ext uri="{9D8B030D-6E8A-4147-A177-3AD203B41FA5}">
                      <a16:colId xmlns:a16="http://schemas.microsoft.com/office/drawing/2014/main" val="4178151884"/>
                    </a:ext>
                  </a:extLst>
                </a:gridCol>
              </a:tblGrid>
              <a:tr h="0">
                <a:tc>
                  <a:txBody>
                    <a:bodyPr/>
                    <a:lstStyle/>
                    <a:p>
                      <a:pPr algn="ctr">
                        <a:lnSpc>
                          <a:spcPct val="107000"/>
                        </a:lnSpc>
                        <a:spcAft>
                          <a:spcPts val="800"/>
                        </a:spcAft>
                      </a:pPr>
                      <a:r>
                        <a:rPr lang="es-ES" sz="1000" b="1" kern="100">
                          <a:solidFill>
                            <a:srgbClr val="000000"/>
                          </a:solidFill>
                          <a:effectLst/>
                          <a:latin typeface="+mj-lt"/>
                          <a:ea typeface="Calibri" panose="020F0502020204030204" pitchFamily="34" charset="0"/>
                          <a:cs typeface="Times New Roman" panose="02020603050405020304" pitchFamily="18" charset="0"/>
                        </a:rPr>
                        <a:t>Sección I.  Instrucciones a los Oferentes (IAO)</a:t>
                      </a:r>
                      <a:r>
                        <a:rPr lang="es-ES" sz="1000" kern="100">
                          <a:solidFill>
                            <a:srgbClr val="000000"/>
                          </a:solidFill>
                          <a:effectLst/>
                          <a:latin typeface="+mj-lt"/>
                          <a:ea typeface="Calibri" panose="020F0502020204030204" pitchFamily="34" charset="0"/>
                          <a:cs typeface="Times New Roman" panose="02020603050405020304" pitchFamily="18" charset="0"/>
                        </a:rPr>
                        <a:t> </a:t>
                      </a:r>
                      <a:r>
                        <a:rPr lang="es-ES" sz="1000" b="1" kern="100">
                          <a:solidFill>
                            <a:srgbClr val="000000"/>
                          </a:solidFill>
                          <a:effectLst/>
                          <a:latin typeface="+mj-lt"/>
                          <a:ea typeface="Calibri" panose="020F0502020204030204" pitchFamily="34" charset="0"/>
                          <a:cs typeface="Times New Roman" panose="02020603050405020304" pitchFamily="18" charset="0"/>
                        </a:rPr>
                        <a:t>numeral 6.5</a:t>
                      </a:r>
                      <a:endParaRPr lang="es-PE" sz="1000" kern="100">
                        <a:effectLst/>
                        <a:latin typeface="+mj-lt"/>
                        <a:ea typeface="Calibri" panose="020F0502020204030204" pitchFamily="34" charset="0"/>
                        <a:cs typeface="Times New Roman" panose="02020603050405020304" pitchFamily="18" charset="0"/>
                      </a:endParaRPr>
                    </a:p>
                  </a:txBody>
                  <a:tcPr marL="28620" marR="286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DEDED"/>
                    </a:solidFill>
                  </a:tcPr>
                </a:tc>
                <a:tc>
                  <a:txBody>
                    <a:bodyPr/>
                    <a:lstStyle/>
                    <a:p>
                      <a:pPr algn="ctr">
                        <a:lnSpc>
                          <a:spcPct val="107000"/>
                        </a:lnSpc>
                        <a:spcAft>
                          <a:spcPts val="800"/>
                        </a:spcAft>
                      </a:pPr>
                      <a:r>
                        <a:rPr lang="es-ES" sz="1000" b="1" kern="100" dirty="0">
                          <a:solidFill>
                            <a:srgbClr val="000000"/>
                          </a:solidFill>
                          <a:effectLst/>
                          <a:latin typeface="+mj-lt"/>
                          <a:ea typeface="Calibri" panose="020F0502020204030204" pitchFamily="34" charset="0"/>
                          <a:cs typeface="Times New Roman" panose="02020603050405020304" pitchFamily="18" charset="0"/>
                        </a:rPr>
                        <a:t>Sección II. Formularios de Oferta</a:t>
                      </a:r>
                      <a:endParaRPr lang="es-PE" sz="1000" kern="100" dirty="0">
                        <a:effectLst/>
                        <a:latin typeface="+mj-lt"/>
                        <a:ea typeface="Calibri" panose="020F0502020204030204" pitchFamily="34" charset="0"/>
                        <a:cs typeface="Times New Roman" panose="02020603050405020304" pitchFamily="18" charset="0"/>
                      </a:endParaRPr>
                    </a:p>
                  </a:txBody>
                  <a:tcPr marL="28620" marR="286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DEDED"/>
                    </a:solidFill>
                  </a:tcPr>
                </a:tc>
                <a:extLst>
                  <a:ext uri="{0D108BD9-81ED-4DB2-BD59-A6C34878D82A}">
                    <a16:rowId xmlns:a16="http://schemas.microsoft.com/office/drawing/2014/main" val="1749093998"/>
                  </a:ext>
                </a:extLst>
              </a:tr>
              <a:tr h="853620">
                <a:tc>
                  <a: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es-MX" sz="1000" kern="100" dirty="0">
                          <a:effectLst/>
                          <a:latin typeface="+mj-lt"/>
                          <a:ea typeface="Calibri" panose="020F0502020204030204" pitchFamily="34" charset="0"/>
                          <a:cs typeface="Times New Roman" panose="02020603050405020304" pitchFamily="18" charset="0"/>
                        </a:rPr>
                        <a:t>(c) E</a:t>
                      </a:r>
                      <a:r>
                        <a:rPr lang="es-ES" sz="1000" kern="100" dirty="0" err="1">
                          <a:solidFill>
                            <a:schemeClr val="tx1"/>
                          </a:solidFill>
                          <a:effectLst/>
                          <a:latin typeface="+mj-lt"/>
                          <a:ea typeface="Calibri" panose="020F0502020204030204" pitchFamily="34" charset="0"/>
                          <a:cs typeface="Times New Roman" panose="02020603050405020304" pitchFamily="18" charset="0"/>
                        </a:rPr>
                        <a:t>xperiencia</a:t>
                      </a:r>
                      <a:r>
                        <a:rPr lang="es-ES" sz="1000" kern="100" dirty="0">
                          <a:solidFill>
                            <a:schemeClr val="tx1"/>
                          </a:solidFill>
                          <a:effectLst/>
                          <a:latin typeface="+mj-lt"/>
                          <a:ea typeface="Calibri" panose="020F0502020204030204" pitchFamily="34" charset="0"/>
                          <a:cs typeface="Times New Roman" panose="02020603050405020304" pitchFamily="18" charset="0"/>
                        </a:rPr>
                        <a:t> especifica como, contratista principal, integrante de un consorcio, contratista administrador o subcontratista en obras de construcción  similares de riego tecnificado, terminadas satisfactoria y sustancialmente entre el 1ro de enero de 2019 y el plazo para la presentación de ofertas, de al menos … </a:t>
                      </a:r>
                    </a:p>
                    <a:p>
                      <a:pPr marL="0" marR="0" lvl="0" indent="0" algn="just" defTabSz="914400" rtl="0" eaLnBrk="1" fontAlgn="auto" latinLnBrk="0" hangingPunct="1">
                        <a:lnSpc>
                          <a:spcPct val="107000"/>
                        </a:lnSpc>
                        <a:spcBef>
                          <a:spcPts val="0"/>
                        </a:spcBef>
                        <a:spcAft>
                          <a:spcPts val="800"/>
                        </a:spcAft>
                        <a:buClrTx/>
                        <a:buSzTx/>
                        <a:buFontTx/>
                        <a:buNone/>
                        <a:tabLst/>
                        <a:defRPr/>
                      </a:pPr>
                      <a:endParaRPr lang="es-PE" sz="1000" kern="100" dirty="0">
                        <a:solidFill>
                          <a:schemeClr val="tx1"/>
                        </a:solidFill>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endParaRPr lang="es-MX" sz="1000" kern="100" dirty="0">
                        <a:effectLst/>
                        <a:latin typeface="+mj-lt"/>
                        <a:ea typeface="Calibri" panose="020F0502020204030204" pitchFamily="34" charset="0"/>
                        <a:cs typeface="Times New Roman" panose="02020603050405020304" pitchFamily="18" charset="0"/>
                      </a:endParaRPr>
                    </a:p>
                  </a:txBody>
                  <a:tcPr marL="28620" marR="286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s-PE" sz="1000" dirty="0">
                          <a:latin typeface="+mj-lt"/>
                        </a:rPr>
                        <a:t>Formulario N°7</a:t>
                      </a:r>
                    </a:p>
                    <a:p>
                      <a:pPr>
                        <a:lnSpc>
                          <a:spcPct val="107000"/>
                        </a:lnSpc>
                        <a:spcAft>
                          <a:spcPts val="800"/>
                        </a:spcAft>
                      </a:pPr>
                      <a:r>
                        <a:rPr lang="es-PE" sz="1000" dirty="0">
                          <a:latin typeface="+mj-lt"/>
                        </a:rPr>
                        <a:t>Formulario de Experiencia Específica del Oferente</a:t>
                      </a:r>
                    </a:p>
                  </a:txBody>
                  <a:tcPr marL="28620" marR="2862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3447868"/>
                  </a:ext>
                </a:extLst>
              </a:tr>
            </a:tbl>
          </a:graphicData>
        </a:graphic>
      </p:graphicFrame>
      <p:graphicFrame>
        <p:nvGraphicFramePr>
          <p:cNvPr id="12" name="Tabla 11">
            <a:extLst>
              <a:ext uri="{FF2B5EF4-FFF2-40B4-BE49-F238E27FC236}">
                <a16:creationId xmlns:a16="http://schemas.microsoft.com/office/drawing/2014/main" id="{E0922076-719C-2AA2-2E35-0653F0480F1F}"/>
              </a:ext>
            </a:extLst>
          </p:cNvPr>
          <p:cNvGraphicFramePr>
            <a:graphicFrameLocks noGrp="1"/>
          </p:cNvGraphicFramePr>
          <p:nvPr>
            <p:extLst>
              <p:ext uri="{D42A27DB-BD31-4B8C-83A1-F6EECF244321}">
                <p14:modId xmlns:p14="http://schemas.microsoft.com/office/powerpoint/2010/main" val="1175757945"/>
              </p:ext>
            </p:extLst>
          </p:nvPr>
        </p:nvGraphicFramePr>
        <p:xfrm>
          <a:off x="3637111" y="119313"/>
          <a:ext cx="8282708" cy="6665740"/>
        </p:xfrm>
        <a:graphic>
          <a:graphicData uri="http://schemas.openxmlformats.org/drawingml/2006/table">
            <a:tbl>
              <a:tblPr/>
              <a:tblGrid>
                <a:gridCol w="863581">
                  <a:extLst>
                    <a:ext uri="{9D8B030D-6E8A-4147-A177-3AD203B41FA5}">
                      <a16:colId xmlns:a16="http://schemas.microsoft.com/office/drawing/2014/main" val="1085998726"/>
                    </a:ext>
                  </a:extLst>
                </a:gridCol>
                <a:gridCol w="2491715">
                  <a:extLst>
                    <a:ext uri="{9D8B030D-6E8A-4147-A177-3AD203B41FA5}">
                      <a16:colId xmlns:a16="http://schemas.microsoft.com/office/drawing/2014/main" val="91244636"/>
                    </a:ext>
                  </a:extLst>
                </a:gridCol>
                <a:gridCol w="997128">
                  <a:extLst>
                    <a:ext uri="{9D8B030D-6E8A-4147-A177-3AD203B41FA5}">
                      <a16:colId xmlns:a16="http://schemas.microsoft.com/office/drawing/2014/main" val="691272930"/>
                    </a:ext>
                  </a:extLst>
                </a:gridCol>
                <a:gridCol w="982571">
                  <a:extLst>
                    <a:ext uri="{9D8B030D-6E8A-4147-A177-3AD203B41FA5}">
                      <a16:colId xmlns:a16="http://schemas.microsoft.com/office/drawing/2014/main" val="2980953838"/>
                    </a:ext>
                  </a:extLst>
                </a:gridCol>
                <a:gridCol w="982571">
                  <a:extLst>
                    <a:ext uri="{9D8B030D-6E8A-4147-A177-3AD203B41FA5}">
                      <a16:colId xmlns:a16="http://schemas.microsoft.com/office/drawing/2014/main" val="4160578841"/>
                    </a:ext>
                  </a:extLst>
                </a:gridCol>
                <a:gridCol w="982571">
                  <a:extLst>
                    <a:ext uri="{9D8B030D-6E8A-4147-A177-3AD203B41FA5}">
                      <a16:colId xmlns:a16="http://schemas.microsoft.com/office/drawing/2014/main" val="2372214272"/>
                    </a:ext>
                  </a:extLst>
                </a:gridCol>
                <a:gridCol w="982571">
                  <a:extLst>
                    <a:ext uri="{9D8B030D-6E8A-4147-A177-3AD203B41FA5}">
                      <a16:colId xmlns:a16="http://schemas.microsoft.com/office/drawing/2014/main" val="2963984458"/>
                    </a:ext>
                  </a:extLst>
                </a:gridCol>
              </a:tblGrid>
              <a:tr h="660139">
                <a:tc>
                  <a:txBody>
                    <a:bodyPr/>
                    <a:lstStyle/>
                    <a:p>
                      <a:pPr algn="ctr" fontAlgn="ctr"/>
                      <a:r>
                        <a:rPr lang="es-ES" sz="800" b="1" i="0" u="none" strike="noStrike">
                          <a:solidFill>
                            <a:srgbClr val="000000"/>
                          </a:solidFill>
                          <a:effectLst/>
                          <a:latin typeface="Calibri Light" panose="020F0302020204030204" pitchFamily="34" charset="0"/>
                        </a:rPr>
                        <a:t>NOMENCLATURA DEL MÉTODO DE SELECCIÓN</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F2D0"/>
                    </a:solidFill>
                  </a:tcPr>
                </a:tc>
                <a:tc>
                  <a:txBody>
                    <a:bodyPr/>
                    <a:lstStyle/>
                    <a:p>
                      <a:pPr algn="ctr" fontAlgn="ctr"/>
                      <a:r>
                        <a:rPr lang="es-ES" sz="800" b="1" i="0" u="none" strike="noStrike">
                          <a:solidFill>
                            <a:srgbClr val="000000"/>
                          </a:solidFill>
                          <a:effectLst/>
                          <a:latin typeface="Calibri Light" panose="020F0302020204030204" pitchFamily="34" charset="0"/>
                        </a:rPr>
                        <a:t>DESCRIPCIÓN DE MÉTODO DE CONTRATACIÓN</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F2D0"/>
                    </a:solidFill>
                  </a:tcPr>
                </a:tc>
                <a:tc>
                  <a:txBody>
                    <a:bodyPr/>
                    <a:lstStyle/>
                    <a:p>
                      <a:pPr algn="ctr" fontAlgn="ctr"/>
                      <a:r>
                        <a:rPr lang="es-ES" sz="800" b="1" i="0" u="none" strike="noStrike" dirty="0">
                          <a:solidFill>
                            <a:srgbClr val="000000"/>
                          </a:solidFill>
                          <a:effectLst/>
                          <a:latin typeface="Calibri Light" panose="020F0302020204030204" pitchFamily="34" charset="0"/>
                        </a:rPr>
                        <a:t>Cinco (5) obras que en promedio sean mayores o iguales en monto a … </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F2D0"/>
                    </a:solidFill>
                  </a:tcPr>
                </a:tc>
                <a:tc>
                  <a:txBody>
                    <a:bodyPr/>
                    <a:lstStyle/>
                    <a:p>
                      <a:pPr algn="ctr" fontAlgn="ctr"/>
                      <a:r>
                        <a:rPr lang="es-ES" sz="800" b="1" i="0" u="none" strike="noStrike" dirty="0">
                          <a:solidFill>
                            <a:srgbClr val="000000"/>
                          </a:solidFill>
                          <a:effectLst/>
                          <a:latin typeface="Calibri Light" panose="020F0302020204030204" pitchFamily="34" charset="0"/>
                        </a:rPr>
                        <a:t> Cuatro (4) obras que en promedio sean mayores o iguales en monto a …</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F2D0"/>
                    </a:solidFill>
                  </a:tcPr>
                </a:tc>
                <a:tc>
                  <a:txBody>
                    <a:bodyPr/>
                    <a:lstStyle/>
                    <a:p>
                      <a:pPr algn="ctr" fontAlgn="ctr"/>
                      <a:r>
                        <a:rPr lang="es-ES" sz="800" b="1" i="0" u="none" strike="noStrike" dirty="0">
                          <a:solidFill>
                            <a:srgbClr val="000000"/>
                          </a:solidFill>
                          <a:effectLst/>
                          <a:latin typeface="Calibri Light" panose="020F0302020204030204" pitchFamily="34" charset="0"/>
                        </a:rPr>
                        <a:t>Tres (3) obras que en promedio sean mayores o iguales en monto a … </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F2D0"/>
                    </a:solidFill>
                  </a:tcPr>
                </a:tc>
                <a:tc>
                  <a:txBody>
                    <a:bodyPr/>
                    <a:lstStyle/>
                    <a:p>
                      <a:pPr algn="ctr" fontAlgn="ctr"/>
                      <a:r>
                        <a:rPr lang="es-ES" sz="800" b="1" i="0" u="none" strike="noStrike" dirty="0">
                          <a:solidFill>
                            <a:srgbClr val="000000"/>
                          </a:solidFill>
                          <a:effectLst/>
                          <a:latin typeface="Calibri Light" panose="020F0302020204030204" pitchFamily="34" charset="0"/>
                        </a:rPr>
                        <a:t>Dos (2) obras que en promedio sean mayores o iguales en monto a …</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F2D0"/>
                    </a:solidFill>
                  </a:tcPr>
                </a:tc>
                <a:tc>
                  <a:txBody>
                    <a:bodyPr/>
                    <a:lstStyle/>
                    <a:p>
                      <a:pPr algn="ctr" fontAlgn="ctr"/>
                      <a:r>
                        <a:rPr lang="es-ES" sz="800" b="1" i="0" u="none" strike="noStrike" dirty="0">
                          <a:solidFill>
                            <a:srgbClr val="000000"/>
                          </a:solidFill>
                          <a:effectLst/>
                          <a:latin typeface="Calibri Light" panose="020F0302020204030204" pitchFamily="34" charset="0"/>
                        </a:rPr>
                        <a:t>Una obra por un valor mayores o igual en monto a … </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F2D0"/>
                    </a:solidFill>
                  </a:tcPr>
                </a:tc>
                <a:extLst>
                  <a:ext uri="{0D108BD9-81ED-4DB2-BD59-A6C34878D82A}">
                    <a16:rowId xmlns:a16="http://schemas.microsoft.com/office/drawing/2014/main" val="801170611"/>
                  </a:ext>
                </a:extLst>
              </a:tr>
              <a:tr h="880092">
                <a:tc>
                  <a:txBody>
                    <a:bodyPr/>
                    <a:lstStyle/>
                    <a:p>
                      <a:pPr algn="ctr" fontAlgn="ctr"/>
                      <a:r>
                        <a:rPr lang="es-PE" sz="800" b="0" i="0" u="none" strike="noStrike">
                          <a:solidFill>
                            <a:srgbClr val="000000"/>
                          </a:solidFill>
                          <a:effectLst/>
                          <a:latin typeface="Calibri Light" panose="020F0302020204030204" pitchFamily="34" charset="0"/>
                        </a:rPr>
                        <a:t>CONV-SDO-011-2024-MIDAGRI-PSI/BIRF </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r>
                        <a:rPr lang="es-ES" sz="800" b="0" i="0" u="none" strike="noStrike" dirty="0">
                          <a:solidFill>
                            <a:srgbClr val="000000"/>
                          </a:solidFill>
                          <a:effectLst/>
                          <a:latin typeface="Calibri Light" panose="020F0302020204030204" pitchFamily="34" charset="0"/>
                        </a:rPr>
                        <a:t>EJECUCIÓN DE LA OBRA “MEJORAMIENTO DEL SERVICIO DE AGUA A NIVEL PARCELARIO CON UN SISTEMA DE RIEGO TECNIFICADO PARA EL GRUPO DE GESTIÓN EMPRESARIAL ALLIN KAUSAY, IRRIGACIÓN TALAVERA - DISTRITO DE TALAVERA - PROVINCIA DE ANDAHUAYLAS - DEPARTAMENTO DE APURÍMAC” </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dirty="0">
                          <a:solidFill>
                            <a:srgbClr val="000000"/>
                          </a:solidFill>
                          <a:effectLst/>
                          <a:latin typeface="Calibri Light" panose="020F0302020204030204" pitchFamily="34" charset="0"/>
                        </a:rPr>
                        <a:t>S/ 919,220.57</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Calibri Light" panose="020F0302020204030204" pitchFamily="34" charset="0"/>
                        </a:rPr>
                        <a:t>S/ 1,225,627.42</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Calibri Light" panose="020F0302020204030204" pitchFamily="34" charset="0"/>
                        </a:rPr>
                        <a:t>S/ 1,532,034.28</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Calibri Light" panose="020F0302020204030204" pitchFamily="34" charset="0"/>
                        </a:rPr>
                        <a:t>S/ 2,451,254.84</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Calibri Light" panose="020F0302020204030204" pitchFamily="34" charset="0"/>
                        </a:rPr>
                        <a:t>S/ 3,064,068.55</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7551518"/>
                  </a:ext>
                </a:extLst>
              </a:tr>
              <a:tr h="836006">
                <a:tc>
                  <a:txBody>
                    <a:bodyPr/>
                    <a:lstStyle/>
                    <a:p>
                      <a:pPr algn="ctr" fontAlgn="ctr"/>
                      <a:r>
                        <a:rPr lang="es-PE" sz="800" b="0" i="0" u="none" strike="noStrike">
                          <a:solidFill>
                            <a:srgbClr val="000000"/>
                          </a:solidFill>
                          <a:effectLst/>
                          <a:latin typeface="Calibri Light" panose="020F0302020204030204" pitchFamily="34" charset="0"/>
                        </a:rPr>
                        <a:t>CONV-SDO-012-2024-MIDAGRI-PSI/BIRF </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r>
                        <a:rPr lang="es-ES" sz="800" b="0" i="0" u="none" strike="noStrike" dirty="0">
                          <a:solidFill>
                            <a:srgbClr val="000000"/>
                          </a:solidFill>
                          <a:effectLst/>
                          <a:latin typeface="Calibri Light" panose="020F0302020204030204" pitchFamily="34" charset="0"/>
                        </a:rPr>
                        <a:t> EJECUCIÓN DE LA OBRA “MEJORAMIENTO DEL SERVICIO DE AGUA A NIVEL PARCELARIO CON UN SISTEMA DE RIEGO TECNIFICADO PARA EL GRUPO DE GESTIÓN EMPRESARIAL SANTA ROSA DE PINCO EN EL CENTRO POBLADO SANTA ROSA DE PINCO - DISTRITO DE PAUCARBAMBA - PROVINCIA DE CHURCAMPA - DEPARTAMENTO DE HUANCAVELICA”  </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Calibri Light" panose="020F0302020204030204" pitchFamily="34" charset="0"/>
                        </a:rPr>
                        <a:t>S/ 1,347,269.81</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Calibri Light" panose="020F0302020204030204" pitchFamily="34" charset="0"/>
                        </a:rPr>
                        <a:t>S/ 1,796,359.75</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Calibri Light" panose="020F0302020204030204" pitchFamily="34" charset="0"/>
                        </a:rPr>
                        <a:t>S/ 2,245,449.69</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Calibri Light" panose="020F0302020204030204" pitchFamily="34" charset="0"/>
                        </a:rPr>
                        <a:t>S/ 3,592,719.50</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Calibri Light" panose="020F0302020204030204" pitchFamily="34" charset="0"/>
                        </a:rPr>
                        <a:t>S/ 4,490,899.37</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5559205"/>
                  </a:ext>
                </a:extLst>
              </a:tr>
              <a:tr h="655977">
                <a:tc>
                  <a:txBody>
                    <a:bodyPr/>
                    <a:lstStyle/>
                    <a:p>
                      <a:pPr algn="ctr" fontAlgn="ctr"/>
                      <a:r>
                        <a:rPr lang="es-PE" sz="800" b="0" i="0" u="none" strike="noStrike">
                          <a:solidFill>
                            <a:srgbClr val="000000"/>
                          </a:solidFill>
                          <a:effectLst/>
                          <a:latin typeface="Calibri Light" panose="020F0302020204030204" pitchFamily="34" charset="0"/>
                        </a:rPr>
                        <a:t>CONV-SDO-013-2024-MIDAGRI-PSI/BIRF </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r>
                        <a:rPr lang="es-ES" sz="800" b="0" i="0" u="none" strike="noStrike" dirty="0">
                          <a:solidFill>
                            <a:srgbClr val="000000"/>
                          </a:solidFill>
                          <a:effectLst/>
                          <a:latin typeface="Calibri Light" panose="020F0302020204030204" pitchFamily="34" charset="0"/>
                        </a:rPr>
                        <a:t>EJECUCIÓN DE LA OBRA “MEJORAMIENTO DEL SERVICIO DE AGUA A NIVEL PARCELARIO CON UN SISTEMA DE RIEGO TECNIFICADO PARA EL GRUPO DE GESTION EMPRESARIAL CARITA, DEL DISTRITO DE HUASAHUASI - PROVINCIA DE TARMA – DEPARTAMENTO DE JUNIN”  </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Calibri Light" panose="020F0302020204030204" pitchFamily="34" charset="0"/>
                        </a:rPr>
                        <a:t>S/ 1,061,925.23</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Calibri Light" panose="020F0302020204030204" pitchFamily="34" charset="0"/>
                        </a:rPr>
                        <a:t>S/ 1,415,900.30</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Calibri Light" panose="020F0302020204030204" pitchFamily="34" charset="0"/>
                        </a:rPr>
                        <a:t>S/ 1,769,875.38</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Calibri Light" panose="020F0302020204030204" pitchFamily="34" charset="0"/>
                        </a:rPr>
                        <a:t>S/ 2,831,800.61</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Calibri Light" panose="020F0302020204030204" pitchFamily="34" charset="0"/>
                        </a:rPr>
                        <a:t>S/ 3,539,750.76</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8732087"/>
                  </a:ext>
                </a:extLst>
              </a:tr>
              <a:tr h="770530">
                <a:tc>
                  <a:txBody>
                    <a:bodyPr/>
                    <a:lstStyle/>
                    <a:p>
                      <a:pPr algn="ctr" fontAlgn="ctr"/>
                      <a:r>
                        <a:rPr lang="es-PE" sz="800" b="0" i="0" u="none" strike="noStrike">
                          <a:solidFill>
                            <a:srgbClr val="000000"/>
                          </a:solidFill>
                          <a:effectLst/>
                          <a:latin typeface="Calibri Light" panose="020F0302020204030204" pitchFamily="34" charset="0"/>
                        </a:rPr>
                        <a:t>CONV-SDO-014-2024-MIDAGRI-PSI/BIRF </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r>
                        <a:rPr lang="es-ES" sz="800" b="0" i="0" u="none" strike="noStrike">
                          <a:solidFill>
                            <a:srgbClr val="000000"/>
                          </a:solidFill>
                          <a:effectLst/>
                          <a:latin typeface="Calibri Light" panose="020F0302020204030204" pitchFamily="34" charset="0"/>
                        </a:rPr>
                        <a:t>EJECUCIÓN DE LA OBRA “MEJORAMIENTO DEL SERVICIO DE AGUA A NIVEL PARCELARIO CON UN SISTEMA DE RIEGO TECNIFICADO PARA EL GRUPO DE GESTIÓN EMPRESARIAL SEÑOR CAUTIVO DE HUAPALAS, DISTRITO DE CHULUCANAS – PROVINCIA DE MORROPON - DEPARTAMENTO DE PIURA” </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Calibri Light" panose="020F0302020204030204" pitchFamily="34" charset="0"/>
                        </a:rPr>
                        <a:t>S/ 555,587.81</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Calibri Light" panose="020F0302020204030204" pitchFamily="34" charset="0"/>
                        </a:rPr>
                        <a:t>S/ 740,783.75</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Calibri Light" panose="020F0302020204030204" pitchFamily="34" charset="0"/>
                        </a:rPr>
                        <a:t>S/ 925,979.69</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Calibri Light" panose="020F0302020204030204" pitchFamily="34" charset="0"/>
                        </a:rPr>
                        <a:t>S/ 1,481,567.50</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Calibri Light" panose="020F0302020204030204" pitchFamily="34" charset="0"/>
                        </a:rPr>
                        <a:t>S/ 1,851,959.37</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6488648"/>
                  </a:ext>
                </a:extLst>
              </a:tr>
              <a:tr h="770530">
                <a:tc>
                  <a:txBody>
                    <a:bodyPr/>
                    <a:lstStyle/>
                    <a:p>
                      <a:pPr algn="ctr" fontAlgn="ctr"/>
                      <a:r>
                        <a:rPr lang="es-PE" sz="800" b="0" i="0" u="none" strike="noStrike">
                          <a:solidFill>
                            <a:srgbClr val="000000"/>
                          </a:solidFill>
                          <a:effectLst/>
                          <a:latin typeface="Calibri Light" panose="020F0302020204030204" pitchFamily="34" charset="0"/>
                        </a:rPr>
                        <a:t>CONV-SDO-015-2024-MIDAGRI-PSI/BIRF </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r>
                        <a:rPr lang="es-ES" sz="800" b="0" i="0" u="none" strike="noStrike">
                          <a:solidFill>
                            <a:srgbClr val="000000"/>
                          </a:solidFill>
                          <a:effectLst/>
                          <a:latin typeface="Calibri Light" panose="020F0302020204030204" pitchFamily="34" charset="0"/>
                        </a:rPr>
                        <a:t>EJECUCIÓN DE LA OBRA “MEJORAMIENTO DEL SERVICIO DE PROVISIÓN DE AGUA PARA RIEGO DEL SISTEMA DE RIEGO PARCELARIO DEL GRUPO DE GESTIÓN EMPRESARIAL KERGUER, EN LA LOCALIDAD DE KERGUER DEL DISTRITO DE SALAS - PROVINCIA DE LAMBAYEQUE - DEPARTAMENTO DE LAMBAYEQUE”</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Calibri Light" panose="020F0302020204030204" pitchFamily="34" charset="0"/>
                        </a:rPr>
                        <a:t>S/ 515,737.43</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Calibri Light" panose="020F0302020204030204" pitchFamily="34" charset="0"/>
                        </a:rPr>
                        <a:t>S/ 687,649.90</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Calibri Light" panose="020F0302020204030204" pitchFamily="34" charset="0"/>
                        </a:rPr>
                        <a:t>S/ 859,562.38</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Calibri Light" panose="020F0302020204030204" pitchFamily="34" charset="0"/>
                        </a:rPr>
                        <a:t>S/ 1,375,299.80</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Calibri Light" panose="020F0302020204030204" pitchFamily="34" charset="0"/>
                        </a:rPr>
                        <a:t>S/ 1,719,124.75</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87865102"/>
                  </a:ext>
                </a:extLst>
              </a:tr>
              <a:tr h="770530">
                <a:tc>
                  <a:txBody>
                    <a:bodyPr/>
                    <a:lstStyle/>
                    <a:p>
                      <a:pPr algn="ctr" fontAlgn="ctr"/>
                      <a:r>
                        <a:rPr lang="es-PE" sz="800" b="0" i="0" u="none" strike="noStrike">
                          <a:solidFill>
                            <a:srgbClr val="000000"/>
                          </a:solidFill>
                          <a:effectLst/>
                          <a:latin typeface="Calibri Light" panose="020F0302020204030204" pitchFamily="34" charset="0"/>
                        </a:rPr>
                        <a:t>CONV-SDO-016-2024-MIDAGRI-PSI/BIRF </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r>
                        <a:rPr lang="es-ES" sz="800" b="0" i="0" u="none" strike="noStrike">
                          <a:solidFill>
                            <a:srgbClr val="000000"/>
                          </a:solidFill>
                          <a:effectLst/>
                          <a:latin typeface="Calibri Light" panose="020F0302020204030204" pitchFamily="34" charset="0"/>
                        </a:rPr>
                        <a:t>Lote 1: “MEJORAMIENTO DEL SERVICIO DE PROVISION DE AGUA</a:t>
                      </a:r>
                      <a:br>
                        <a:rPr lang="es-ES" sz="800" b="0" i="0" u="none" strike="noStrike">
                          <a:solidFill>
                            <a:srgbClr val="000000"/>
                          </a:solidFill>
                          <a:effectLst/>
                          <a:latin typeface="Calibri Light" panose="020F0302020204030204" pitchFamily="34" charset="0"/>
                        </a:rPr>
                      </a:br>
                      <a:r>
                        <a:rPr lang="es-ES" sz="800" b="0" i="0" u="none" strike="noStrike">
                          <a:solidFill>
                            <a:srgbClr val="000000"/>
                          </a:solidFill>
                          <a:effectLst/>
                          <a:latin typeface="Calibri Light" panose="020F0302020204030204" pitchFamily="34" charset="0"/>
                        </a:rPr>
                        <a:t>PARA RIEGO DEL SISTEMA DE RIEGO PARCELARIO DEL GRUPO DE GESTIÓN EMPRESARIAL APA - QUINQUIN, DISTRITO DE MATO, PROVINCIA DE HUAYLAS, DEPARTAMENTO DE ANCASH” </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Calibri Light" panose="020F0302020204030204" pitchFamily="34" charset="0"/>
                        </a:rPr>
                        <a:t>S/ 593,926.56</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Calibri Light" panose="020F0302020204030204" pitchFamily="34" charset="0"/>
                        </a:rPr>
                        <a:t>S/ 791,902.08</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Calibri Light" panose="020F0302020204030204" pitchFamily="34" charset="0"/>
                        </a:rPr>
                        <a:t>S/ 989,877.60</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Calibri Light" panose="020F0302020204030204" pitchFamily="34" charset="0"/>
                        </a:rPr>
                        <a:t>S/ 1,583,804.16</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Calibri Light" panose="020F0302020204030204" pitchFamily="34" charset="0"/>
                        </a:rPr>
                        <a:t>S/ 1,979,755.20</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69745329"/>
                  </a:ext>
                </a:extLst>
              </a:tr>
              <a:tr h="660968">
                <a:tc>
                  <a:txBody>
                    <a:bodyPr/>
                    <a:lstStyle/>
                    <a:p>
                      <a:pPr algn="ctr" fontAlgn="ctr"/>
                      <a:r>
                        <a:rPr lang="es-PE" sz="800" b="0" i="0" u="none" strike="noStrike">
                          <a:solidFill>
                            <a:srgbClr val="000000"/>
                          </a:solidFill>
                          <a:effectLst/>
                          <a:latin typeface="Calibri Light" panose="020F0302020204030204" pitchFamily="34" charset="0"/>
                        </a:rPr>
                        <a:t> </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r>
                        <a:rPr lang="es-ES" sz="800" b="0" i="0" u="none" strike="noStrike">
                          <a:solidFill>
                            <a:srgbClr val="000000"/>
                          </a:solidFill>
                          <a:effectLst/>
                          <a:latin typeface="Calibri Light" panose="020F0302020204030204" pitchFamily="34" charset="0"/>
                        </a:rPr>
                        <a:t>Lote 2: “MEJORAMIENTO DEL SERVICIO DE PROVISION DE AGUA PARA RIEGO DEL SISTEMA DE RIEGO PARCELARIO DEL GRUPO DE GESTION EMPRESARIAL PACHACUTEC DISTRITO</a:t>
                      </a:r>
                      <a:br>
                        <a:rPr lang="es-ES" sz="800" b="0" i="0" u="none" strike="noStrike">
                          <a:solidFill>
                            <a:srgbClr val="000000"/>
                          </a:solidFill>
                          <a:effectLst/>
                          <a:latin typeface="Calibri Light" panose="020F0302020204030204" pitchFamily="34" charset="0"/>
                        </a:rPr>
                      </a:br>
                      <a:r>
                        <a:rPr lang="es-ES" sz="800" b="0" i="0" u="none" strike="noStrike">
                          <a:solidFill>
                            <a:srgbClr val="000000"/>
                          </a:solidFill>
                          <a:effectLst/>
                          <a:latin typeface="Calibri Light" panose="020F0302020204030204" pitchFamily="34" charset="0"/>
                        </a:rPr>
                        <a:t>DE MATO – PROVINCIA DE HUAYLAS – DEPARTAMENTO ANCASH” </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Calibri Light" panose="020F0302020204030204" pitchFamily="34" charset="0"/>
                        </a:rPr>
                        <a:t>S/ 963,244.60</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Calibri Light" panose="020F0302020204030204" pitchFamily="34" charset="0"/>
                        </a:rPr>
                        <a:t>S/ 1,284,326.14</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Calibri Light" panose="020F0302020204030204" pitchFamily="34" charset="0"/>
                        </a:rPr>
                        <a:t>S/ 1,605,407.67</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Calibri Light" panose="020F0302020204030204" pitchFamily="34" charset="0"/>
                        </a:rPr>
                        <a:t>S/ 2,568,652.27</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Calibri Light" panose="020F0302020204030204" pitchFamily="34" charset="0"/>
                        </a:rPr>
                        <a:t>S/ 3,210,815.34</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7010516"/>
                  </a:ext>
                </a:extLst>
              </a:tr>
              <a:tr h="660968">
                <a:tc>
                  <a:txBody>
                    <a:bodyPr/>
                    <a:lstStyle/>
                    <a:p>
                      <a:pPr algn="ctr" fontAlgn="ctr"/>
                      <a:r>
                        <a:rPr lang="es-PE" sz="800" b="0" i="0" u="none" strike="noStrike">
                          <a:solidFill>
                            <a:srgbClr val="000000"/>
                          </a:solidFill>
                          <a:effectLst/>
                          <a:latin typeface="Calibri Light" panose="020F0302020204030204" pitchFamily="34" charset="0"/>
                        </a:rPr>
                        <a:t> </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r>
                        <a:rPr lang="es-ES" sz="800" b="0" i="0" u="none" strike="noStrike">
                          <a:solidFill>
                            <a:srgbClr val="000000"/>
                          </a:solidFill>
                          <a:effectLst/>
                          <a:latin typeface="Calibri Light" panose="020F0302020204030204" pitchFamily="34" charset="0"/>
                        </a:rPr>
                        <a:t>Lote 3“MEJORAMIENTO DEL SERVICIO DE PROVISIÓN DE AGUA PARA RIEGO DEL SISTEMA DE RIEGO PARCELARIO DEL GRUPO DE GESTIÓN EMPRESARIAL SAN DIEGO, FLOR DE AMANCAES Y LLIPIAN, DISTRITO DE MATO, PROVINCIA DE HUAYLAS, DEPARTAMENTO DE ANCASH” </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Calibri Light" panose="020F0302020204030204" pitchFamily="34" charset="0"/>
                        </a:rPr>
                        <a:t>S/ 1,297,516.05</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Calibri Light" panose="020F0302020204030204" pitchFamily="34" charset="0"/>
                        </a:rPr>
                        <a:t>S/ 1,730,021.40</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Calibri Light" panose="020F0302020204030204" pitchFamily="34" charset="0"/>
                        </a:rPr>
                        <a:t>S/ 2,162,526.75</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Calibri Light" panose="020F0302020204030204" pitchFamily="34" charset="0"/>
                        </a:rPr>
                        <a:t>S/ 3,460,042.80</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dirty="0">
                          <a:solidFill>
                            <a:srgbClr val="000000"/>
                          </a:solidFill>
                          <a:effectLst/>
                          <a:latin typeface="Calibri Light" panose="020F0302020204030204" pitchFamily="34" charset="0"/>
                        </a:rPr>
                        <a:t>S/ 4,325,053.50</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9129117"/>
                  </a:ext>
                </a:extLst>
              </a:tr>
            </a:tbl>
          </a:graphicData>
        </a:graphic>
      </p:graphicFrame>
    </p:spTree>
    <p:extLst>
      <p:ext uri="{BB962C8B-B14F-4D97-AF65-F5344CB8AC3E}">
        <p14:creationId xmlns:p14="http://schemas.microsoft.com/office/powerpoint/2010/main" val="3146245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id="{FA763C76-9734-A32A-35C1-F996366C9C6F}"/>
              </a:ext>
            </a:extLst>
          </p:cNvPr>
          <p:cNvGrpSpPr/>
          <p:nvPr/>
        </p:nvGrpSpPr>
        <p:grpSpPr>
          <a:xfrm>
            <a:off x="978567" y="176463"/>
            <a:ext cx="2458453" cy="818238"/>
            <a:chOff x="4662488" y="2714625"/>
            <a:chExt cx="2867026" cy="1327151"/>
          </a:xfrm>
        </p:grpSpPr>
        <p:sp>
          <p:nvSpPr>
            <p:cNvPr id="6" name="Freeform 5">
              <a:extLst>
                <a:ext uri="{FF2B5EF4-FFF2-40B4-BE49-F238E27FC236}">
                  <a16:creationId xmlns:a16="http://schemas.microsoft.com/office/drawing/2014/main" id="{CF72B70E-EFA3-D81B-F5C6-C8EC0BA6EC22}"/>
                </a:ext>
              </a:extLst>
            </p:cNvPr>
            <p:cNvSpPr>
              <a:spLocks noEditPoints="1"/>
            </p:cNvSpPr>
            <p:nvPr/>
          </p:nvSpPr>
          <p:spPr bwMode="auto">
            <a:xfrm>
              <a:off x="4662488" y="3313113"/>
              <a:ext cx="709613" cy="547688"/>
            </a:xfrm>
            <a:custGeom>
              <a:avLst/>
              <a:gdLst>
                <a:gd name="T0" fmla="*/ 260 w 1970"/>
                <a:gd name="T1" fmla="*/ 1509 h 1509"/>
                <a:gd name="T2" fmla="*/ 33 w 1970"/>
                <a:gd name="T3" fmla="*/ 1509 h 1509"/>
                <a:gd name="T4" fmla="*/ 0 w 1970"/>
                <a:gd name="T5" fmla="*/ 1476 h 1509"/>
                <a:gd name="T6" fmla="*/ 0 w 1970"/>
                <a:gd name="T7" fmla="*/ 33 h 1509"/>
                <a:gd name="T8" fmla="*/ 33 w 1970"/>
                <a:gd name="T9" fmla="*/ 0 h 1509"/>
                <a:gd name="T10" fmla="*/ 1478 w 1970"/>
                <a:gd name="T11" fmla="*/ 0 h 1509"/>
                <a:gd name="T12" fmla="*/ 1574 w 1970"/>
                <a:gd name="T13" fmla="*/ 10 h 1509"/>
                <a:gd name="T14" fmla="*/ 1666 w 1970"/>
                <a:gd name="T15" fmla="*/ 38 h 1509"/>
                <a:gd name="T16" fmla="*/ 1750 w 1970"/>
                <a:gd name="T17" fmla="*/ 83 h 1509"/>
                <a:gd name="T18" fmla="*/ 1823 w 1970"/>
                <a:gd name="T19" fmla="*/ 142 h 1509"/>
                <a:gd name="T20" fmla="*/ 1883 w 1970"/>
                <a:gd name="T21" fmla="*/ 213 h 1509"/>
                <a:gd name="T22" fmla="*/ 1930 w 1970"/>
                <a:gd name="T23" fmla="*/ 295 h 1509"/>
                <a:gd name="T24" fmla="*/ 1960 w 1970"/>
                <a:gd name="T25" fmla="*/ 385 h 1509"/>
                <a:gd name="T26" fmla="*/ 1970 w 1970"/>
                <a:gd name="T27" fmla="*/ 482 h 1509"/>
                <a:gd name="T28" fmla="*/ 1928 w 1970"/>
                <a:gd name="T29" fmla="*/ 671 h 1509"/>
                <a:gd name="T30" fmla="*/ 1880 w 1970"/>
                <a:gd name="T31" fmla="*/ 752 h 1509"/>
                <a:gd name="T32" fmla="*/ 1818 w 1970"/>
                <a:gd name="T33" fmla="*/ 824 h 1509"/>
                <a:gd name="T34" fmla="*/ 1743 w 1970"/>
                <a:gd name="T35" fmla="*/ 882 h 1509"/>
                <a:gd name="T36" fmla="*/ 1657 w 1970"/>
                <a:gd name="T37" fmla="*/ 926 h 1509"/>
                <a:gd name="T38" fmla="*/ 1564 w 1970"/>
                <a:gd name="T39" fmla="*/ 954 h 1509"/>
                <a:gd name="T40" fmla="*/ 1468 w 1970"/>
                <a:gd name="T41" fmla="*/ 963 h 1509"/>
                <a:gd name="T42" fmla="*/ 293 w 1970"/>
                <a:gd name="T43" fmla="*/ 963 h 1509"/>
                <a:gd name="T44" fmla="*/ 293 w 1970"/>
                <a:gd name="T45" fmla="*/ 1476 h 1509"/>
                <a:gd name="T46" fmla="*/ 260 w 1970"/>
                <a:gd name="T47" fmla="*/ 1509 h 1509"/>
                <a:gd name="T48" fmla="*/ 1472 w 1970"/>
                <a:gd name="T49" fmla="*/ 674 h 1509"/>
                <a:gd name="T50" fmla="*/ 1512 w 1970"/>
                <a:gd name="T51" fmla="*/ 670 h 1509"/>
                <a:gd name="T52" fmla="*/ 1550 w 1970"/>
                <a:gd name="T53" fmla="*/ 659 h 1509"/>
                <a:gd name="T54" fmla="*/ 1585 w 1970"/>
                <a:gd name="T55" fmla="*/ 640 h 1509"/>
                <a:gd name="T56" fmla="*/ 1615 w 1970"/>
                <a:gd name="T57" fmla="*/ 617 h 1509"/>
                <a:gd name="T58" fmla="*/ 1641 w 1970"/>
                <a:gd name="T59" fmla="*/ 588 h 1509"/>
                <a:gd name="T60" fmla="*/ 1662 w 1970"/>
                <a:gd name="T61" fmla="*/ 555 h 1509"/>
                <a:gd name="T62" fmla="*/ 1675 w 1970"/>
                <a:gd name="T63" fmla="*/ 519 h 1509"/>
                <a:gd name="T64" fmla="*/ 1681 w 1970"/>
                <a:gd name="T65" fmla="*/ 482 h 1509"/>
                <a:gd name="T66" fmla="*/ 1675 w 1970"/>
                <a:gd name="T67" fmla="*/ 445 h 1509"/>
                <a:gd name="T68" fmla="*/ 1662 w 1970"/>
                <a:gd name="T69" fmla="*/ 410 h 1509"/>
                <a:gd name="T70" fmla="*/ 1641 w 1970"/>
                <a:gd name="T71" fmla="*/ 377 h 1509"/>
                <a:gd name="T72" fmla="*/ 1615 w 1970"/>
                <a:gd name="T73" fmla="*/ 349 h 1509"/>
                <a:gd name="T74" fmla="*/ 1583 w 1970"/>
                <a:gd name="T75" fmla="*/ 325 h 1509"/>
                <a:gd name="T76" fmla="*/ 1547 w 1970"/>
                <a:gd name="T77" fmla="*/ 307 h 1509"/>
                <a:gd name="T78" fmla="*/ 1509 w 1970"/>
                <a:gd name="T79" fmla="*/ 295 h 1509"/>
                <a:gd name="T80" fmla="*/ 1468 w 1970"/>
                <a:gd name="T81" fmla="*/ 291 h 1509"/>
                <a:gd name="T82" fmla="*/ 293 w 1970"/>
                <a:gd name="T83" fmla="*/ 291 h 1509"/>
                <a:gd name="T84" fmla="*/ 293 w 1970"/>
                <a:gd name="T85" fmla="*/ 674 h 1509"/>
                <a:gd name="T86" fmla="*/ 1472 w 1970"/>
                <a:gd name="T87" fmla="*/ 674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70" h="1509">
                  <a:moveTo>
                    <a:pt x="260" y="1509"/>
                  </a:moveTo>
                  <a:lnTo>
                    <a:pt x="33" y="1509"/>
                  </a:lnTo>
                  <a:cubicBezTo>
                    <a:pt x="15" y="1509"/>
                    <a:pt x="0" y="1495"/>
                    <a:pt x="0" y="1476"/>
                  </a:cubicBezTo>
                  <a:lnTo>
                    <a:pt x="0" y="33"/>
                  </a:lnTo>
                  <a:cubicBezTo>
                    <a:pt x="0" y="15"/>
                    <a:pt x="15" y="0"/>
                    <a:pt x="33" y="0"/>
                  </a:cubicBezTo>
                  <a:lnTo>
                    <a:pt x="1478" y="0"/>
                  </a:lnTo>
                  <a:cubicBezTo>
                    <a:pt x="1511" y="0"/>
                    <a:pt x="1543" y="3"/>
                    <a:pt x="1574" y="10"/>
                  </a:cubicBezTo>
                  <a:cubicBezTo>
                    <a:pt x="1606" y="16"/>
                    <a:pt x="1637" y="26"/>
                    <a:pt x="1666" y="38"/>
                  </a:cubicBezTo>
                  <a:cubicBezTo>
                    <a:pt x="1696" y="51"/>
                    <a:pt x="1724" y="66"/>
                    <a:pt x="1750" y="83"/>
                  </a:cubicBezTo>
                  <a:cubicBezTo>
                    <a:pt x="1776" y="100"/>
                    <a:pt x="1800" y="120"/>
                    <a:pt x="1823" y="142"/>
                  </a:cubicBezTo>
                  <a:cubicBezTo>
                    <a:pt x="1845" y="164"/>
                    <a:pt x="1865" y="188"/>
                    <a:pt x="1883" y="213"/>
                  </a:cubicBezTo>
                  <a:cubicBezTo>
                    <a:pt x="1901" y="239"/>
                    <a:pt x="1916" y="266"/>
                    <a:pt x="1930" y="295"/>
                  </a:cubicBezTo>
                  <a:cubicBezTo>
                    <a:pt x="1943" y="324"/>
                    <a:pt x="1953" y="354"/>
                    <a:pt x="1960" y="385"/>
                  </a:cubicBezTo>
                  <a:cubicBezTo>
                    <a:pt x="1967" y="417"/>
                    <a:pt x="1970" y="449"/>
                    <a:pt x="1970" y="482"/>
                  </a:cubicBezTo>
                  <a:cubicBezTo>
                    <a:pt x="1970" y="549"/>
                    <a:pt x="1956" y="612"/>
                    <a:pt x="1928" y="671"/>
                  </a:cubicBezTo>
                  <a:cubicBezTo>
                    <a:pt x="1915" y="700"/>
                    <a:pt x="1899" y="727"/>
                    <a:pt x="1880" y="752"/>
                  </a:cubicBezTo>
                  <a:cubicBezTo>
                    <a:pt x="1862" y="778"/>
                    <a:pt x="1841" y="802"/>
                    <a:pt x="1818" y="824"/>
                  </a:cubicBezTo>
                  <a:cubicBezTo>
                    <a:pt x="1795" y="845"/>
                    <a:pt x="1770" y="865"/>
                    <a:pt x="1743" y="882"/>
                  </a:cubicBezTo>
                  <a:cubicBezTo>
                    <a:pt x="1716" y="899"/>
                    <a:pt x="1688" y="914"/>
                    <a:pt x="1657" y="926"/>
                  </a:cubicBezTo>
                  <a:cubicBezTo>
                    <a:pt x="1627" y="938"/>
                    <a:pt x="1596" y="948"/>
                    <a:pt x="1564" y="954"/>
                  </a:cubicBezTo>
                  <a:cubicBezTo>
                    <a:pt x="1533" y="960"/>
                    <a:pt x="1500" y="963"/>
                    <a:pt x="1468" y="963"/>
                  </a:cubicBezTo>
                  <a:lnTo>
                    <a:pt x="293" y="963"/>
                  </a:lnTo>
                  <a:lnTo>
                    <a:pt x="293" y="1476"/>
                  </a:lnTo>
                  <a:cubicBezTo>
                    <a:pt x="293" y="1495"/>
                    <a:pt x="279" y="1509"/>
                    <a:pt x="260" y="1509"/>
                  </a:cubicBezTo>
                  <a:close/>
                  <a:moveTo>
                    <a:pt x="1472" y="674"/>
                  </a:moveTo>
                  <a:cubicBezTo>
                    <a:pt x="1486" y="674"/>
                    <a:pt x="1499" y="672"/>
                    <a:pt x="1512" y="670"/>
                  </a:cubicBezTo>
                  <a:cubicBezTo>
                    <a:pt x="1525" y="667"/>
                    <a:pt x="1538" y="664"/>
                    <a:pt x="1550" y="659"/>
                  </a:cubicBezTo>
                  <a:cubicBezTo>
                    <a:pt x="1563" y="653"/>
                    <a:pt x="1575" y="647"/>
                    <a:pt x="1585" y="640"/>
                  </a:cubicBezTo>
                  <a:cubicBezTo>
                    <a:pt x="1596" y="633"/>
                    <a:pt x="1606" y="626"/>
                    <a:pt x="1615" y="617"/>
                  </a:cubicBezTo>
                  <a:cubicBezTo>
                    <a:pt x="1625" y="608"/>
                    <a:pt x="1633" y="599"/>
                    <a:pt x="1641" y="588"/>
                  </a:cubicBezTo>
                  <a:cubicBezTo>
                    <a:pt x="1649" y="578"/>
                    <a:pt x="1656" y="567"/>
                    <a:pt x="1662" y="555"/>
                  </a:cubicBezTo>
                  <a:cubicBezTo>
                    <a:pt x="1668" y="544"/>
                    <a:pt x="1672" y="532"/>
                    <a:pt x="1675" y="519"/>
                  </a:cubicBezTo>
                  <a:cubicBezTo>
                    <a:pt x="1678" y="507"/>
                    <a:pt x="1680" y="495"/>
                    <a:pt x="1681" y="482"/>
                  </a:cubicBezTo>
                  <a:cubicBezTo>
                    <a:pt x="1680" y="469"/>
                    <a:pt x="1678" y="457"/>
                    <a:pt x="1675" y="445"/>
                  </a:cubicBezTo>
                  <a:cubicBezTo>
                    <a:pt x="1672" y="433"/>
                    <a:pt x="1668" y="421"/>
                    <a:pt x="1662" y="410"/>
                  </a:cubicBezTo>
                  <a:cubicBezTo>
                    <a:pt x="1656" y="398"/>
                    <a:pt x="1649" y="387"/>
                    <a:pt x="1641" y="377"/>
                  </a:cubicBezTo>
                  <a:cubicBezTo>
                    <a:pt x="1633" y="367"/>
                    <a:pt x="1624" y="357"/>
                    <a:pt x="1615" y="349"/>
                  </a:cubicBezTo>
                  <a:cubicBezTo>
                    <a:pt x="1605" y="340"/>
                    <a:pt x="1595" y="332"/>
                    <a:pt x="1583" y="325"/>
                  </a:cubicBezTo>
                  <a:cubicBezTo>
                    <a:pt x="1572" y="318"/>
                    <a:pt x="1560" y="312"/>
                    <a:pt x="1547" y="307"/>
                  </a:cubicBezTo>
                  <a:cubicBezTo>
                    <a:pt x="1535" y="302"/>
                    <a:pt x="1522" y="298"/>
                    <a:pt x="1509" y="295"/>
                  </a:cubicBezTo>
                  <a:cubicBezTo>
                    <a:pt x="1496" y="293"/>
                    <a:pt x="1482" y="291"/>
                    <a:pt x="1468" y="291"/>
                  </a:cubicBezTo>
                  <a:lnTo>
                    <a:pt x="293" y="291"/>
                  </a:lnTo>
                  <a:lnTo>
                    <a:pt x="293" y="674"/>
                  </a:lnTo>
                  <a:lnTo>
                    <a:pt x="1472" y="674"/>
                  </a:ln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 name="Freeform 6">
              <a:extLst>
                <a:ext uri="{FF2B5EF4-FFF2-40B4-BE49-F238E27FC236}">
                  <a16:creationId xmlns:a16="http://schemas.microsoft.com/office/drawing/2014/main" id="{E9A77436-CB0E-3047-EA28-A1F2DB294EB8}"/>
                </a:ext>
              </a:extLst>
            </p:cNvPr>
            <p:cNvSpPr>
              <a:spLocks/>
            </p:cNvSpPr>
            <p:nvPr/>
          </p:nvSpPr>
          <p:spPr bwMode="auto">
            <a:xfrm>
              <a:off x="5397501" y="3136900"/>
              <a:ext cx="698500" cy="777875"/>
            </a:xfrm>
            <a:custGeom>
              <a:avLst/>
              <a:gdLst>
                <a:gd name="T0" fmla="*/ 1415 w 1939"/>
                <a:gd name="T1" fmla="*/ 1784 h 2143"/>
                <a:gd name="T2" fmla="*/ 1357 w 1939"/>
                <a:gd name="T3" fmla="*/ 1740 h 2143"/>
                <a:gd name="T4" fmla="*/ 1215 w 1939"/>
                <a:gd name="T5" fmla="*/ 1578 h 2143"/>
                <a:gd name="T6" fmla="*/ 977 w 1939"/>
                <a:gd name="T7" fmla="*/ 1298 h 2143"/>
                <a:gd name="T8" fmla="*/ 734 w 1939"/>
                <a:gd name="T9" fmla="*/ 1011 h 2143"/>
                <a:gd name="T10" fmla="*/ 497 w 1939"/>
                <a:gd name="T11" fmla="*/ 732 h 2143"/>
                <a:gd name="T12" fmla="*/ 348 w 1939"/>
                <a:gd name="T13" fmla="*/ 587 h 2143"/>
                <a:gd name="T14" fmla="*/ 306 w 1939"/>
                <a:gd name="T15" fmla="*/ 598 h 2143"/>
                <a:gd name="T16" fmla="*/ 298 w 1939"/>
                <a:gd name="T17" fmla="*/ 607 h 2143"/>
                <a:gd name="T18" fmla="*/ 293 w 1939"/>
                <a:gd name="T19" fmla="*/ 2110 h 2143"/>
                <a:gd name="T20" fmla="*/ 33 w 1939"/>
                <a:gd name="T21" fmla="*/ 2143 h 2143"/>
                <a:gd name="T22" fmla="*/ 0 w 1939"/>
                <a:gd name="T23" fmla="*/ 606 h 2143"/>
                <a:gd name="T24" fmla="*/ 14 w 1939"/>
                <a:gd name="T25" fmla="*/ 529 h 2143"/>
                <a:gd name="T26" fmla="*/ 74 w 1939"/>
                <a:gd name="T27" fmla="*/ 414 h 2143"/>
                <a:gd name="T28" fmla="*/ 172 w 1939"/>
                <a:gd name="T29" fmla="*/ 335 h 2143"/>
                <a:gd name="T30" fmla="*/ 291 w 1939"/>
                <a:gd name="T31" fmla="*/ 294 h 2143"/>
                <a:gd name="T32" fmla="*/ 493 w 1939"/>
                <a:gd name="T33" fmla="*/ 318 h 2143"/>
                <a:gd name="T34" fmla="*/ 613 w 1939"/>
                <a:gd name="T35" fmla="*/ 413 h 2143"/>
                <a:gd name="T36" fmla="*/ 1317 w 1939"/>
                <a:gd name="T37" fmla="*/ 1243 h 2143"/>
                <a:gd name="T38" fmla="*/ 1559 w 1939"/>
                <a:gd name="T39" fmla="*/ 1524 h 2143"/>
                <a:gd name="T40" fmla="*/ 1571 w 1939"/>
                <a:gd name="T41" fmla="*/ 1531 h 2143"/>
                <a:gd name="T42" fmla="*/ 1582 w 1939"/>
                <a:gd name="T43" fmla="*/ 1535 h 2143"/>
                <a:gd name="T44" fmla="*/ 1625 w 1939"/>
                <a:gd name="T45" fmla="*/ 1524 h 2143"/>
                <a:gd name="T46" fmla="*/ 1643 w 1939"/>
                <a:gd name="T47" fmla="*/ 33 h 2143"/>
                <a:gd name="T48" fmla="*/ 1906 w 1939"/>
                <a:gd name="T49" fmla="*/ 0 h 2143"/>
                <a:gd name="T50" fmla="*/ 1939 w 1939"/>
                <a:gd name="T51" fmla="*/ 1517 h 2143"/>
                <a:gd name="T52" fmla="*/ 1925 w 1939"/>
                <a:gd name="T53" fmla="*/ 1588 h 2143"/>
                <a:gd name="T54" fmla="*/ 1864 w 1939"/>
                <a:gd name="T55" fmla="*/ 1703 h 2143"/>
                <a:gd name="T56" fmla="*/ 1770 w 1939"/>
                <a:gd name="T57" fmla="*/ 1785 h 2143"/>
                <a:gd name="T58" fmla="*/ 1589 w 1939"/>
                <a:gd name="T59" fmla="*/ 1834 h 2143"/>
                <a:gd name="T60" fmla="*/ 1516 w 1939"/>
                <a:gd name="T61" fmla="*/ 1826 h 2143"/>
                <a:gd name="T62" fmla="*/ 1445 w 1939"/>
                <a:gd name="T63" fmla="*/ 1799 h 2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39" h="2143">
                  <a:moveTo>
                    <a:pt x="1445" y="1799"/>
                  </a:moveTo>
                  <a:cubicBezTo>
                    <a:pt x="1435" y="1795"/>
                    <a:pt x="1425" y="1790"/>
                    <a:pt x="1415" y="1784"/>
                  </a:cubicBezTo>
                  <a:cubicBezTo>
                    <a:pt x="1405" y="1778"/>
                    <a:pt x="1395" y="1771"/>
                    <a:pt x="1386" y="1764"/>
                  </a:cubicBezTo>
                  <a:cubicBezTo>
                    <a:pt x="1376" y="1757"/>
                    <a:pt x="1366" y="1749"/>
                    <a:pt x="1357" y="1740"/>
                  </a:cubicBezTo>
                  <a:cubicBezTo>
                    <a:pt x="1348" y="1731"/>
                    <a:pt x="1338" y="1721"/>
                    <a:pt x="1328" y="1710"/>
                  </a:cubicBezTo>
                  <a:cubicBezTo>
                    <a:pt x="1291" y="1666"/>
                    <a:pt x="1253" y="1623"/>
                    <a:pt x="1215" y="1578"/>
                  </a:cubicBezTo>
                  <a:cubicBezTo>
                    <a:pt x="1175" y="1532"/>
                    <a:pt x="1136" y="1486"/>
                    <a:pt x="1098" y="1440"/>
                  </a:cubicBezTo>
                  <a:lnTo>
                    <a:pt x="977" y="1298"/>
                  </a:lnTo>
                  <a:lnTo>
                    <a:pt x="856" y="1155"/>
                  </a:lnTo>
                  <a:lnTo>
                    <a:pt x="734" y="1011"/>
                  </a:lnTo>
                  <a:lnTo>
                    <a:pt x="614" y="870"/>
                  </a:lnTo>
                  <a:cubicBezTo>
                    <a:pt x="572" y="820"/>
                    <a:pt x="533" y="774"/>
                    <a:pt x="497" y="732"/>
                  </a:cubicBezTo>
                  <a:cubicBezTo>
                    <a:pt x="458" y="686"/>
                    <a:pt x="421" y="643"/>
                    <a:pt x="387" y="601"/>
                  </a:cubicBezTo>
                  <a:cubicBezTo>
                    <a:pt x="376" y="591"/>
                    <a:pt x="364" y="587"/>
                    <a:pt x="348" y="587"/>
                  </a:cubicBezTo>
                  <a:cubicBezTo>
                    <a:pt x="340" y="587"/>
                    <a:pt x="332" y="587"/>
                    <a:pt x="325" y="589"/>
                  </a:cubicBezTo>
                  <a:cubicBezTo>
                    <a:pt x="318" y="591"/>
                    <a:pt x="312" y="594"/>
                    <a:pt x="306" y="598"/>
                  </a:cubicBezTo>
                  <a:lnTo>
                    <a:pt x="306" y="598"/>
                  </a:lnTo>
                  <a:cubicBezTo>
                    <a:pt x="302" y="600"/>
                    <a:pt x="299" y="604"/>
                    <a:pt x="298" y="607"/>
                  </a:cubicBezTo>
                  <a:cubicBezTo>
                    <a:pt x="295" y="611"/>
                    <a:pt x="294" y="616"/>
                    <a:pt x="293" y="622"/>
                  </a:cubicBezTo>
                  <a:lnTo>
                    <a:pt x="293" y="2110"/>
                  </a:lnTo>
                  <a:cubicBezTo>
                    <a:pt x="293" y="2129"/>
                    <a:pt x="279" y="2143"/>
                    <a:pt x="260" y="2143"/>
                  </a:cubicBezTo>
                  <a:lnTo>
                    <a:pt x="33" y="2143"/>
                  </a:lnTo>
                  <a:cubicBezTo>
                    <a:pt x="15" y="2143"/>
                    <a:pt x="0" y="2129"/>
                    <a:pt x="0" y="2110"/>
                  </a:cubicBezTo>
                  <a:lnTo>
                    <a:pt x="0" y="606"/>
                  </a:lnTo>
                  <a:cubicBezTo>
                    <a:pt x="0" y="601"/>
                    <a:pt x="1" y="597"/>
                    <a:pt x="2" y="593"/>
                  </a:cubicBezTo>
                  <a:cubicBezTo>
                    <a:pt x="4" y="571"/>
                    <a:pt x="8" y="549"/>
                    <a:pt x="14" y="529"/>
                  </a:cubicBezTo>
                  <a:cubicBezTo>
                    <a:pt x="20" y="507"/>
                    <a:pt x="28" y="486"/>
                    <a:pt x="38" y="467"/>
                  </a:cubicBezTo>
                  <a:cubicBezTo>
                    <a:pt x="49" y="448"/>
                    <a:pt x="61" y="430"/>
                    <a:pt x="74" y="414"/>
                  </a:cubicBezTo>
                  <a:cubicBezTo>
                    <a:pt x="88" y="397"/>
                    <a:pt x="103" y="382"/>
                    <a:pt x="120" y="369"/>
                  </a:cubicBezTo>
                  <a:cubicBezTo>
                    <a:pt x="137" y="356"/>
                    <a:pt x="154" y="344"/>
                    <a:pt x="172" y="335"/>
                  </a:cubicBezTo>
                  <a:cubicBezTo>
                    <a:pt x="191" y="325"/>
                    <a:pt x="210" y="316"/>
                    <a:pt x="230" y="309"/>
                  </a:cubicBezTo>
                  <a:cubicBezTo>
                    <a:pt x="250" y="303"/>
                    <a:pt x="270" y="298"/>
                    <a:pt x="291" y="294"/>
                  </a:cubicBezTo>
                  <a:cubicBezTo>
                    <a:pt x="311" y="291"/>
                    <a:pt x="332" y="289"/>
                    <a:pt x="352" y="289"/>
                  </a:cubicBezTo>
                  <a:cubicBezTo>
                    <a:pt x="401" y="289"/>
                    <a:pt x="448" y="298"/>
                    <a:pt x="493" y="318"/>
                  </a:cubicBezTo>
                  <a:cubicBezTo>
                    <a:pt x="517" y="328"/>
                    <a:pt x="538" y="341"/>
                    <a:pt x="559" y="357"/>
                  </a:cubicBezTo>
                  <a:cubicBezTo>
                    <a:pt x="578" y="373"/>
                    <a:pt x="596" y="391"/>
                    <a:pt x="613" y="413"/>
                  </a:cubicBezTo>
                  <a:lnTo>
                    <a:pt x="848" y="690"/>
                  </a:lnTo>
                  <a:lnTo>
                    <a:pt x="1317" y="1243"/>
                  </a:lnTo>
                  <a:lnTo>
                    <a:pt x="1552" y="1519"/>
                  </a:lnTo>
                  <a:cubicBezTo>
                    <a:pt x="1554" y="1521"/>
                    <a:pt x="1556" y="1523"/>
                    <a:pt x="1559" y="1524"/>
                  </a:cubicBezTo>
                  <a:lnTo>
                    <a:pt x="1560" y="1525"/>
                  </a:lnTo>
                  <a:cubicBezTo>
                    <a:pt x="1563" y="1527"/>
                    <a:pt x="1566" y="1529"/>
                    <a:pt x="1571" y="1531"/>
                  </a:cubicBezTo>
                  <a:lnTo>
                    <a:pt x="1572" y="1532"/>
                  </a:lnTo>
                  <a:cubicBezTo>
                    <a:pt x="1575" y="1533"/>
                    <a:pt x="1579" y="1534"/>
                    <a:pt x="1582" y="1535"/>
                  </a:cubicBezTo>
                  <a:cubicBezTo>
                    <a:pt x="1585" y="1536"/>
                    <a:pt x="1588" y="1536"/>
                    <a:pt x="1591" y="1536"/>
                  </a:cubicBezTo>
                  <a:cubicBezTo>
                    <a:pt x="1603" y="1536"/>
                    <a:pt x="1615" y="1532"/>
                    <a:pt x="1625" y="1524"/>
                  </a:cubicBezTo>
                  <a:cubicBezTo>
                    <a:pt x="1634" y="1517"/>
                    <a:pt x="1640" y="1508"/>
                    <a:pt x="1643" y="1497"/>
                  </a:cubicBezTo>
                  <a:lnTo>
                    <a:pt x="1643" y="33"/>
                  </a:lnTo>
                  <a:cubicBezTo>
                    <a:pt x="1643" y="15"/>
                    <a:pt x="1658" y="0"/>
                    <a:pt x="1676" y="0"/>
                  </a:cubicBezTo>
                  <a:lnTo>
                    <a:pt x="1906" y="0"/>
                  </a:lnTo>
                  <a:cubicBezTo>
                    <a:pt x="1924" y="0"/>
                    <a:pt x="1939" y="15"/>
                    <a:pt x="1939" y="33"/>
                  </a:cubicBezTo>
                  <a:lnTo>
                    <a:pt x="1939" y="1517"/>
                  </a:lnTo>
                  <a:cubicBezTo>
                    <a:pt x="1939" y="1519"/>
                    <a:pt x="1939" y="1521"/>
                    <a:pt x="1938" y="1523"/>
                  </a:cubicBezTo>
                  <a:cubicBezTo>
                    <a:pt x="1936" y="1546"/>
                    <a:pt x="1932" y="1567"/>
                    <a:pt x="1925" y="1588"/>
                  </a:cubicBezTo>
                  <a:cubicBezTo>
                    <a:pt x="1919" y="1610"/>
                    <a:pt x="1910" y="1631"/>
                    <a:pt x="1899" y="1650"/>
                  </a:cubicBezTo>
                  <a:cubicBezTo>
                    <a:pt x="1889" y="1669"/>
                    <a:pt x="1877" y="1686"/>
                    <a:pt x="1864" y="1703"/>
                  </a:cubicBezTo>
                  <a:cubicBezTo>
                    <a:pt x="1850" y="1719"/>
                    <a:pt x="1836" y="1734"/>
                    <a:pt x="1820" y="1748"/>
                  </a:cubicBezTo>
                  <a:cubicBezTo>
                    <a:pt x="1804" y="1762"/>
                    <a:pt x="1787" y="1774"/>
                    <a:pt x="1770" y="1785"/>
                  </a:cubicBezTo>
                  <a:cubicBezTo>
                    <a:pt x="1752" y="1795"/>
                    <a:pt x="1733" y="1804"/>
                    <a:pt x="1713" y="1812"/>
                  </a:cubicBezTo>
                  <a:cubicBezTo>
                    <a:pt x="1673" y="1826"/>
                    <a:pt x="1631" y="1834"/>
                    <a:pt x="1589" y="1834"/>
                  </a:cubicBezTo>
                  <a:cubicBezTo>
                    <a:pt x="1578" y="1834"/>
                    <a:pt x="1566" y="1833"/>
                    <a:pt x="1553" y="1832"/>
                  </a:cubicBezTo>
                  <a:cubicBezTo>
                    <a:pt x="1541" y="1830"/>
                    <a:pt x="1529" y="1828"/>
                    <a:pt x="1516" y="1826"/>
                  </a:cubicBezTo>
                  <a:cubicBezTo>
                    <a:pt x="1503" y="1823"/>
                    <a:pt x="1491" y="1819"/>
                    <a:pt x="1478" y="1815"/>
                  </a:cubicBezTo>
                  <a:cubicBezTo>
                    <a:pt x="1467" y="1810"/>
                    <a:pt x="1456" y="1805"/>
                    <a:pt x="1445" y="1799"/>
                  </a:cubicBez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8" name="Freeform 7">
              <a:extLst>
                <a:ext uri="{FF2B5EF4-FFF2-40B4-BE49-F238E27FC236}">
                  <a16:creationId xmlns:a16="http://schemas.microsoft.com/office/drawing/2014/main" id="{774B5E73-D663-5F8D-79B1-4EFC41F10844}"/>
                </a:ext>
              </a:extLst>
            </p:cNvPr>
            <p:cNvSpPr>
              <a:spLocks noEditPoints="1"/>
            </p:cNvSpPr>
            <p:nvPr/>
          </p:nvSpPr>
          <p:spPr bwMode="auto">
            <a:xfrm>
              <a:off x="6124576" y="3311525"/>
              <a:ext cx="750888" cy="549275"/>
            </a:xfrm>
            <a:custGeom>
              <a:avLst/>
              <a:gdLst>
                <a:gd name="T0" fmla="*/ 1846 w 2081"/>
                <a:gd name="T1" fmla="*/ 844 h 1511"/>
                <a:gd name="T2" fmla="*/ 1808 w 2081"/>
                <a:gd name="T3" fmla="*/ 878 h 1511"/>
                <a:gd name="T4" fmla="*/ 1754 w 2081"/>
                <a:gd name="T5" fmla="*/ 912 h 1511"/>
                <a:gd name="T6" fmla="*/ 1698 w 2081"/>
                <a:gd name="T7" fmla="*/ 939 h 1511"/>
                <a:gd name="T8" fmla="*/ 1684 w 2081"/>
                <a:gd name="T9" fmla="*/ 944 h 1511"/>
                <a:gd name="T10" fmla="*/ 1758 w 2081"/>
                <a:gd name="T11" fmla="*/ 1044 h 1511"/>
                <a:gd name="T12" fmla="*/ 1865 w 2081"/>
                <a:gd name="T13" fmla="*/ 1186 h 1511"/>
                <a:gd name="T14" fmla="*/ 1865 w 2081"/>
                <a:gd name="T15" fmla="*/ 1186 h 1511"/>
                <a:gd name="T16" fmla="*/ 1972 w 2081"/>
                <a:gd name="T17" fmla="*/ 1328 h 1511"/>
                <a:gd name="T18" fmla="*/ 2022 w 2081"/>
                <a:gd name="T19" fmla="*/ 1396 h 1511"/>
                <a:gd name="T20" fmla="*/ 2070 w 2081"/>
                <a:gd name="T21" fmla="*/ 1458 h 1511"/>
                <a:gd name="T22" fmla="*/ 2063 w 2081"/>
                <a:gd name="T23" fmla="*/ 1505 h 1511"/>
                <a:gd name="T24" fmla="*/ 2043 w 2081"/>
                <a:gd name="T25" fmla="*/ 1511 h 1511"/>
                <a:gd name="T26" fmla="*/ 2043 w 2081"/>
                <a:gd name="T27" fmla="*/ 1511 h 1511"/>
                <a:gd name="T28" fmla="*/ 1755 w 2081"/>
                <a:gd name="T29" fmla="*/ 1511 h 1511"/>
                <a:gd name="T30" fmla="*/ 1727 w 2081"/>
                <a:gd name="T31" fmla="*/ 1496 h 1511"/>
                <a:gd name="T32" fmla="*/ 1343 w 2081"/>
                <a:gd name="T33" fmla="*/ 982 h 1511"/>
                <a:gd name="T34" fmla="*/ 293 w 2081"/>
                <a:gd name="T35" fmla="*/ 982 h 1511"/>
                <a:gd name="T36" fmla="*/ 293 w 2081"/>
                <a:gd name="T37" fmla="*/ 1478 h 1511"/>
                <a:gd name="T38" fmla="*/ 260 w 2081"/>
                <a:gd name="T39" fmla="*/ 1511 h 1511"/>
                <a:gd name="T40" fmla="*/ 33 w 2081"/>
                <a:gd name="T41" fmla="*/ 1511 h 1511"/>
                <a:gd name="T42" fmla="*/ 0 w 2081"/>
                <a:gd name="T43" fmla="*/ 1478 h 1511"/>
                <a:gd name="T44" fmla="*/ 0 w 2081"/>
                <a:gd name="T45" fmla="*/ 33 h 1511"/>
                <a:gd name="T46" fmla="*/ 33 w 2081"/>
                <a:gd name="T47" fmla="*/ 0 h 1511"/>
                <a:gd name="T48" fmla="*/ 1497 w 2081"/>
                <a:gd name="T49" fmla="*/ 0 h 1511"/>
                <a:gd name="T50" fmla="*/ 1645 w 2081"/>
                <a:gd name="T51" fmla="*/ 20 h 1511"/>
                <a:gd name="T52" fmla="*/ 1777 w 2081"/>
                <a:gd name="T53" fmla="*/ 80 h 1511"/>
                <a:gd name="T54" fmla="*/ 1779 w 2081"/>
                <a:gd name="T55" fmla="*/ 81 h 1511"/>
                <a:gd name="T56" fmla="*/ 1871 w 2081"/>
                <a:gd name="T57" fmla="*/ 156 h 1511"/>
                <a:gd name="T58" fmla="*/ 1945 w 2081"/>
                <a:gd name="T59" fmla="*/ 253 h 1511"/>
                <a:gd name="T60" fmla="*/ 1992 w 2081"/>
                <a:gd name="T61" fmla="*/ 367 h 1511"/>
                <a:gd name="T62" fmla="*/ 2008 w 2081"/>
                <a:gd name="T63" fmla="*/ 490 h 1511"/>
                <a:gd name="T64" fmla="*/ 1967 w 2081"/>
                <a:gd name="T65" fmla="*/ 682 h 1511"/>
                <a:gd name="T66" fmla="*/ 1918 w 2081"/>
                <a:gd name="T67" fmla="*/ 765 h 1511"/>
                <a:gd name="T68" fmla="*/ 1853 w 2081"/>
                <a:gd name="T69" fmla="*/ 839 h 1511"/>
                <a:gd name="T70" fmla="*/ 1846 w 2081"/>
                <a:gd name="T71" fmla="*/ 844 h 1511"/>
                <a:gd name="T72" fmla="*/ 293 w 2081"/>
                <a:gd name="T73" fmla="*/ 686 h 1511"/>
                <a:gd name="T74" fmla="*/ 1503 w 2081"/>
                <a:gd name="T75" fmla="*/ 686 h 1511"/>
                <a:gd name="T76" fmla="*/ 1584 w 2081"/>
                <a:gd name="T77" fmla="*/ 671 h 1511"/>
                <a:gd name="T78" fmla="*/ 1620 w 2081"/>
                <a:gd name="T79" fmla="*/ 652 h 1511"/>
                <a:gd name="T80" fmla="*/ 1652 w 2081"/>
                <a:gd name="T81" fmla="*/ 628 h 1511"/>
                <a:gd name="T82" fmla="*/ 1678 w 2081"/>
                <a:gd name="T83" fmla="*/ 599 h 1511"/>
                <a:gd name="T84" fmla="*/ 1698 w 2081"/>
                <a:gd name="T85" fmla="*/ 565 h 1511"/>
                <a:gd name="T86" fmla="*/ 1710 w 2081"/>
                <a:gd name="T87" fmla="*/ 529 h 1511"/>
                <a:gd name="T88" fmla="*/ 1714 w 2081"/>
                <a:gd name="T89" fmla="*/ 490 h 1511"/>
                <a:gd name="T90" fmla="*/ 1710 w 2081"/>
                <a:gd name="T91" fmla="*/ 451 h 1511"/>
                <a:gd name="T92" fmla="*/ 1697 w 2081"/>
                <a:gd name="T93" fmla="*/ 415 h 1511"/>
                <a:gd name="T94" fmla="*/ 1697 w 2081"/>
                <a:gd name="T95" fmla="*/ 415 h 1511"/>
                <a:gd name="T96" fmla="*/ 1676 w 2081"/>
                <a:gd name="T97" fmla="*/ 381 h 1511"/>
                <a:gd name="T98" fmla="*/ 1649 w 2081"/>
                <a:gd name="T99" fmla="*/ 352 h 1511"/>
                <a:gd name="T100" fmla="*/ 1617 w 2081"/>
                <a:gd name="T101" fmla="*/ 327 h 1511"/>
                <a:gd name="T102" fmla="*/ 1580 w 2081"/>
                <a:gd name="T103" fmla="*/ 309 h 1511"/>
                <a:gd name="T104" fmla="*/ 1540 w 2081"/>
                <a:gd name="T105" fmla="*/ 297 h 1511"/>
                <a:gd name="T106" fmla="*/ 1540 w 2081"/>
                <a:gd name="T107" fmla="*/ 297 h 1511"/>
                <a:gd name="T108" fmla="*/ 1497 w 2081"/>
                <a:gd name="T109" fmla="*/ 293 h 1511"/>
                <a:gd name="T110" fmla="*/ 293 w 2081"/>
                <a:gd name="T111" fmla="*/ 293 h 1511"/>
                <a:gd name="T112" fmla="*/ 293 w 2081"/>
                <a:gd name="T113" fmla="*/ 686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81" h="1511">
                  <a:moveTo>
                    <a:pt x="1846" y="844"/>
                  </a:moveTo>
                  <a:cubicBezTo>
                    <a:pt x="1834" y="856"/>
                    <a:pt x="1821" y="867"/>
                    <a:pt x="1808" y="878"/>
                  </a:cubicBezTo>
                  <a:cubicBezTo>
                    <a:pt x="1791" y="890"/>
                    <a:pt x="1773" y="902"/>
                    <a:pt x="1754" y="912"/>
                  </a:cubicBezTo>
                  <a:cubicBezTo>
                    <a:pt x="1736" y="922"/>
                    <a:pt x="1718" y="931"/>
                    <a:pt x="1698" y="939"/>
                  </a:cubicBezTo>
                  <a:cubicBezTo>
                    <a:pt x="1693" y="941"/>
                    <a:pt x="1689" y="943"/>
                    <a:pt x="1684" y="944"/>
                  </a:cubicBezTo>
                  <a:lnTo>
                    <a:pt x="1758" y="1044"/>
                  </a:lnTo>
                  <a:lnTo>
                    <a:pt x="1865" y="1186"/>
                  </a:lnTo>
                  <a:lnTo>
                    <a:pt x="1865" y="1186"/>
                  </a:lnTo>
                  <a:lnTo>
                    <a:pt x="1972" y="1328"/>
                  </a:lnTo>
                  <a:lnTo>
                    <a:pt x="2022" y="1396"/>
                  </a:lnTo>
                  <a:lnTo>
                    <a:pt x="2070" y="1458"/>
                  </a:lnTo>
                  <a:cubicBezTo>
                    <a:pt x="2081" y="1473"/>
                    <a:pt x="2078" y="1494"/>
                    <a:pt x="2063" y="1505"/>
                  </a:cubicBezTo>
                  <a:cubicBezTo>
                    <a:pt x="2057" y="1509"/>
                    <a:pt x="2050" y="1511"/>
                    <a:pt x="2043" y="1511"/>
                  </a:cubicBezTo>
                  <a:lnTo>
                    <a:pt x="2043" y="1511"/>
                  </a:lnTo>
                  <a:lnTo>
                    <a:pt x="1755" y="1511"/>
                  </a:lnTo>
                  <a:cubicBezTo>
                    <a:pt x="1744" y="1511"/>
                    <a:pt x="1733" y="1505"/>
                    <a:pt x="1727" y="1496"/>
                  </a:cubicBezTo>
                  <a:lnTo>
                    <a:pt x="1343" y="982"/>
                  </a:lnTo>
                  <a:lnTo>
                    <a:pt x="293" y="982"/>
                  </a:lnTo>
                  <a:lnTo>
                    <a:pt x="293" y="1478"/>
                  </a:lnTo>
                  <a:cubicBezTo>
                    <a:pt x="293" y="1497"/>
                    <a:pt x="278" y="1511"/>
                    <a:pt x="260" y="1511"/>
                  </a:cubicBezTo>
                  <a:lnTo>
                    <a:pt x="33" y="1511"/>
                  </a:lnTo>
                  <a:cubicBezTo>
                    <a:pt x="15" y="1511"/>
                    <a:pt x="0" y="1497"/>
                    <a:pt x="0" y="1478"/>
                  </a:cubicBezTo>
                  <a:lnTo>
                    <a:pt x="0" y="33"/>
                  </a:lnTo>
                  <a:cubicBezTo>
                    <a:pt x="0" y="15"/>
                    <a:pt x="15" y="0"/>
                    <a:pt x="33" y="0"/>
                  </a:cubicBezTo>
                  <a:lnTo>
                    <a:pt x="1497" y="0"/>
                  </a:lnTo>
                  <a:cubicBezTo>
                    <a:pt x="1549" y="0"/>
                    <a:pt x="1598" y="7"/>
                    <a:pt x="1645" y="20"/>
                  </a:cubicBezTo>
                  <a:cubicBezTo>
                    <a:pt x="1691" y="33"/>
                    <a:pt x="1736" y="54"/>
                    <a:pt x="1777" y="80"/>
                  </a:cubicBezTo>
                  <a:lnTo>
                    <a:pt x="1779" y="81"/>
                  </a:lnTo>
                  <a:cubicBezTo>
                    <a:pt x="1813" y="103"/>
                    <a:pt x="1844" y="127"/>
                    <a:pt x="1871" y="156"/>
                  </a:cubicBezTo>
                  <a:cubicBezTo>
                    <a:pt x="1899" y="185"/>
                    <a:pt x="1924" y="217"/>
                    <a:pt x="1945" y="253"/>
                  </a:cubicBezTo>
                  <a:cubicBezTo>
                    <a:pt x="1966" y="290"/>
                    <a:pt x="1981" y="327"/>
                    <a:pt x="1992" y="367"/>
                  </a:cubicBezTo>
                  <a:cubicBezTo>
                    <a:pt x="2002" y="407"/>
                    <a:pt x="2008" y="448"/>
                    <a:pt x="2008" y="490"/>
                  </a:cubicBezTo>
                  <a:cubicBezTo>
                    <a:pt x="2008" y="558"/>
                    <a:pt x="1994" y="622"/>
                    <a:pt x="1967" y="682"/>
                  </a:cubicBezTo>
                  <a:cubicBezTo>
                    <a:pt x="1953" y="711"/>
                    <a:pt x="1937" y="739"/>
                    <a:pt x="1918" y="765"/>
                  </a:cubicBezTo>
                  <a:cubicBezTo>
                    <a:pt x="1899" y="792"/>
                    <a:pt x="1878" y="816"/>
                    <a:pt x="1853" y="839"/>
                  </a:cubicBezTo>
                  <a:cubicBezTo>
                    <a:pt x="1851" y="841"/>
                    <a:pt x="1849" y="843"/>
                    <a:pt x="1846" y="844"/>
                  </a:cubicBezTo>
                  <a:close/>
                  <a:moveTo>
                    <a:pt x="293" y="686"/>
                  </a:moveTo>
                  <a:lnTo>
                    <a:pt x="1503" y="686"/>
                  </a:lnTo>
                  <a:cubicBezTo>
                    <a:pt x="1531" y="686"/>
                    <a:pt x="1558" y="681"/>
                    <a:pt x="1584" y="671"/>
                  </a:cubicBezTo>
                  <a:cubicBezTo>
                    <a:pt x="1597" y="665"/>
                    <a:pt x="1610" y="659"/>
                    <a:pt x="1620" y="652"/>
                  </a:cubicBezTo>
                  <a:cubicBezTo>
                    <a:pt x="1631" y="646"/>
                    <a:pt x="1642" y="638"/>
                    <a:pt x="1652" y="628"/>
                  </a:cubicBezTo>
                  <a:cubicBezTo>
                    <a:pt x="1661" y="619"/>
                    <a:pt x="1670" y="610"/>
                    <a:pt x="1678" y="599"/>
                  </a:cubicBezTo>
                  <a:cubicBezTo>
                    <a:pt x="1685" y="589"/>
                    <a:pt x="1692" y="578"/>
                    <a:pt x="1698" y="565"/>
                  </a:cubicBezTo>
                  <a:cubicBezTo>
                    <a:pt x="1703" y="554"/>
                    <a:pt x="1707" y="541"/>
                    <a:pt x="1710" y="529"/>
                  </a:cubicBezTo>
                  <a:cubicBezTo>
                    <a:pt x="1713" y="517"/>
                    <a:pt x="1714" y="504"/>
                    <a:pt x="1714" y="490"/>
                  </a:cubicBezTo>
                  <a:cubicBezTo>
                    <a:pt x="1714" y="476"/>
                    <a:pt x="1713" y="463"/>
                    <a:pt x="1710" y="451"/>
                  </a:cubicBezTo>
                  <a:cubicBezTo>
                    <a:pt x="1707" y="438"/>
                    <a:pt x="1703" y="426"/>
                    <a:pt x="1697" y="415"/>
                  </a:cubicBezTo>
                  <a:lnTo>
                    <a:pt x="1697" y="415"/>
                  </a:lnTo>
                  <a:cubicBezTo>
                    <a:pt x="1691" y="403"/>
                    <a:pt x="1684" y="391"/>
                    <a:pt x="1676" y="381"/>
                  </a:cubicBezTo>
                  <a:cubicBezTo>
                    <a:pt x="1668" y="370"/>
                    <a:pt x="1659" y="361"/>
                    <a:pt x="1649" y="352"/>
                  </a:cubicBezTo>
                  <a:cubicBezTo>
                    <a:pt x="1639" y="342"/>
                    <a:pt x="1628" y="334"/>
                    <a:pt x="1617" y="327"/>
                  </a:cubicBezTo>
                  <a:cubicBezTo>
                    <a:pt x="1606" y="320"/>
                    <a:pt x="1593" y="314"/>
                    <a:pt x="1580" y="309"/>
                  </a:cubicBezTo>
                  <a:cubicBezTo>
                    <a:pt x="1566" y="304"/>
                    <a:pt x="1553" y="300"/>
                    <a:pt x="1540" y="297"/>
                  </a:cubicBezTo>
                  <a:lnTo>
                    <a:pt x="1540" y="297"/>
                  </a:lnTo>
                  <a:cubicBezTo>
                    <a:pt x="1526" y="295"/>
                    <a:pt x="1512" y="293"/>
                    <a:pt x="1497" y="293"/>
                  </a:cubicBezTo>
                  <a:lnTo>
                    <a:pt x="293" y="293"/>
                  </a:lnTo>
                  <a:lnTo>
                    <a:pt x="293" y="686"/>
                  </a:ln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 name="Freeform 8">
              <a:extLst>
                <a:ext uri="{FF2B5EF4-FFF2-40B4-BE49-F238E27FC236}">
                  <a16:creationId xmlns:a16="http://schemas.microsoft.com/office/drawing/2014/main" id="{4388498A-092F-D76E-C181-35CD54883F4B}"/>
                </a:ext>
              </a:extLst>
            </p:cNvPr>
            <p:cNvSpPr>
              <a:spLocks/>
            </p:cNvSpPr>
            <p:nvPr/>
          </p:nvSpPr>
          <p:spPr bwMode="auto">
            <a:xfrm>
              <a:off x="6861176" y="3311525"/>
              <a:ext cx="668338" cy="549275"/>
            </a:xfrm>
            <a:custGeom>
              <a:avLst/>
              <a:gdLst>
                <a:gd name="T0" fmla="*/ 1821 w 1854"/>
                <a:gd name="T1" fmla="*/ 293 h 1511"/>
                <a:gd name="T2" fmla="*/ 1074 w 1854"/>
                <a:gd name="T3" fmla="*/ 293 h 1511"/>
                <a:gd name="T4" fmla="*/ 1074 w 1854"/>
                <a:gd name="T5" fmla="*/ 1478 h 1511"/>
                <a:gd name="T6" fmla="*/ 1041 w 1854"/>
                <a:gd name="T7" fmla="*/ 1511 h 1511"/>
                <a:gd name="T8" fmla="*/ 813 w 1854"/>
                <a:gd name="T9" fmla="*/ 1511 h 1511"/>
                <a:gd name="T10" fmla="*/ 780 w 1854"/>
                <a:gd name="T11" fmla="*/ 1478 h 1511"/>
                <a:gd name="T12" fmla="*/ 780 w 1854"/>
                <a:gd name="T13" fmla="*/ 293 h 1511"/>
                <a:gd name="T14" fmla="*/ 33 w 1854"/>
                <a:gd name="T15" fmla="*/ 293 h 1511"/>
                <a:gd name="T16" fmla="*/ 0 w 1854"/>
                <a:gd name="T17" fmla="*/ 260 h 1511"/>
                <a:gd name="T18" fmla="*/ 0 w 1854"/>
                <a:gd name="T19" fmla="*/ 33 h 1511"/>
                <a:gd name="T20" fmla="*/ 33 w 1854"/>
                <a:gd name="T21" fmla="*/ 0 h 1511"/>
                <a:gd name="T22" fmla="*/ 1821 w 1854"/>
                <a:gd name="T23" fmla="*/ 0 h 1511"/>
                <a:gd name="T24" fmla="*/ 1854 w 1854"/>
                <a:gd name="T25" fmla="*/ 33 h 1511"/>
                <a:gd name="T26" fmla="*/ 1854 w 1854"/>
                <a:gd name="T27" fmla="*/ 260 h 1511"/>
                <a:gd name="T28" fmla="*/ 1821 w 1854"/>
                <a:gd name="T29" fmla="*/ 293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4" h="1511">
                  <a:moveTo>
                    <a:pt x="1821" y="293"/>
                  </a:moveTo>
                  <a:lnTo>
                    <a:pt x="1074" y="293"/>
                  </a:lnTo>
                  <a:lnTo>
                    <a:pt x="1074" y="1478"/>
                  </a:lnTo>
                  <a:cubicBezTo>
                    <a:pt x="1074" y="1497"/>
                    <a:pt x="1059" y="1511"/>
                    <a:pt x="1041" y="1511"/>
                  </a:cubicBezTo>
                  <a:lnTo>
                    <a:pt x="813" y="1511"/>
                  </a:lnTo>
                  <a:cubicBezTo>
                    <a:pt x="795" y="1511"/>
                    <a:pt x="780" y="1497"/>
                    <a:pt x="780" y="1478"/>
                  </a:cubicBezTo>
                  <a:lnTo>
                    <a:pt x="780" y="293"/>
                  </a:lnTo>
                  <a:lnTo>
                    <a:pt x="33" y="293"/>
                  </a:lnTo>
                  <a:cubicBezTo>
                    <a:pt x="15" y="293"/>
                    <a:pt x="0" y="279"/>
                    <a:pt x="0" y="260"/>
                  </a:cubicBezTo>
                  <a:lnTo>
                    <a:pt x="0" y="33"/>
                  </a:lnTo>
                  <a:cubicBezTo>
                    <a:pt x="0" y="15"/>
                    <a:pt x="15" y="0"/>
                    <a:pt x="33" y="0"/>
                  </a:cubicBezTo>
                  <a:lnTo>
                    <a:pt x="1821" y="0"/>
                  </a:lnTo>
                  <a:cubicBezTo>
                    <a:pt x="1839" y="0"/>
                    <a:pt x="1854" y="15"/>
                    <a:pt x="1854" y="33"/>
                  </a:cubicBezTo>
                  <a:lnTo>
                    <a:pt x="1854" y="260"/>
                  </a:lnTo>
                  <a:cubicBezTo>
                    <a:pt x="1854" y="279"/>
                    <a:pt x="1839" y="293"/>
                    <a:pt x="1821" y="293"/>
                  </a:cubicBez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 name="Freeform 9">
              <a:extLst>
                <a:ext uri="{FF2B5EF4-FFF2-40B4-BE49-F238E27FC236}">
                  <a16:creationId xmlns:a16="http://schemas.microsoft.com/office/drawing/2014/main" id="{E127FC99-C69B-3219-817B-BB4431620BE5}"/>
                </a:ext>
              </a:extLst>
            </p:cNvPr>
            <p:cNvSpPr>
              <a:spLocks/>
            </p:cNvSpPr>
            <p:nvPr/>
          </p:nvSpPr>
          <p:spPr bwMode="auto">
            <a:xfrm>
              <a:off x="6032501" y="2714625"/>
              <a:ext cx="433388" cy="390525"/>
            </a:xfrm>
            <a:custGeom>
              <a:avLst/>
              <a:gdLst>
                <a:gd name="T0" fmla="*/ 234 w 1200"/>
                <a:gd name="T1" fmla="*/ 411 h 1075"/>
                <a:gd name="T2" fmla="*/ 710 w 1200"/>
                <a:gd name="T3" fmla="*/ 913 h 1075"/>
                <a:gd name="T4" fmla="*/ 17 w 1200"/>
                <a:gd name="T5" fmla="*/ 1075 h 1075"/>
                <a:gd name="T6" fmla="*/ 234 w 1200"/>
                <a:gd name="T7" fmla="*/ 411 h 1075"/>
              </a:gdLst>
              <a:ahLst/>
              <a:cxnLst>
                <a:cxn ang="0">
                  <a:pos x="T0" y="T1"/>
                </a:cxn>
                <a:cxn ang="0">
                  <a:pos x="T2" y="T3"/>
                </a:cxn>
                <a:cxn ang="0">
                  <a:pos x="T4" y="T5"/>
                </a:cxn>
                <a:cxn ang="0">
                  <a:pos x="T6" y="T7"/>
                </a:cxn>
              </a:cxnLst>
              <a:rect l="0" t="0" r="r" b="b"/>
              <a:pathLst>
                <a:path w="1200" h="1075">
                  <a:moveTo>
                    <a:pt x="234" y="411"/>
                  </a:moveTo>
                  <a:cubicBezTo>
                    <a:pt x="796" y="0"/>
                    <a:pt x="1200" y="672"/>
                    <a:pt x="710" y="913"/>
                  </a:cubicBezTo>
                  <a:cubicBezTo>
                    <a:pt x="479" y="1021"/>
                    <a:pt x="248" y="837"/>
                    <a:pt x="17" y="1075"/>
                  </a:cubicBezTo>
                  <a:cubicBezTo>
                    <a:pt x="0" y="828"/>
                    <a:pt x="46" y="549"/>
                    <a:pt x="234" y="411"/>
                  </a:cubicBezTo>
                  <a:close/>
                </a:path>
              </a:pathLst>
            </a:custGeom>
            <a:solidFill>
              <a:srgbClr val="70BF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 name="Freeform 10">
              <a:extLst>
                <a:ext uri="{FF2B5EF4-FFF2-40B4-BE49-F238E27FC236}">
                  <a16:creationId xmlns:a16="http://schemas.microsoft.com/office/drawing/2014/main" id="{3D2C7CEC-560F-1869-EF45-83BEE08393C8}"/>
                </a:ext>
              </a:extLst>
            </p:cNvPr>
            <p:cNvSpPr>
              <a:spLocks/>
            </p:cNvSpPr>
            <p:nvPr/>
          </p:nvSpPr>
          <p:spPr bwMode="auto">
            <a:xfrm>
              <a:off x="5397501" y="3935413"/>
              <a:ext cx="106363" cy="106363"/>
            </a:xfrm>
            <a:custGeom>
              <a:avLst/>
              <a:gdLst>
                <a:gd name="T0" fmla="*/ 20 w 294"/>
                <a:gd name="T1" fmla="*/ 0 h 294"/>
                <a:gd name="T2" fmla="*/ 274 w 294"/>
                <a:gd name="T3" fmla="*/ 0 h 294"/>
                <a:gd name="T4" fmla="*/ 294 w 294"/>
                <a:gd name="T5" fmla="*/ 20 h 294"/>
                <a:gd name="T6" fmla="*/ 294 w 294"/>
                <a:gd name="T7" fmla="*/ 274 h 294"/>
                <a:gd name="T8" fmla="*/ 274 w 294"/>
                <a:gd name="T9" fmla="*/ 294 h 294"/>
                <a:gd name="T10" fmla="*/ 20 w 294"/>
                <a:gd name="T11" fmla="*/ 294 h 294"/>
                <a:gd name="T12" fmla="*/ 0 w 294"/>
                <a:gd name="T13" fmla="*/ 274 h 294"/>
                <a:gd name="T14" fmla="*/ 0 w 294"/>
                <a:gd name="T15" fmla="*/ 20 h 294"/>
                <a:gd name="T16" fmla="*/ 20 w 294"/>
                <a:gd name="T1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4" h="294">
                  <a:moveTo>
                    <a:pt x="20" y="0"/>
                  </a:moveTo>
                  <a:lnTo>
                    <a:pt x="274" y="0"/>
                  </a:lnTo>
                  <a:cubicBezTo>
                    <a:pt x="285" y="0"/>
                    <a:pt x="294" y="9"/>
                    <a:pt x="294" y="20"/>
                  </a:cubicBezTo>
                  <a:lnTo>
                    <a:pt x="294" y="274"/>
                  </a:lnTo>
                  <a:cubicBezTo>
                    <a:pt x="294" y="285"/>
                    <a:pt x="285" y="294"/>
                    <a:pt x="274" y="294"/>
                  </a:cubicBezTo>
                  <a:lnTo>
                    <a:pt x="20" y="294"/>
                  </a:lnTo>
                  <a:cubicBezTo>
                    <a:pt x="9" y="294"/>
                    <a:pt x="0" y="285"/>
                    <a:pt x="0" y="274"/>
                  </a:cubicBezTo>
                  <a:lnTo>
                    <a:pt x="0" y="20"/>
                  </a:lnTo>
                  <a:cubicBezTo>
                    <a:pt x="0" y="9"/>
                    <a:pt x="9" y="0"/>
                    <a:pt x="20" y="0"/>
                  </a:cubicBezTo>
                  <a:close/>
                </a:path>
              </a:pathLst>
            </a:custGeom>
            <a:solidFill>
              <a:srgbClr val="70BF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graphicFrame>
        <p:nvGraphicFramePr>
          <p:cNvPr id="4" name="Tabla 3">
            <a:extLst>
              <a:ext uri="{FF2B5EF4-FFF2-40B4-BE49-F238E27FC236}">
                <a16:creationId xmlns:a16="http://schemas.microsoft.com/office/drawing/2014/main" id="{95E70BE6-3019-ED4F-1CBB-A9C4A0837D98}"/>
              </a:ext>
            </a:extLst>
          </p:cNvPr>
          <p:cNvGraphicFramePr>
            <a:graphicFrameLocks noGrp="1"/>
          </p:cNvGraphicFramePr>
          <p:nvPr>
            <p:extLst>
              <p:ext uri="{D42A27DB-BD31-4B8C-83A1-F6EECF244321}">
                <p14:modId xmlns:p14="http://schemas.microsoft.com/office/powerpoint/2010/main" val="426114453"/>
              </p:ext>
            </p:extLst>
          </p:nvPr>
        </p:nvGraphicFramePr>
        <p:xfrm>
          <a:off x="543762" y="1709881"/>
          <a:ext cx="4128928" cy="1236398"/>
        </p:xfrm>
        <a:graphic>
          <a:graphicData uri="http://schemas.openxmlformats.org/drawingml/2006/table">
            <a:tbl>
              <a:tblPr firstRow="1" firstCol="1" bandRow="1"/>
              <a:tblGrid>
                <a:gridCol w="2000533">
                  <a:extLst>
                    <a:ext uri="{9D8B030D-6E8A-4147-A177-3AD203B41FA5}">
                      <a16:colId xmlns:a16="http://schemas.microsoft.com/office/drawing/2014/main" val="814329964"/>
                    </a:ext>
                  </a:extLst>
                </a:gridCol>
                <a:gridCol w="2128395">
                  <a:extLst>
                    <a:ext uri="{9D8B030D-6E8A-4147-A177-3AD203B41FA5}">
                      <a16:colId xmlns:a16="http://schemas.microsoft.com/office/drawing/2014/main" val="4178151884"/>
                    </a:ext>
                  </a:extLst>
                </a:gridCol>
              </a:tblGrid>
              <a:tr h="0">
                <a:tc>
                  <a:txBody>
                    <a:bodyPr/>
                    <a:lstStyle/>
                    <a:p>
                      <a:pPr algn="ctr">
                        <a:lnSpc>
                          <a:spcPct val="107000"/>
                        </a:lnSpc>
                        <a:spcAft>
                          <a:spcPts val="800"/>
                        </a:spcAft>
                      </a:pPr>
                      <a:r>
                        <a:rPr lang="es-ES" sz="1200" b="1" kern="100">
                          <a:solidFill>
                            <a:srgbClr val="000000"/>
                          </a:solidFill>
                          <a:effectLst/>
                          <a:latin typeface="+mj-lt"/>
                          <a:ea typeface="Calibri" panose="020F0502020204030204" pitchFamily="34" charset="0"/>
                          <a:cs typeface="Times New Roman" panose="02020603050405020304" pitchFamily="18" charset="0"/>
                        </a:rPr>
                        <a:t>Sección I.  Instrucciones a los Oferentes (IAO)</a:t>
                      </a:r>
                      <a:r>
                        <a:rPr lang="es-ES" sz="1200" kern="100">
                          <a:solidFill>
                            <a:srgbClr val="000000"/>
                          </a:solidFill>
                          <a:effectLst/>
                          <a:latin typeface="+mj-lt"/>
                          <a:ea typeface="Calibri" panose="020F0502020204030204" pitchFamily="34" charset="0"/>
                          <a:cs typeface="Times New Roman" panose="02020603050405020304" pitchFamily="18" charset="0"/>
                        </a:rPr>
                        <a:t> </a:t>
                      </a:r>
                      <a:r>
                        <a:rPr lang="es-ES" sz="1200" b="1" kern="100">
                          <a:solidFill>
                            <a:srgbClr val="000000"/>
                          </a:solidFill>
                          <a:effectLst/>
                          <a:latin typeface="+mj-lt"/>
                          <a:ea typeface="Calibri" panose="020F0502020204030204" pitchFamily="34" charset="0"/>
                          <a:cs typeface="Times New Roman" panose="02020603050405020304" pitchFamily="18" charset="0"/>
                        </a:rPr>
                        <a:t>numeral 6.5</a:t>
                      </a:r>
                      <a:endParaRPr lang="es-PE" sz="1200" kern="100">
                        <a:effectLst/>
                        <a:latin typeface="+mj-lt"/>
                        <a:ea typeface="Calibri" panose="020F0502020204030204" pitchFamily="34" charset="0"/>
                        <a:cs typeface="Times New Roman" panose="02020603050405020304" pitchFamily="18" charset="0"/>
                      </a:endParaRPr>
                    </a:p>
                  </a:txBody>
                  <a:tcPr marL="28620" marR="286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a:lnSpc>
                          <a:spcPct val="107000"/>
                        </a:lnSpc>
                        <a:spcAft>
                          <a:spcPts val="800"/>
                        </a:spcAft>
                      </a:pPr>
                      <a:r>
                        <a:rPr lang="es-ES" sz="1200" b="1" kern="100">
                          <a:solidFill>
                            <a:srgbClr val="000000"/>
                          </a:solidFill>
                          <a:effectLst/>
                          <a:latin typeface="+mj-lt"/>
                          <a:ea typeface="Calibri" panose="020F0502020204030204" pitchFamily="34" charset="0"/>
                          <a:cs typeface="Times New Roman" panose="02020603050405020304" pitchFamily="18" charset="0"/>
                        </a:rPr>
                        <a:t>Sección II. Formularios de Oferta</a:t>
                      </a:r>
                      <a:endParaRPr lang="es-PE" sz="1200" kern="100">
                        <a:effectLst/>
                        <a:latin typeface="+mj-lt"/>
                        <a:ea typeface="Calibri" panose="020F0502020204030204" pitchFamily="34" charset="0"/>
                        <a:cs typeface="Times New Roman" panose="02020603050405020304" pitchFamily="18" charset="0"/>
                      </a:endParaRPr>
                    </a:p>
                  </a:txBody>
                  <a:tcPr marL="28620" marR="286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749093998"/>
                  </a:ext>
                </a:extLst>
              </a:tr>
              <a:tr h="853620">
                <a:tc>
                  <a:txBody>
                    <a:bodyPr/>
                    <a:lstStyle/>
                    <a:p>
                      <a:pPr>
                        <a:lnSpc>
                          <a:spcPct val="107000"/>
                        </a:lnSpc>
                        <a:spcAft>
                          <a:spcPts val="800"/>
                        </a:spcAft>
                      </a:pPr>
                      <a:r>
                        <a:rPr lang="es-ES" sz="1200" kern="100" dirty="0">
                          <a:effectLst/>
                          <a:latin typeface="+mj-lt"/>
                          <a:ea typeface="Calibri" panose="020F0502020204030204" pitchFamily="34" charset="0"/>
                          <a:cs typeface="Times New Roman" panose="02020603050405020304" pitchFamily="18" charset="0"/>
                        </a:rPr>
                        <a:t>(c) disponibilidad oportuna del equipo esencial incluido en el Listado de Equipos</a:t>
                      </a:r>
                      <a:endParaRPr lang="es-PE" sz="1200" kern="100" dirty="0">
                        <a:effectLst/>
                        <a:latin typeface="+mj-lt"/>
                        <a:ea typeface="Calibri" panose="020F0502020204030204" pitchFamily="34" charset="0"/>
                        <a:cs typeface="Times New Roman" panose="02020603050405020304" pitchFamily="18" charset="0"/>
                      </a:endParaRPr>
                    </a:p>
                  </a:txBody>
                  <a:tcPr marL="28620" marR="286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s-ES" sz="1200" kern="100" dirty="0">
                          <a:effectLst/>
                          <a:latin typeface="+mj-lt"/>
                          <a:ea typeface="Calibri" panose="020F0502020204030204" pitchFamily="34" charset="0"/>
                          <a:cs typeface="Times New Roman" panose="02020603050405020304" pitchFamily="18" charset="0"/>
                        </a:rPr>
                        <a:t>FORMULARIO N°8 FORMULARIO DE EQUIPOS</a:t>
                      </a:r>
                      <a:endParaRPr lang="es-PE" sz="1200" kern="100" dirty="0">
                        <a:effectLst/>
                        <a:latin typeface="+mj-lt"/>
                        <a:ea typeface="Calibri" panose="020F0502020204030204" pitchFamily="34" charset="0"/>
                        <a:cs typeface="Times New Roman" panose="02020603050405020304" pitchFamily="18" charset="0"/>
                      </a:endParaRPr>
                    </a:p>
                  </a:txBody>
                  <a:tcPr marL="28620" marR="286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23447868"/>
                  </a:ext>
                </a:extLst>
              </a:tr>
            </a:tbl>
          </a:graphicData>
        </a:graphic>
      </p:graphicFrame>
      <p:pic>
        <p:nvPicPr>
          <p:cNvPr id="16" name="Imagen 15">
            <a:extLst>
              <a:ext uri="{FF2B5EF4-FFF2-40B4-BE49-F238E27FC236}">
                <a16:creationId xmlns:a16="http://schemas.microsoft.com/office/drawing/2014/main" id="{87DE36AD-DEA3-DF5E-C243-D498A426D4A3}"/>
              </a:ext>
            </a:extLst>
          </p:cNvPr>
          <p:cNvPicPr>
            <a:picLocks noChangeAspect="1"/>
          </p:cNvPicPr>
          <p:nvPr/>
        </p:nvPicPr>
        <p:blipFill>
          <a:blip r:embed="rId2"/>
          <a:stretch>
            <a:fillRect/>
          </a:stretch>
        </p:blipFill>
        <p:spPr>
          <a:xfrm>
            <a:off x="5353099" y="636144"/>
            <a:ext cx="5344271" cy="4620270"/>
          </a:xfrm>
          <a:prstGeom prst="rect">
            <a:avLst/>
          </a:prstGeom>
        </p:spPr>
      </p:pic>
    </p:spTree>
    <p:extLst>
      <p:ext uri="{BB962C8B-B14F-4D97-AF65-F5344CB8AC3E}">
        <p14:creationId xmlns:p14="http://schemas.microsoft.com/office/powerpoint/2010/main" val="2340603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id="{FA763C76-9734-A32A-35C1-F996366C9C6F}"/>
              </a:ext>
            </a:extLst>
          </p:cNvPr>
          <p:cNvGrpSpPr/>
          <p:nvPr/>
        </p:nvGrpSpPr>
        <p:grpSpPr>
          <a:xfrm>
            <a:off x="978567" y="176463"/>
            <a:ext cx="2458453" cy="818238"/>
            <a:chOff x="4662488" y="2714625"/>
            <a:chExt cx="2867026" cy="1327151"/>
          </a:xfrm>
        </p:grpSpPr>
        <p:sp>
          <p:nvSpPr>
            <p:cNvPr id="6" name="Freeform 5">
              <a:extLst>
                <a:ext uri="{FF2B5EF4-FFF2-40B4-BE49-F238E27FC236}">
                  <a16:creationId xmlns:a16="http://schemas.microsoft.com/office/drawing/2014/main" id="{CF72B70E-EFA3-D81B-F5C6-C8EC0BA6EC22}"/>
                </a:ext>
              </a:extLst>
            </p:cNvPr>
            <p:cNvSpPr>
              <a:spLocks noEditPoints="1"/>
            </p:cNvSpPr>
            <p:nvPr/>
          </p:nvSpPr>
          <p:spPr bwMode="auto">
            <a:xfrm>
              <a:off x="4662488" y="3313113"/>
              <a:ext cx="709613" cy="547688"/>
            </a:xfrm>
            <a:custGeom>
              <a:avLst/>
              <a:gdLst>
                <a:gd name="T0" fmla="*/ 260 w 1970"/>
                <a:gd name="T1" fmla="*/ 1509 h 1509"/>
                <a:gd name="T2" fmla="*/ 33 w 1970"/>
                <a:gd name="T3" fmla="*/ 1509 h 1509"/>
                <a:gd name="T4" fmla="*/ 0 w 1970"/>
                <a:gd name="T5" fmla="*/ 1476 h 1509"/>
                <a:gd name="T6" fmla="*/ 0 w 1970"/>
                <a:gd name="T7" fmla="*/ 33 h 1509"/>
                <a:gd name="T8" fmla="*/ 33 w 1970"/>
                <a:gd name="T9" fmla="*/ 0 h 1509"/>
                <a:gd name="T10" fmla="*/ 1478 w 1970"/>
                <a:gd name="T11" fmla="*/ 0 h 1509"/>
                <a:gd name="T12" fmla="*/ 1574 w 1970"/>
                <a:gd name="T13" fmla="*/ 10 h 1509"/>
                <a:gd name="T14" fmla="*/ 1666 w 1970"/>
                <a:gd name="T15" fmla="*/ 38 h 1509"/>
                <a:gd name="T16" fmla="*/ 1750 w 1970"/>
                <a:gd name="T17" fmla="*/ 83 h 1509"/>
                <a:gd name="T18" fmla="*/ 1823 w 1970"/>
                <a:gd name="T19" fmla="*/ 142 h 1509"/>
                <a:gd name="T20" fmla="*/ 1883 w 1970"/>
                <a:gd name="T21" fmla="*/ 213 h 1509"/>
                <a:gd name="T22" fmla="*/ 1930 w 1970"/>
                <a:gd name="T23" fmla="*/ 295 h 1509"/>
                <a:gd name="T24" fmla="*/ 1960 w 1970"/>
                <a:gd name="T25" fmla="*/ 385 h 1509"/>
                <a:gd name="T26" fmla="*/ 1970 w 1970"/>
                <a:gd name="T27" fmla="*/ 482 h 1509"/>
                <a:gd name="T28" fmla="*/ 1928 w 1970"/>
                <a:gd name="T29" fmla="*/ 671 h 1509"/>
                <a:gd name="T30" fmla="*/ 1880 w 1970"/>
                <a:gd name="T31" fmla="*/ 752 h 1509"/>
                <a:gd name="T32" fmla="*/ 1818 w 1970"/>
                <a:gd name="T33" fmla="*/ 824 h 1509"/>
                <a:gd name="T34" fmla="*/ 1743 w 1970"/>
                <a:gd name="T35" fmla="*/ 882 h 1509"/>
                <a:gd name="T36" fmla="*/ 1657 w 1970"/>
                <a:gd name="T37" fmla="*/ 926 h 1509"/>
                <a:gd name="T38" fmla="*/ 1564 w 1970"/>
                <a:gd name="T39" fmla="*/ 954 h 1509"/>
                <a:gd name="T40" fmla="*/ 1468 w 1970"/>
                <a:gd name="T41" fmla="*/ 963 h 1509"/>
                <a:gd name="T42" fmla="*/ 293 w 1970"/>
                <a:gd name="T43" fmla="*/ 963 h 1509"/>
                <a:gd name="T44" fmla="*/ 293 w 1970"/>
                <a:gd name="T45" fmla="*/ 1476 h 1509"/>
                <a:gd name="T46" fmla="*/ 260 w 1970"/>
                <a:gd name="T47" fmla="*/ 1509 h 1509"/>
                <a:gd name="T48" fmla="*/ 1472 w 1970"/>
                <a:gd name="T49" fmla="*/ 674 h 1509"/>
                <a:gd name="T50" fmla="*/ 1512 w 1970"/>
                <a:gd name="T51" fmla="*/ 670 h 1509"/>
                <a:gd name="T52" fmla="*/ 1550 w 1970"/>
                <a:gd name="T53" fmla="*/ 659 h 1509"/>
                <a:gd name="T54" fmla="*/ 1585 w 1970"/>
                <a:gd name="T55" fmla="*/ 640 h 1509"/>
                <a:gd name="T56" fmla="*/ 1615 w 1970"/>
                <a:gd name="T57" fmla="*/ 617 h 1509"/>
                <a:gd name="T58" fmla="*/ 1641 w 1970"/>
                <a:gd name="T59" fmla="*/ 588 h 1509"/>
                <a:gd name="T60" fmla="*/ 1662 w 1970"/>
                <a:gd name="T61" fmla="*/ 555 h 1509"/>
                <a:gd name="T62" fmla="*/ 1675 w 1970"/>
                <a:gd name="T63" fmla="*/ 519 h 1509"/>
                <a:gd name="T64" fmla="*/ 1681 w 1970"/>
                <a:gd name="T65" fmla="*/ 482 h 1509"/>
                <a:gd name="T66" fmla="*/ 1675 w 1970"/>
                <a:gd name="T67" fmla="*/ 445 h 1509"/>
                <a:gd name="T68" fmla="*/ 1662 w 1970"/>
                <a:gd name="T69" fmla="*/ 410 h 1509"/>
                <a:gd name="T70" fmla="*/ 1641 w 1970"/>
                <a:gd name="T71" fmla="*/ 377 h 1509"/>
                <a:gd name="T72" fmla="*/ 1615 w 1970"/>
                <a:gd name="T73" fmla="*/ 349 h 1509"/>
                <a:gd name="T74" fmla="*/ 1583 w 1970"/>
                <a:gd name="T75" fmla="*/ 325 h 1509"/>
                <a:gd name="T76" fmla="*/ 1547 w 1970"/>
                <a:gd name="T77" fmla="*/ 307 h 1509"/>
                <a:gd name="T78" fmla="*/ 1509 w 1970"/>
                <a:gd name="T79" fmla="*/ 295 h 1509"/>
                <a:gd name="T80" fmla="*/ 1468 w 1970"/>
                <a:gd name="T81" fmla="*/ 291 h 1509"/>
                <a:gd name="T82" fmla="*/ 293 w 1970"/>
                <a:gd name="T83" fmla="*/ 291 h 1509"/>
                <a:gd name="T84" fmla="*/ 293 w 1970"/>
                <a:gd name="T85" fmla="*/ 674 h 1509"/>
                <a:gd name="T86" fmla="*/ 1472 w 1970"/>
                <a:gd name="T87" fmla="*/ 674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70" h="1509">
                  <a:moveTo>
                    <a:pt x="260" y="1509"/>
                  </a:moveTo>
                  <a:lnTo>
                    <a:pt x="33" y="1509"/>
                  </a:lnTo>
                  <a:cubicBezTo>
                    <a:pt x="15" y="1509"/>
                    <a:pt x="0" y="1495"/>
                    <a:pt x="0" y="1476"/>
                  </a:cubicBezTo>
                  <a:lnTo>
                    <a:pt x="0" y="33"/>
                  </a:lnTo>
                  <a:cubicBezTo>
                    <a:pt x="0" y="15"/>
                    <a:pt x="15" y="0"/>
                    <a:pt x="33" y="0"/>
                  </a:cubicBezTo>
                  <a:lnTo>
                    <a:pt x="1478" y="0"/>
                  </a:lnTo>
                  <a:cubicBezTo>
                    <a:pt x="1511" y="0"/>
                    <a:pt x="1543" y="3"/>
                    <a:pt x="1574" y="10"/>
                  </a:cubicBezTo>
                  <a:cubicBezTo>
                    <a:pt x="1606" y="16"/>
                    <a:pt x="1637" y="26"/>
                    <a:pt x="1666" y="38"/>
                  </a:cubicBezTo>
                  <a:cubicBezTo>
                    <a:pt x="1696" y="51"/>
                    <a:pt x="1724" y="66"/>
                    <a:pt x="1750" y="83"/>
                  </a:cubicBezTo>
                  <a:cubicBezTo>
                    <a:pt x="1776" y="100"/>
                    <a:pt x="1800" y="120"/>
                    <a:pt x="1823" y="142"/>
                  </a:cubicBezTo>
                  <a:cubicBezTo>
                    <a:pt x="1845" y="164"/>
                    <a:pt x="1865" y="188"/>
                    <a:pt x="1883" y="213"/>
                  </a:cubicBezTo>
                  <a:cubicBezTo>
                    <a:pt x="1901" y="239"/>
                    <a:pt x="1916" y="266"/>
                    <a:pt x="1930" y="295"/>
                  </a:cubicBezTo>
                  <a:cubicBezTo>
                    <a:pt x="1943" y="324"/>
                    <a:pt x="1953" y="354"/>
                    <a:pt x="1960" y="385"/>
                  </a:cubicBezTo>
                  <a:cubicBezTo>
                    <a:pt x="1967" y="417"/>
                    <a:pt x="1970" y="449"/>
                    <a:pt x="1970" y="482"/>
                  </a:cubicBezTo>
                  <a:cubicBezTo>
                    <a:pt x="1970" y="549"/>
                    <a:pt x="1956" y="612"/>
                    <a:pt x="1928" y="671"/>
                  </a:cubicBezTo>
                  <a:cubicBezTo>
                    <a:pt x="1915" y="700"/>
                    <a:pt x="1899" y="727"/>
                    <a:pt x="1880" y="752"/>
                  </a:cubicBezTo>
                  <a:cubicBezTo>
                    <a:pt x="1862" y="778"/>
                    <a:pt x="1841" y="802"/>
                    <a:pt x="1818" y="824"/>
                  </a:cubicBezTo>
                  <a:cubicBezTo>
                    <a:pt x="1795" y="845"/>
                    <a:pt x="1770" y="865"/>
                    <a:pt x="1743" y="882"/>
                  </a:cubicBezTo>
                  <a:cubicBezTo>
                    <a:pt x="1716" y="899"/>
                    <a:pt x="1688" y="914"/>
                    <a:pt x="1657" y="926"/>
                  </a:cubicBezTo>
                  <a:cubicBezTo>
                    <a:pt x="1627" y="938"/>
                    <a:pt x="1596" y="948"/>
                    <a:pt x="1564" y="954"/>
                  </a:cubicBezTo>
                  <a:cubicBezTo>
                    <a:pt x="1533" y="960"/>
                    <a:pt x="1500" y="963"/>
                    <a:pt x="1468" y="963"/>
                  </a:cubicBezTo>
                  <a:lnTo>
                    <a:pt x="293" y="963"/>
                  </a:lnTo>
                  <a:lnTo>
                    <a:pt x="293" y="1476"/>
                  </a:lnTo>
                  <a:cubicBezTo>
                    <a:pt x="293" y="1495"/>
                    <a:pt x="279" y="1509"/>
                    <a:pt x="260" y="1509"/>
                  </a:cubicBezTo>
                  <a:close/>
                  <a:moveTo>
                    <a:pt x="1472" y="674"/>
                  </a:moveTo>
                  <a:cubicBezTo>
                    <a:pt x="1486" y="674"/>
                    <a:pt x="1499" y="672"/>
                    <a:pt x="1512" y="670"/>
                  </a:cubicBezTo>
                  <a:cubicBezTo>
                    <a:pt x="1525" y="667"/>
                    <a:pt x="1538" y="664"/>
                    <a:pt x="1550" y="659"/>
                  </a:cubicBezTo>
                  <a:cubicBezTo>
                    <a:pt x="1563" y="653"/>
                    <a:pt x="1575" y="647"/>
                    <a:pt x="1585" y="640"/>
                  </a:cubicBezTo>
                  <a:cubicBezTo>
                    <a:pt x="1596" y="633"/>
                    <a:pt x="1606" y="626"/>
                    <a:pt x="1615" y="617"/>
                  </a:cubicBezTo>
                  <a:cubicBezTo>
                    <a:pt x="1625" y="608"/>
                    <a:pt x="1633" y="599"/>
                    <a:pt x="1641" y="588"/>
                  </a:cubicBezTo>
                  <a:cubicBezTo>
                    <a:pt x="1649" y="578"/>
                    <a:pt x="1656" y="567"/>
                    <a:pt x="1662" y="555"/>
                  </a:cubicBezTo>
                  <a:cubicBezTo>
                    <a:pt x="1668" y="544"/>
                    <a:pt x="1672" y="532"/>
                    <a:pt x="1675" y="519"/>
                  </a:cubicBezTo>
                  <a:cubicBezTo>
                    <a:pt x="1678" y="507"/>
                    <a:pt x="1680" y="495"/>
                    <a:pt x="1681" y="482"/>
                  </a:cubicBezTo>
                  <a:cubicBezTo>
                    <a:pt x="1680" y="469"/>
                    <a:pt x="1678" y="457"/>
                    <a:pt x="1675" y="445"/>
                  </a:cubicBezTo>
                  <a:cubicBezTo>
                    <a:pt x="1672" y="433"/>
                    <a:pt x="1668" y="421"/>
                    <a:pt x="1662" y="410"/>
                  </a:cubicBezTo>
                  <a:cubicBezTo>
                    <a:pt x="1656" y="398"/>
                    <a:pt x="1649" y="387"/>
                    <a:pt x="1641" y="377"/>
                  </a:cubicBezTo>
                  <a:cubicBezTo>
                    <a:pt x="1633" y="367"/>
                    <a:pt x="1624" y="357"/>
                    <a:pt x="1615" y="349"/>
                  </a:cubicBezTo>
                  <a:cubicBezTo>
                    <a:pt x="1605" y="340"/>
                    <a:pt x="1595" y="332"/>
                    <a:pt x="1583" y="325"/>
                  </a:cubicBezTo>
                  <a:cubicBezTo>
                    <a:pt x="1572" y="318"/>
                    <a:pt x="1560" y="312"/>
                    <a:pt x="1547" y="307"/>
                  </a:cubicBezTo>
                  <a:cubicBezTo>
                    <a:pt x="1535" y="302"/>
                    <a:pt x="1522" y="298"/>
                    <a:pt x="1509" y="295"/>
                  </a:cubicBezTo>
                  <a:cubicBezTo>
                    <a:pt x="1496" y="293"/>
                    <a:pt x="1482" y="291"/>
                    <a:pt x="1468" y="291"/>
                  </a:cubicBezTo>
                  <a:lnTo>
                    <a:pt x="293" y="291"/>
                  </a:lnTo>
                  <a:lnTo>
                    <a:pt x="293" y="674"/>
                  </a:lnTo>
                  <a:lnTo>
                    <a:pt x="1472" y="674"/>
                  </a:ln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 name="Freeform 6">
              <a:extLst>
                <a:ext uri="{FF2B5EF4-FFF2-40B4-BE49-F238E27FC236}">
                  <a16:creationId xmlns:a16="http://schemas.microsoft.com/office/drawing/2014/main" id="{E9A77436-CB0E-3047-EA28-A1F2DB294EB8}"/>
                </a:ext>
              </a:extLst>
            </p:cNvPr>
            <p:cNvSpPr>
              <a:spLocks/>
            </p:cNvSpPr>
            <p:nvPr/>
          </p:nvSpPr>
          <p:spPr bwMode="auto">
            <a:xfrm>
              <a:off x="5397501" y="3136900"/>
              <a:ext cx="698500" cy="777875"/>
            </a:xfrm>
            <a:custGeom>
              <a:avLst/>
              <a:gdLst>
                <a:gd name="T0" fmla="*/ 1415 w 1939"/>
                <a:gd name="T1" fmla="*/ 1784 h 2143"/>
                <a:gd name="T2" fmla="*/ 1357 w 1939"/>
                <a:gd name="T3" fmla="*/ 1740 h 2143"/>
                <a:gd name="T4" fmla="*/ 1215 w 1939"/>
                <a:gd name="T5" fmla="*/ 1578 h 2143"/>
                <a:gd name="T6" fmla="*/ 977 w 1939"/>
                <a:gd name="T7" fmla="*/ 1298 h 2143"/>
                <a:gd name="T8" fmla="*/ 734 w 1939"/>
                <a:gd name="T9" fmla="*/ 1011 h 2143"/>
                <a:gd name="T10" fmla="*/ 497 w 1939"/>
                <a:gd name="T11" fmla="*/ 732 h 2143"/>
                <a:gd name="T12" fmla="*/ 348 w 1939"/>
                <a:gd name="T13" fmla="*/ 587 h 2143"/>
                <a:gd name="T14" fmla="*/ 306 w 1939"/>
                <a:gd name="T15" fmla="*/ 598 h 2143"/>
                <a:gd name="T16" fmla="*/ 298 w 1939"/>
                <a:gd name="T17" fmla="*/ 607 h 2143"/>
                <a:gd name="T18" fmla="*/ 293 w 1939"/>
                <a:gd name="T19" fmla="*/ 2110 h 2143"/>
                <a:gd name="T20" fmla="*/ 33 w 1939"/>
                <a:gd name="T21" fmla="*/ 2143 h 2143"/>
                <a:gd name="T22" fmla="*/ 0 w 1939"/>
                <a:gd name="T23" fmla="*/ 606 h 2143"/>
                <a:gd name="T24" fmla="*/ 14 w 1939"/>
                <a:gd name="T25" fmla="*/ 529 h 2143"/>
                <a:gd name="T26" fmla="*/ 74 w 1939"/>
                <a:gd name="T27" fmla="*/ 414 h 2143"/>
                <a:gd name="T28" fmla="*/ 172 w 1939"/>
                <a:gd name="T29" fmla="*/ 335 h 2143"/>
                <a:gd name="T30" fmla="*/ 291 w 1939"/>
                <a:gd name="T31" fmla="*/ 294 h 2143"/>
                <a:gd name="T32" fmla="*/ 493 w 1939"/>
                <a:gd name="T33" fmla="*/ 318 h 2143"/>
                <a:gd name="T34" fmla="*/ 613 w 1939"/>
                <a:gd name="T35" fmla="*/ 413 h 2143"/>
                <a:gd name="T36" fmla="*/ 1317 w 1939"/>
                <a:gd name="T37" fmla="*/ 1243 h 2143"/>
                <a:gd name="T38" fmla="*/ 1559 w 1939"/>
                <a:gd name="T39" fmla="*/ 1524 h 2143"/>
                <a:gd name="T40" fmla="*/ 1571 w 1939"/>
                <a:gd name="T41" fmla="*/ 1531 h 2143"/>
                <a:gd name="T42" fmla="*/ 1582 w 1939"/>
                <a:gd name="T43" fmla="*/ 1535 h 2143"/>
                <a:gd name="T44" fmla="*/ 1625 w 1939"/>
                <a:gd name="T45" fmla="*/ 1524 h 2143"/>
                <a:gd name="T46" fmla="*/ 1643 w 1939"/>
                <a:gd name="T47" fmla="*/ 33 h 2143"/>
                <a:gd name="T48" fmla="*/ 1906 w 1939"/>
                <a:gd name="T49" fmla="*/ 0 h 2143"/>
                <a:gd name="T50" fmla="*/ 1939 w 1939"/>
                <a:gd name="T51" fmla="*/ 1517 h 2143"/>
                <a:gd name="T52" fmla="*/ 1925 w 1939"/>
                <a:gd name="T53" fmla="*/ 1588 h 2143"/>
                <a:gd name="T54" fmla="*/ 1864 w 1939"/>
                <a:gd name="T55" fmla="*/ 1703 h 2143"/>
                <a:gd name="T56" fmla="*/ 1770 w 1939"/>
                <a:gd name="T57" fmla="*/ 1785 h 2143"/>
                <a:gd name="T58" fmla="*/ 1589 w 1939"/>
                <a:gd name="T59" fmla="*/ 1834 h 2143"/>
                <a:gd name="T60" fmla="*/ 1516 w 1939"/>
                <a:gd name="T61" fmla="*/ 1826 h 2143"/>
                <a:gd name="T62" fmla="*/ 1445 w 1939"/>
                <a:gd name="T63" fmla="*/ 1799 h 2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39" h="2143">
                  <a:moveTo>
                    <a:pt x="1445" y="1799"/>
                  </a:moveTo>
                  <a:cubicBezTo>
                    <a:pt x="1435" y="1795"/>
                    <a:pt x="1425" y="1790"/>
                    <a:pt x="1415" y="1784"/>
                  </a:cubicBezTo>
                  <a:cubicBezTo>
                    <a:pt x="1405" y="1778"/>
                    <a:pt x="1395" y="1771"/>
                    <a:pt x="1386" y="1764"/>
                  </a:cubicBezTo>
                  <a:cubicBezTo>
                    <a:pt x="1376" y="1757"/>
                    <a:pt x="1366" y="1749"/>
                    <a:pt x="1357" y="1740"/>
                  </a:cubicBezTo>
                  <a:cubicBezTo>
                    <a:pt x="1348" y="1731"/>
                    <a:pt x="1338" y="1721"/>
                    <a:pt x="1328" y="1710"/>
                  </a:cubicBezTo>
                  <a:cubicBezTo>
                    <a:pt x="1291" y="1666"/>
                    <a:pt x="1253" y="1623"/>
                    <a:pt x="1215" y="1578"/>
                  </a:cubicBezTo>
                  <a:cubicBezTo>
                    <a:pt x="1175" y="1532"/>
                    <a:pt x="1136" y="1486"/>
                    <a:pt x="1098" y="1440"/>
                  </a:cubicBezTo>
                  <a:lnTo>
                    <a:pt x="977" y="1298"/>
                  </a:lnTo>
                  <a:lnTo>
                    <a:pt x="856" y="1155"/>
                  </a:lnTo>
                  <a:lnTo>
                    <a:pt x="734" y="1011"/>
                  </a:lnTo>
                  <a:lnTo>
                    <a:pt x="614" y="870"/>
                  </a:lnTo>
                  <a:cubicBezTo>
                    <a:pt x="572" y="820"/>
                    <a:pt x="533" y="774"/>
                    <a:pt x="497" y="732"/>
                  </a:cubicBezTo>
                  <a:cubicBezTo>
                    <a:pt x="458" y="686"/>
                    <a:pt x="421" y="643"/>
                    <a:pt x="387" y="601"/>
                  </a:cubicBezTo>
                  <a:cubicBezTo>
                    <a:pt x="376" y="591"/>
                    <a:pt x="364" y="587"/>
                    <a:pt x="348" y="587"/>
                  </a:cubicBezTo>
                  <a:cubicBezTo>
                    <a:pt x="340" y="587"/>
                    <a:pt x="332" y="587"/>
                    <a:pt x="325" y="589"/>
                  </a:cubicBezTo>
                  <a:cubicBezTo>
                    <a:pt x="318" y="591"/>
                    <a:pt x="312" y="594"/>
                    <a:pt x="306" y="598"/>
                  </a:cubicBezTo>
                  <a:lnTo>
                    <a:pt x="306" y="598"/>
                  </a:lnTo>
                  <a:cubicBezTo>
                    <a:pt x="302" y="600"/>
                    <a:pt x="299" y="604"/>
                    <a:pt x="298" y="607"/>
                  </a:cubicBezTo>
                  <a:cubicBezTo>
                    <a:pt x="295" y="611"/>
                    <a:pt x="294" y="616"/>
                    <a:pt x="293" y="622"/>
                  </a:cubicBezTo>
                  <a:lnTo>
                    <a:pt x="293" y="2110"/>
                  </a:lnTo>
                  <a:cubicBezTo>
                    <a:pt x="293" y="2129"/>
                    <a:pt x="279" y="2143"/>
                    <a:pt x="260" y="2143"/>
                  </a:cubicBezTo>
                  <a:lnTo>
                    <a:pt x="33" y="2143"/>
                  </a:lnTo>
                  <a:cubicBezTo>
                    <a:pt x="15" y="2143"/>
                    <a:pt x="0" y="2129"/>
                    <a:pt x="0" y="2110"/>
                  </a:cubicBezTo>
                  <a:lnTo>
                    <a:pt x="0" y="606"/>
                  </a:lnTo>
                  <a:cubicBezTo>
                    <a:pt x="0" y="601"/>
                    <a:pt x="1" y="597"/>
                    <a:pt x="2" y="593"/>
                  </a:cubicBezTo>
                  <a:cubicBezTo>
                    <a:pt x="4" y="571"/>
                    <a:pt x="8" y="549"/>
                    <a:pt x="14" y="529"/>
                  </a:cubicBezTo>
                  <a:cubicBezTo>
                    <a:pt x="20" y="507"/>
                    <a:pt x="28" y="486"/>
                    <a:pt x="38" y="467"/>
                  </a:cubicBezTo>
                  <a:cubicBezTo>
                    <a:pt x="49" y="448"/>
                    <a:pt x="61" y="430"/>
                    <a:pt x="74" y="414"/>
                  </a:cubicBezTo>
                  <a:cubicBezTo>
                    <a:pt x="88" y="397"/>
                    <a:pt x="103" y="382"/>
                    <a:pt x="120" y="369"/>
                  </a:cubicBezTo>
                  <a:cubicBezTo>
                    <a:pt x="137" y="356"/>
                    <a:pt x="154" y="344"/>
                    <a:pt x="172" y="335"/>
                  </a:cubicBezTo>
                  <a:cubicBezTo>
                    <a:pt x="191" y="325"/>
                    <a:pt x="210" y="316"/>
                    <a:pt x="230" y="309"/>
                  </a:cubicBezTo>
                  <a:cubicBezTo>
                    <a:pt x="250" y="303"/>
                    <a:pt x="270" y="298"/>
                    <a:pt x="291" y="294"/>
                  </a:cubicBezTo>
                  <a:cubicBezTo>
                    <a:pt x="311" y="291"/>
                    <a:pt x="332" y="289"/>
                    <a:pt x="352" y="289"/>
                  </a:cubicBezTo>
                  <a:cubicBezTo>
                    <a:pt x="401" y="289"/>
                    <a:pt x="448" y="298"/>
                    <a:pt x="493" y="318"/>
                  </a:cubicBezTo>
                  <a:cubicBezTo>
                    <a:pt x="517" y="328"/>
                    <a:pt x="538" y="341"/>
                    <a:pt x="559" y="357"/>
                  </a:cubicBezTo>
                  <a:cubicBezTo>
                    <a:pt x="578" y="373"/>
                    <a:pt x="596" y="391"/>
                    <a:pt x="613" y="413"/>
                  </a:cubicBezTo>
                  <a:lnTo>
                    <a:pt x="848" y="690"/>
                  </a:lnTo>
                  <a:lnTo>
                    <a:pt x="1317" y="1243"/>
                  </a:lnTo>
                  <a:lnTo>
                    <a:pt x="1552" y="1519"/>
                  </a:lnTo>
                  <a:cubicBezTo>
                    <a:pt x="1554" y="1521"/>
                    <a:pt x="1556" y="1523"/>
                    <a:pt x="1559" y="1524"/>
                  </a:cubicBezTo>
                  <a:lnTo>
                    <a:pt x="1560" y="1525"/>
                  </a:lnTo>
                  <a:cubicBezTo>
                    <a:pt x="1563" y="1527"/>
                    <a:pt x="1566" y="1529"/>
                    <a:pt x="1571" y="1531"/>
                  </a:cubicBezTo>
                  <a:lnTo>
                    <a:pt x="1572" y="1532"/>
                  </a:lnTo>
                  <a:cubicBezTo>
                    <a:pt x="1575" y="1533"/>
                    <a:pt x="1579" y="1534"/>
                    <a:pt x="1582" y="1535"/>
                  </a:cubicBezTo>
                  <a:cubicBezTo>
                    <a:pt x="1585" y="1536"/>
                    <a:pt x="1588" y="1536"/>
                    <a:pt x="1591" y="1536"/>
                  </a:cubicBezTo>
                  <a:cubicBezTo>
                    <a:pt x="1603" y="1536"/>
                    <a:pt x="1615" y="1532"/>
                    <a:pt x="1625" y="1524"/>
                  </a:cubicBezTo>
                  <a:cubicBezTo>
                    <a:pt x="1634" y="1517"/>
                    <a:pt x="1640" y="1508"/>
                    <a:pt x="1643" y="1497"/>
                  </a:cubicBezTo>
                  <a:lnTo>
                    <a:pt x="1643" y="33"/>
                  </a:lnTo>
                  <a:cubicBezTo>
                    <a:pt x="1643" y="15"/>
                    <a:pt x="1658" y="0"/>
                    <a:pt x="1676" y="0"/>
                  </a:cubicBezTo>
                  <a:lnTo>
                    <a:pt x="1906" y="0"/>
                  </a:lnTo>
                  <a:cubicBezTo>
                    <a:pt x="1924" y="0"/>
                    <a:pt x="1939" y="15"/>
                    <a:pt x="1939" y="33"/>
                  </a:cubicBezTo>
                  <a:lnTo>
                    <a:pt x="1939" y="1517"/>
                  </a:lnTo>
                  <a:cubicBezTo>
                    <a:pt x="1939" y="1519"/>
                    <a:pt x="1939" y="1521"/>
                    <a:pt x="1938" y="1523"/>
                  </a:cubicBezTo>
                  <a:cubicBezTo>
                    <a:pt x="1936" y="1546"/>
                    <a:pt x="1932" y="1567"/>
                    <a:pt x="1925" y="1588"/>
                  </a:cubicBezTo>
                  <a:cubicBezTo>
                    <a:pt x="1919" y="1610"/>
                    <a:pt x="1910" y="1631"/>
                    <a:pt x="1899" y="1650"/>
                  </a:cubicBezTo>
                  <a:cubicBezTo>
                    <a:pt x="1889" y="1669"/>
                    <a:pt x="1877" y="1686"/>
                    <a:pt x="1864" y="1703"/>
                  </a:cubicBezTo>
                  <a:cubicBezTo>
                    <a:pt x="1850" y="1719"/>
                    <a:pt x="1836" y="1734"/>
                    <a:pt x="1820" y="1748"/>
                  </a:cubicBezTo>
                  <a:cubicBezTo>
                    <a:pt x="1804" y="1762"/>
                    <a:pt x="1787" y="1774"/>
                    <a:pt x="1770" y="1785"/>
                  </a:cubicBezTo>
                  <a:cubicBezTo>
                    <a:pt x="1752" y="1795"/>
                    <a:pt x="1733" y="1804"/>
                    <a:pt x="1713" y="1812"/>
                  </a:cubicBezTo>
                  <a:cubicBezTo>
                    <a:pt x="1673" y="1826"/>
                    <a:pt x="1631" y="1834"/>
                    <a:pt x="1589" y="1834"/>
                  </a:cubicBezTo>
                  <a:cubicBezTo>
                    <a:pt x="1578" y="1834"/>
                    <a:pt x="1566" y="1833"/>
                    <a:pt x="1553" y="1832"/>
                  </a:cubicBezTo>
                  <a:cubicBezTo>
                    <a:pt x="1541" y="1830"/>
                    <a:pt x="1529" y="1828"/>
                    <a:pt x="1516" y="1826"/>
                  </a:cubicBezTo>
                  <a:cubicBezTo>
                    <a:pt x="1503" y="1823"/>
                    <a:pt x="1491" y="1819"/>
                    <a:pt x="1478" y="1815"/>
                  </a:cubicBezTo>
                  <a:cubicBezTo>
                    <a:pt x="1467" y="1810"/>
                    <a:pt x="1456" y="1805"/>
                    <a:pt x="1445" y="1799"/>
                  </a:cubicBez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8" name="Freeform 7">
              <a:extLst>
                <a:ext uri="{FF2B5EF4-FFF2-40B4-BE49-F238E27FC236}">
                  <a16:creationId xmlns:a16="http://schemas.microsoft.com/office/drawing/2014/main" id="{774B5E73-D663-5F8D-79B1-4EFC41F10844}"/>
                </a:ext>
              </a:extLst>
            </p:cNvPr>
            <p:cNvSpPr>
              <a:spLocks noEditPoints="1"/>
            </p:cNvSpPr>
            <p:nvPr/>
          </p:nvSpPr>
          <p:spPr bwMode="auto">
            <a:xfrm>
              <a:off x="6124576" y="3311525"/>
              <a:ext cx="750888" cy="549275"/>
            </a:xfrm>
            <a:custGeom>
              <a:avLst/>
              <a:gdLst>
                <a:gd name="T0" fmla="*/ 1846 w 2081"/>
                <a:gd name="T1" fmla="*/ 844 h 1511"/>
                <a:gd name="T2" fmla="*/ 1808 w 2081"/>
                <a:gd name="T3" fmla="*/ 878 h 1511"/>
                <a:gd name="T4" fmla="*/ 1754 w 2081"/>
                <a:gd name="T5" fmla="*/ 912 h 1511"/>
                <a:gd name="T6" fmla="*/ 1698 w 2081"/>
                <a:gd name="T7" fmla="*/ 939 h 1511"/>
                <a:gd name="T8" fmla="*/ 1684 w 2081"/>
                <a:gd name="T9" fmla="*/ 944 h 1511"/>
                <a:gd name="T10" fmla="*/ 1758 w 2081"/>
                <a:gd name="T11" fmla="*/ 1044 h 1511"/>
                <a:gd name="T12" fmla="*/ 1865 w 2081"/>
                <a:gd name="T13" fmla="*/ 1186 h 1511"/>
                <a:gd name="T14" fmla="*/ 1865 w 2081"/>
                <a:gd name="T15" fmla="*/ 1186 h 1511"/>
                <a:gd name="T16" fmla="*/ 1972 w 2081"/>
                <a:gd name="T17" fmla="*/ 1328 h 1511"/>
                <a:gd name="T18" fmla="*/ 2022 w 2081"/>
                <a:gd name="T19" fmla="*/ 1396 h 1511"/>
                <a:gd name="T20" fmla="*/ 2070 w 2081"/>
                <a:gd name="T21" fmla="*/ 1458 h 1511"/>
                <a:gd name="T22" fmla="*/ 2063 w 2081"/>
                <a:gd name="T23" fmla="*/ 1505 h 1511"/>
                <a:gd name="T24" fmla="*/ 2043 w 2081"/>
                <a:gd name="T25" fmla="*/ 1511 h 1511"/>
                <a:gd name="T26" fmla="*/ 2043 w 2081"/>
                <a:gd name="T27" fmla="*/ 1511 h 1511"/>
                <a:gd name="T28" fmla="*/ 1755 w 2081"/>
                <a:gd name="T29" fmla="*/ 1511 h 1511"/>
                <a:gd name="T30" fmla="*/ 1727 w 2081"/>
                <a:gd name="T31" fmla="*/ 1496 h 1511"/>
                <a:gd name="T32" fmla="*/ 1343 w 2081"/>
                <a:gd name="T33" fmla="*/ 982 h 1511"/>
                <a:gd name="T34" fmla="*/ 293 w 2081"/>
                <a:gd name="T35" fmla="*/ 982 h 1511"/>
                <a:gd name="T36" fmla="*/ 293 w 2081"/>
                <a:gd name="T37" fmla="*/ 1478 h 1511"/>
                <a:gd name="T38" fmla="*/ 260 w 2081"/>
                <a:gd name="T39" fmla="*/ 1511 h 1511"/>
                <a:gd name="T40" fmla="*/ 33 w 2081"/>
                <a:gd name="T41" fmla="*/ 1511 h 1511"/>
                <a:gd name="T42" fmla="*/ 0 w 2081"/>
                <a:gd name="T43" fmla="*/ 1478 h 1511"/>
                <a:gd name="T44" fmla="*/ 0 w 2081"/>
                <a:gd name="T45" fmla="*/ 33 h 1511"/>
                <a:gd name="T46" fmla="*/ 33 w 2081"/>
                <a:gd name="T47" fmla="*/ 0 h 1511"/>
                <a:gd name="T48" fmla="*/ 1497 w 2081"/>
                <a:gd name="T49" fmla="*/ 0 h 1511"/>
                <a:gd name="T50" fmla="*/ 1645 w 2081"/>
                <a:gd name="T51" fmla="*/ 20 h 1511"/>
                <a:gd name="T52" fmla="*/ 1777 w 2081"/>
                <a:gd name="T53" fmla="*/ 80 h 1511"/>
                <a:gd name="T54" fmla="*/ 1779 w 2081"/>
                <a:gd name="T55" fmla="*/ 81 h 1511"/>
                <a:gd name="T56" fmla="*/ 1871 w 2081"/>
                <a:gd name="T57" fmla="*/ 156 h 1511"/>
                <a:gd name="T58" fmla="*/ 1945 w 2081"/>
                <a:gd name="T59" fmla="*/ 253 h 1511"/>
                <a:gd name="T60" fmla="*/ 1992 w 2081"/>
                <a:gd name="T61" fmla="*/ 367 h 1511"/>
                <a:gd name="T62" fmla="*/ 2008 w 2081"/>
                <a:gd name="T63" fmla="*/ 490 h 1511"/>
                <a:gd name="T64" fmla="*/ 1967 w 2081"/>
                <a:gd name="T65" fmla="*/ 682 h 1511"/>
                <a:gd name="T66" fmla="*/ 1918 w 2081"/>
                <a:gd name="T67" fmla="*/ 765 h 1511"/>
                <a:gd name="T68" fmla="*/ 1853 w 2081"/>
                <a:gd name="T69" fmla="*/ 839 h 1511"/>
                <a:gd name="T70" fmla="*/ 1846 w 2081"/>
                <a:gd name="T71" fmla="*/ 844 h 1511"/>
                <a:gd name="T72" fmla="*/ 293 w 2081"/>
                <a:gd name="T73" fmla="*/ 686 h 1511"/>
                <a:gd name="T74" fmla="*/ 1503 w 2081"/>
                <a:gd name="T75" fmla="*/ 686 h 1511"/>
                <a:gd name="T76" fmla="*/ 1584 w 2081"/>
                <a:gd name="T77" fmla="*/ 671 h 1511"/>
                <a:gd name="T78" fmla="*/ 1620 w 2081"/>
                <a:gd name="T79" fmla="*/ 652 h 1511"/>
                <a:gd name="T80" fmla="*/ 1652 w 2081"/>
                <a:gd name="T81" fmla="*/ 628 h 1511"/>
                <a:gd name="T82" fmla="*/ 1678 w 2081"/>
                <a:gd name="T83" fmla="*/ 599 h 1511"/>
                <a:gd name="T84" fmla="*/ 1698 w 2081"/>
                <a:gd name="T85" fmla="*/ 565 h 1511"/>
                <a:gd name="T86" fmla="*/ 1710 w 2081"/>
                <a:gd name="T87" fmla="*/ 529 h 1511"/>
                <a:gd name="T88" fmla="*/ 1714 w 2081"/>
                <a:gd name="T89" fmla="*/ 490 h 1511"/>
                <a:gd name="T90" fmla="*/ 1710 w 2081"/>
                <a:gd name="T91" fmla="*/ 451 h 1511"/>
                <a:gd name="T92" fmla="*/ 1697 w 2081"/>
                <a:gd name="T93" fmla="*/ 415 h 1511"/>
                <a:gd name="T94" fmla="*/ 1697 w 2081"/>
                <a:gd name="T95" fmla="*/ 415 h 1511"/>
                <a:gd name="T96" fmla="*/ 1676 w 2081"/>
                <a:gd name="T97" fmla="*/ 381 h 1511"/>
                <a:gd name="T98" fmla="*/ 1649 w 2081"/>
                <a:gd name="T99" fmla="*/ 352 h 1511"/>
                <a:gd name="T100" fmla="*/ 1617 w 2081"/>
                <a:gd name="T101" fmla="*/ 327 h 1511"/>
                <a:gd name="T102" fmla="*/ 1580 w 2081"/>
                <a:gd name="T103" fmla="*/ 309 h 1511"/>
                <a:gd name="T104" fmla="*/ 1540 w 2081"/>
                <a:gd name="T105" fmla="*/ 297 h 1511"/>
                <a:gd name="T106" fmla="*/ 1540 w 2081"/>
                <a:gd name="T107" fmla="*/ 297 h 1511"/>
                <a:gd name="T108" fmla="*/ 1497 w 2081"/>
                <a:gd name="T109" fmla="*/ 293 h 1511"/>
                <a:gd name="T110" fmla="*/ 293 w 2081"/>
                <a:gd name="T111" fmla="*/ 293 h 1511"/>
                <a:gd name="T112" fmla="*/ 293 w 2081"/>
                <a:gd name="T113" fmla="*/ 686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81" h="1511">
                  <a:moveTo>
                    <a:pt x="1846" y="844"/>
                  </a:moveTo>
                  <a:cubicBezTo>
                    <a:pt x="1834" y="856"/>
                    <a:pt x="1821" y="867"/>
                    <a:pt x="1808" y="878"/>
                  </a:cubicBezTo>
                  <a:cubicBezTo>
                    <a:pt x="1791" y="890"/>
                    <a:pt x="1773" y="902"/>
                    <a:pt x="1754" y="912"/>
                  </a:cubicBezTo>
                  <a:cubicBezTo>
                    <a:pt x="1736" y="922"/>
                    <a:pt x="1718" y="931"/>
                    <a:pt x="1698" y="939"/>
                  </a:cubicBezTo>
                  <a:cubicBezTo>
                    <a:pt x="1693" y="941"/>
                    <a:pt x="1689" y="943"/>
                    <a:pt x="1684" y="944"/>
                  </a:cubicBezTo>
                  <a:lnTo>
                    <a:pt x="1758" y="1044"/>
                  </a:lnTo>
                  <a:lnTo>
                    <a:pt x="1865" y="1186"/>
                  </a:lnTo>
                  <a:lnTo>
                    <a:pt x="1865" y="1186"/>
                  </a:lnTo>
                  <a:lnTo>
                    <a:pt x="1972" y="1328"/>
                  </a:lnTo>
                  <a:lnTo>
                    <a:pt x="2022" y="1396"/>
                  </a:lnTo>
                  <a:lnTo>
                    <a:pt x="2070" y="1458"/>
                  </a:lnTo>
                  <a:cubicBezTo>
                    <a:pt x="2081" y="1473"/>
                    <a:pt x="2078" y="1494"/>
                    <a:pt x="2063" y="1505"/>
                  </a:cubicBezTo>
                  <a:cubicBezTo>
                    <a:pt x="2057" y="1509"/>
                    <a:pt x="2050" y="1511"/>
                    <a:pt x="2043" y="1511"/>
                  </a:cubicBezTo>
                  <a:lnTo>
                    <a:pt x="2043" y="1511"/>
                  </a:lnTo>
                  <a:lnTo>
                    <a:pt x="1755" y="1511"/>
                  </a:lnTo>
                  <a:cubicBezTo>
                    <a:pt x="1744" y="1511"/>
                    <a:pt x="1733" y="1505"/>
                    <a:pt x="1727" y="1496"/>
                  </a:cubicBezTo>
                  <a:lnTo>
                    <a:pt x="1343" y="982"/>
                  </a:lnTo>
                  <a:lnTo>
                    <a:pt x="293" y="982"/>
                  </a:lnTo>
                  <a:lnTo>
                    <a:pt x="293" y="1478"/>
                  </a:lnTo>
                  <a:cubicBezTo>
                    <a:pt x="293" y="1497"/>
                    <a:pt x="278" y="1511"/>
                    <a:pt x="260" y="1511"/>
                  </a:cubicBezTo>
                  <a:lnTo>
                    <a:pt x="33" y="1511"/>
                  </a:lnTo>
                  <a:cubicBezTo>
                    <a:pt x="15" y="1511"/>
                    <a:pt x="0" y="1497"/>
                    <a:pt x="0" y="1478"/>
                  </a:cubicBezTo>
                  <a:lnTo>
                    <a:pt x="0" y="33"/>
                  </a:lnTo>
                  <a:cubicBezTo>
                    <a:pt x="0" y="15"/>
                    <a:pt x="15" y="0"/>
                    <a:pt x="33" y="0"/>
                  </a:cubicBezTo>
                  <a:lnTo>
                    <a:pt x="1497" y="0"/>
                  </a:lnTo>
                  <a:cubicBezTo>
                    <a:pt x="1549" y="0"/>
                    <a:pt x="1598" y="7"/>
                    <a:pt x="1645" y="20"/>
                  </a:cubicBezTo>
                  <a:cubicBezTo>
                    <a:pt x="1691" y="33"/>
                    <a:pt x="1736" y="54"/>
                    <a:pt x="1777" y="80"/>
                  </a:cubicBezTo>
                  <a:lnTo>
                    <a:pt x="1779" y="81"/>
                  </a:lnTo>
                  <a:cubicBezTo>
                    <a:pt x="1813" y="103"/>
                    <a:pt x="1844" y="127"/>
                    <a:pt x="1871" y="156"/>
                  </a:cubicBezTo>
                  <a:cubicBezTo>
                    <a:pt x="1899" y="185"/>
                    <a:pt x="1924" y="217"/>
                    <a:pt x="1945" y="253"/>
                  </a:cubicBezTo>
                  <a:cubicBezTo>
                    <a:pt x="1966" y="290"/>
                    <a:pt x="1981" y="327"/>
                    <a:pt x="1992" y="367"/>
                  </a:cubicBezTo>
                  <a:cubicBezTo>
                    <a:pt x="2002" y="407"/>
                    <a:pt x="2008" y="448"/>
                    <a:pt x="2008" y="490"/>
                  </a:cubicBezTo>
                  <a:cubicBezTo>
                    <a:pt x="2008" y="558"/>
                    <a:pt x="1994" y="622"/>
                    <a:pt x="1967" y="682"/>
                  </a:cubicBezTo>
                  <a:cubicBezTo>
                    <a:pt x="1953" y="711"/>
                    <a:pt x="1937" y="739"/>
                    <a:pt x="1918" y="765"/>
                  </a:cubicBezTo>
                  <a:cubicBezTo>
                    <a:pt x="1899" y="792"/>
                    <a:pt x="1878" y="816"/>
                    <a:pt x="1853" y="839"/>
                  </a:cubicBezTo>
                  <a:cubicBezTo>
                    <a:pt x="1851" y="841"/>
                    <a:pt x="1849" y="843"/>
                    <a:pt x="1846" y="844"/>
                  </a:cubicBezTo>
                  <a:close/>
                  <a:moveTo>
                    <a:pt x="293" y="686"/>
                  </a:moveTo>
                  <a:lnTo>
                    <a:pt x="1503" y="686"/>
                  </a:lnTo>
                  <a:cubicBezTo>
                    <a:pt x="1531" y="686"/>
                    <a:pt x="1558" y="681"/>
                    <a:pt x="1584" y="671"/>
                  </a:cubicBezTo>
                  <a:cubicBezTo>
                    <a:pt x="1597" y="665"/>
                    <a:pt x="1610" y="659"/>
                    <a:pt x="1620" y="652"/>
                  </a:cubicBezTo>
                  <a:cubicBezTo>
                    <a:pt x="1631" y="646"/>
                    <a:pt x="1642" y="638"/>
                    <a:pt x="1652" y="628"/>
                  </a:cubicBezTo>
                  <a:cubicBezTo>
                    <a:pt x="1661" y="619"/>
                    <a:pt x="1670" y="610"/>
                    <a:pt x="1678" y="599"/>
                  </a:cubicBezTo>
                  <a:cubicBezTo>
                    <a:pt x="1685" y="589"/>
                    <a:pt x="1692" y="578"/>
                    <a:pt x="1698" y="565"/>
                  </a:cubicBezTo>
                  <a:cubicBezTo>
                    <a:pt x="1703" y="554"/>
                    <a:pt x="1707" y="541"/>
                    <a:pt x="1710" y="529"/>
                  </a:cubicBezTo>
                  <a:cubicBezTo>
                    <a:pt x="1713" y="517"/>
                    <a:pt x="1714" y="504"/>
                    <a:pt x="1714" y="490"/>
                  </a:cubicBezTo>
                  <a:cubicBezTo>
                    <a:pt x="1714" y="476"/>
                    <a:pt x="1713" y="463"/>
                    <a:pt x="1710" y="451"/>
                  </a:cubicBezTo>
                  <a:cubicBezTo>
                    <a:pt x="1707" y="438"/>
                    <a:pt x="1703" y="426"/>
                    <a:pt x="1697" y="415"/>
                  </a:cubicBezTo>
                  <a:lnTo>
                    <a:pt x="1697" y="415"/>
                  </a:lnTo>
                  <a:cubicBezTo>
                    <a:pt x="1691" y="403"/>
                    <a:pt x="1684" y="391"/>
                    <a:pt x="1676" y="381"/>
                  </a:cubicBezTo>
                  <a:cubicBezTo>
                    <a:pt x="1668" y="370"/>
                    <a:pt x="1659" y="361"/>
                    <a:pt x="1649" y="352"/>
                  </a:cubicBezTo>
                  <a:cubicBezTo>
                    <a:pt x="1639" y="342"/>
                    <a:pt x="1628" y="334"/>
                    <a:pt x="1617" y="327"/>
                  </a:cubicBezTo>
                  <a:cubicBezTo>
                    <a:pt x="1606" y="320"/>
                    <a:pt x="1593" y="314"/>
                    <a:pt x="1580" y="309"/>
                  </a:cubicBezTo>
                  <a:cubicBezTo>
                    <a:pt x="1566" y="304"/>
                    <a:pt x="1553" y="300"/>
                    <a:pt x="1540" y="297"/>
                  </a:cubicBezTo>
                  <a:lnTo>
                    <a:pt x="1540" y="297"/>
                  </a:lnTo>
                  <a:cubicBezTo>
                    <a:pt x="1526" y="295"/>
                    <a:pt x="1512" y="293"/>
                    <a:pt x="1497" y="293"/>
                  </a:cubicBezTo>
                  <a:lnTo>
                    <a:pt x="293" y="293"/>
                  </a:lnTo>
                  <a:lnTo>
                    <a:pt x="293" y="686"/>
                  </a:ln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 name="Freeform 8">
              <a:extLst>
                <a:ext uri="{FF2B5EF4-FFF2-40B4-BE49-F238E27FC236}">
                  <a16:creationId xmlns:a16="http://schemas.microsoft.com/office/drawing/2014/main" id="{4388498A-092F-D76E-C181-35CD54883F4B}"/>
                </a:ext>
              </a:extLst>
            </p:cNvPr>
            <p:cNvSpPr>
              <a:spLocks/>
            </p:cNvSpPr>
            <p:nvPr/>
          </p:nvSpPr>
          <p:spPr bwMode="auto">
            <a:xfrm>
              <a:off x="6861176" y="3311525"/>
              <a:ext cx="668338" cy="549275"/>
            </a:xfrm>
            <a:custGeom>
              <a:avLst/>
              <a:gdLst>
                <a:gd name="T0" fmla="*/ 1821 w 1854"/>
                <a:gd name="T1" fmla="*/ 293 h 1511"/>
                <a:gd name="T2" fmla="*/ 1074 w 1854"/>
                <a:gd name="T3" fmla="*/ 293 h 1511"/>
                <a:gd name="T4" fmla="*/ 1074 w 1854"/>
                <a:gd name="T5" fmla="*/ 1478 h 1511"/>
                <a:gd name="T6" fmla="*/ 1041 w 1854"/>
                <a:gd name="T7" fmla="*/ 1511 h 1511"/>
                <a:gd name="T8" fmla="*/ 813 w 1854"/>
                <a:gd name="T9" fmla="*/ 1511 h 1511"/>
                <a:gd name="T10" fmla="*/ 780 w 1854"/>
                <a:gd name="T11" fmla="*/ 1478 h 1511"/>
                <a:gd name="T12" fmla="*/ 780 w 1854"/>
                <a:gd name="T13" fmla="*/ 293 h 1511"/>
                <a:gd name="T14" fmla="*/ 33 w 1854"/>
                <a:gd name="T15" fmla="*/ 293 h 1511"/>
                <a:gd name="T16" fmla="*/ 0 w 1854"/>
                <a:gd name="T17" fmla="*/ 260 h 1511"/>
                <a:gd name="T18" fmla="*/ 0 w 1854"/>
                <a:gd name="T19" fmla="*/ 33 h 1511"/>
                <a:gd name="T20" fmla="*/ 33 w 1854"/>
                <a:gd name="T21" fmla="*/ 0 h 1511"/>
                <a:gd name="T22" fmla="*/ 1821 w 1854"/>
                <a:gd name="T23" fmla="*/ 0 h 1511"/>
                <a:gd name="T24" fmla="*/ 1854 w 1854"/>
                <a:gd name="T25" fmla="*/ 33 h 1511"/>
                <a:gd name="T26" fmla="*/ 1854 w 1854"/>
                <a:gd name="T27" fmla="*/ 260 h 1511"/>
                <a:gd name="T28" fmla="*/ 1821 w 1854"/>
                <a:gd name="T29" fmla="*/ 293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4" h="1511">
                  <a:moveTo>
                    <a:pt x="1821" y="293"/>
                  </a:moveTo>
                  <a:lnTo>
                    <a:pt x="1074" y="293"/>
                  </a:lnTo>
                  <a:lnTo>
                    <a:pt x="1074" y="1478"/>
                  </a:lnTo>
                  <a:cubicBezTo>
                    <a:pt x="1074" y="1497"/>
                    <a:pt x="1059" y="1511"/>
                    <a:pt x="1041" y="1511"/>
                  </a:cubicBezTo>
                  <a:lnTo>
                    <a:pt x="813" y="1511"/>
                  </a:lnTo>
                  <a:cubicBezTo>
                    <a:pt x="795" y="1511"/>
                    <a:pt x="780" y="1497"/>
                    <a:pt x="780" y="1478"/>
                  </a:cubicBezTo>
                  <a:lnTo>
                    <a:pt x="780" y="293"/>
                  </a:lnTo>
                  <a:lnTo>
                    <a:pt x="33" y="293"/>
                  </a:lnTo>
                  <a:cubicBezTo>
                    <a:pt x="15" y="293"/>
                    <a:pt x="0" y="279"/>
                    <a:pt x="0" y="260"/>
                  </a:cubicBezTo>
                  <a:lnTo>
                    <a:pt x="0" y="33"/>
                  </a:lnTo>
                  <a:cubicBezTo>
                    <a:pt x="0" y="15"/>
                    <a:pt x="15" y="0"/>
                    <a:pt x="33" y="0"/>
                  </a:cubicBezTo>
                  <a:lnTo>
                    <a:pt x="1821" y="0"/>
                  </a:lnTo>
                  <a:cubicBezTo>
                    <a:pt x="1839" y="0"/>
                    <a:pt x="1854" y="15"/>
                    <a:pt x="1854" y="33"/>
                  </a:cubicBezTo>
                  <a:lnTo>
                    <a:pt x="1854" y="260"/>
                  </a:lnTo>
                  <a:cubicBezTo>
                    <a:pt x="1854" y="279"/>
                    <a:pt x="1839" y="293"/>
                    <a:pt x="1821" y="293"/>
                  </a:cubicBez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 name="Freeform 9">
              <a:extLst>
                <a:ext uri="{FF2B5EF4-FFF2-40B4-BE49-F238E27FC236}">
                  <a16:creationId xmlns:a16="http://schemas.microsoft.com/office/drawing/2014/main" id="{E127FC99-C69B-3219-817B-BB4431620BE5}"/>
                </a:ext>
              </a:extLst>
            </p:cNvPr>
            <p:cNvSpPr>
              <a:spLocks/>
            </p:cNvSpPr>
            <p:nvPr/>
          </p:nvSpPr>
          <p:spPr bwMode="auto">
            <a:xfrm>
              <a:off x="6032501" y="2714625"/>
              <a:ext cx="433388" cy="390525"/>
            </a:xfrm>
            <a:custGeom>
              <a:avLst/>
              <a:gdLst>
                <a:gd name="T0" fmla="*/ 234 w 1200"/>
                <a:gd name="T1" fmla="*/ 411 h 1075"/>
                <a:gd name="T2" fmla="*/ 710 w 1200"/>
                <a:gd name="T3" fmla="*/ 913 h 1075"/>
                <a:gd name="T4" fmla="*/ 17 w 1200"/>
                <a:gd name="T5" fmla="*/ 1075 h 1075"/>
                <a:gd name="T6" fmla="*/ 234 w 1200"/>
                <a:gd name="T7" fmla="*/ 411 h 1075"/>
              </a:gdLst>
              <a:ahLst/>
              <a:cxnLst>
                <a:cxn ang="0">
                  <a:pos x="T0" y="T1"/>
                </a:cxn>
                <a:cxn ang="0">
                  <a:pos x="T2" y="T3"/>
                </a:cxn>
                <a:cxn ang="0">
                  <a:pos x="T4" y="T5"/>
                </a:cxn>
                <a:cxn ang="0">
                  <a:pos x="T6" y="T7"/>
                </a:cxn>
              </a:cxnLst>
              <a:rect l="0" t="0" r="r" b="b"/>
              <a:pathLst>
                <a:path w="1200" h="1075">
                  <a:moveTo>
                    <a:pt x="234" y="411"/>
                  </a:moveTo>
                  <a:cubicBezTo>
                    <a:pt x="796" y="0"/>
                    <a:pt x="1200" y="672"/>
                    <a:pt x="710" y="913"/>
                  </a:cubicBezTo>
                  <a:cubicBezTo>
                    <a:pt x="479" y="1021"/>
                    <a:pt x="248" y="837"/>
                    <a:pt x="17" y="1075"/>
                  </a:cubicBezTo>
                  <a:cubicBezTo>
                    <a:pt x="0" y="828"/>
                    <a:pt x="46" y="549"/>
                    <a:pt x="234" y="411"/>
                  </a:cubicBezTo>
                  <a:close/>
                </a:path>
              </a:pathLst>
            </a:custGeom>
            <a:solidFill>
              <a:srgbClr val="70BF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 name="Freeform 10">
              <a:extLst>
                <a:ext uri="{FF2B5EF4-FFF2-40B4-BE49-F238E27FC236}">
                  <a16:creationId xmlns:a16="http://schemas.microsoft.com/office/drawing/2014/main" id="{3D2C7CEC-560F-1869-EF45-83BEE08393C8}"/>
                </a:ext>
              </a:extLst>
            </p:cNvPr>
            <p:cNvSpPr>
              <a:spLocks/>
            </p:cNvSpPr>
            <p:nvPr/>
          </p:nvSpPr>
          <p:spPr bwMode="auto">
            <a:xfrm>
              <a:off x="5397501" y="3935413"/>
              <a:ext cx="106363" cy="106363"/>
            </a:xfrm>
            <a:custGeom>
              <a:avLst/>
              <a:gdLst>
                <a:gd name="T0" fmla="*/ 20 w 294"/>
                <a:gd name="T1" fmla="*/ 0 h 294"/>
                <a:gd name="T2" fmla="*/ 274 w 294"/>
                <a:gd name="T3" fmla="*/ 0 h 294"/>
                <a:gd name="T4" fmla="*/ 294 w 294"/>
                <a:gd name="T5" fmla="*/ 20 h 294"/>
                <a:gd name="T6" fmla="*/ 294 w 294"/>
                <a:gd name="T7" fmla="*/ 274 h 294"/>
                <a:gd name="T8" fmla="*/ 274 w 294"/>
                <a:gd name="T9" fmla="*/ 294 h 294"/>
                <a:gd name="T10" fmla="*/ 20 w 294"/>
                <a:gd name="T11" fmla="*/ 294 h 294"/>
                <a:gd name="T12" fmla="*/ 0 w 294"/>
                <a:gd name="T13" fmla="*/ 274 h 294"/>
                <a:gd name="T14" fmla="*/ 0 w 294"/>
                <a:gd name="T15" fmla="*/ 20 h 294"/>
                <a:gd name="T16" fmla="*/ 20 w 294"/>
                <a:gd name="T1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4" h="294">
                  <a:moveTo>
                    <a:pt x="20" y="0"/>
                  </a:moveTo>
                  <a:lnTo>
                    <a:pt x="274" y="0"/>
                  </a:lnTo>
                  <a:cubicBezTo>
                    <a:pt x="285" y="0"/>
                    <a:pt x="294" y="9"/>
                    <a:pt x="294" y="20"/>
                  </a:cubicBezTo>
                  <a:lnTo>
                    <a:pt x="294" y="274"/>
                  </a:lnTo>
                  <a:cubicBezTo>
                    <a:pt x="294" y="285"/>
                    <a:pt x="285" y="294"/>
                    <a:pt x="274" y="294"/>
                  </a:cubicBezTo>
                  <a:lnTo>
                    <a:pt x="20" y="294"/>
                  </a:lnTo>
                  <a:cubicBezTo>
                    <a:pt x="9" y="294"/>
                    <a:pt x="0" y="285"/>
                    <a:pt x="0" y="274"/>
                  </a:cubicBezTo>
                  <a:lnTo>
                    <a:pt x="0" y="20"/>
                  </a:lnTo>
                  <a:cubicBezTo>
                    <a:pt x="0" y="9"/>
                    <a:pt x="9" y="0"/>
                    <a:pt x="20" y="0"/>
                  </a:cubicBezTo>
                  <a:close/>
                </a:path>
              </a:pathLst>
            </a:custGeom>
            <a:solidFill>
              <a:srgbClr val="70BF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graphicFrame>
        <p:nvGraphicFramePr>
          <p:cNvPr id="4" name="Tabla 3">
            <a:extLst>
              <a:ext uri="{FF2B5EF4-FFF2-40B4-BE49-F238E27FC236}">
                <a16:creationId xmlns:a16="http://schemas.microsoft.com/office/drawing/2014/main" id="{95E70BE6-3019-ED4F-1CBB-A9C4A0837D98}"/>
              </a:ext>
            </a:extLst>
          </p:cNvPr>
          <p:cNvGraphicFramePr>
            <a:graphicFrameLocks noGrp="1"/>
          </p:cNvGraphicFramePr>
          <p:nvPr>
            <p:extLst>
              <p:ext uri="{D42A27DB-BD31-4B8C-83A1-F6EECF244321}">
                <p14:modId xmlns:p14="http://schemas.microsoft.com/office/powerpoint/2010/main" val="2772409010"/>
              </p:ext>
            </p:extLst>
          </p:nvPr>
        </p:nvGraphicFramePr>
        <p:xfrm>
          <a:off x="543762" y="1709881"/>
          <a:ext cx="4128928" cy="2028698"/>
        </p:xfrm>
        <a:graphic>
          <a:graphicData uri="http://schemas.openxmlformats.org/drawingml/2006/table">
            <a:tbl>
              <a:tblPr firstRow="1" firstCol="1" bandRow="1"/>
              <a:tblGrid>
                <a:gridCol w="2000533">
                  <a:extLst>
                    <a:ext uri="{9D8B030D-6E8A-4147-A177-3AD203B41FA5}">
                      <a16:colId xmlns:a16="http://schemas.microsoft.com/office/drawing/2014/main" val="814329964"/>
                    </a:ext>
                  </a:extLst>
                </a:gridCol>
                <a:gridCol w="2128395">
                  <a:extLst>
                    <a:ext uri="{9D8B030D-6E8A-4147-A177-3AD203B41FA5}">
                      <a16:colId xmlns:a16="http://schemas.microsoft.com/office/drawing/2014/main" val="4178151884"/>
                    </a:ext>
                  </a:extLst>
                </a:gridCol>
              </a:tblGrid>
              <a:tr h="0">
                <a:tc>
                  <a:txBody>
                    <a:bodyPr/>
                    <a:lstStyle/>
                    <a:p>
                      <a:pPr algn="ctr">
                        <a:lnSpc>
                          <a:spcPct val="107000"/>
                        </a:lnSpc>
                        <a:spcAft>
                          <a:spcPts val="800"/>
                        </a:spcAft>
                      </a:pPr>
                      <a:r>
                        <a:rPr lang="es-ES" sz="1200" b="1" kern="100">
                          <a:solidFill>
                            <a:srgbClr val="000000"/>
                          </a:solidFill>
                          <a:effectLst/>
                          <a:latin typeface="+mj-lt"/>
                          <a:ea typeface="Calibri" panose="020F0502020204030204" pitchFamily="34" charset="0"/>
                          <a:cs typeface="Times New Roman" panose="02020603050405020304" pitchFamily="18" charset="0"/>
                        </a:rPr>
                        <a:t>Sección I.  Instrucciones a los Oferentes (IAO)</a:t>
                      </a:r>
                      <a:r>
                        <a:rPr lang="es-ES" sz="1200" kern="100">
                          <a:solidFill>
                            <a:srgbClr val="000000"/>
                          </a:solidFill>
                          <a:effectLst/>
                          <a:latin typeface="+mj-lt"/>
                          <a:ea typeface="Calibri" panose="020F0502020204030204" pitchFamily="34" charset="0"/>
                          <a:cs typeface="Times New Roman" panose="02020603050405020304" pitchFamily="18" charset="0"/>
                        </a:rPr>
                        <a:t> </a:t>
                      </a:r>
                      <a:r>
                        <a:rPr lang="es-ES" sz="1200" b="1" kern="100">
                          <a:solidFill>
                            <a:srgbClr val="000000"/>
                          </a:solidFill>
                          <a:effectLst/>
                          <a:latin typeface="+mj-lt"/>
                          <a:ea typeface="Calibri" panose="020F0502020204030204" pitchFamily="34" charset="0"/>
                          <a:cs typeface="Times New Roman" panose="02020603050405020304" pitchFamily="18" charset="0"/>
                        </a:rPr>
                        <a:t>numeral 6.5</a:t>
                      </a:r>
                      <a:endParaRPr lang="es-PE" sz="1200" kern="100">
                        <a:effectLst/>
                        <a:latin typeface="+mj-lt"/>
                        <a:ea typeface="Calibri" panose="020F0502020204030204" pitchFamily="34" charset="0"/>
                        <a:cs typeface="Times New Roman" panose="02020603050405020304" pitchFamily="18" charset="0"/>
                      </a:endParaRPr>
                    </a:p>
                  </a:txBody>
                  <a:tcPr marL="28620" marR="286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a:lnSpc>
                          <a:spcPct val="107000"/>
                        </a:lnSpc>
                        <a:spcAft>
                          <a:spcPts val="800"/>
                        </a:spcAft>
                      </a:pPr>
                      <a:r>
                        <a:rPr lang="es-ES" sz="1200" b="1" kern="100">
                          <a:solidFill>
                            <a:srgbClr val="000000"/>
                          </a:solidFill>
                          <a:effectLst/>
                          <a:latin typeface="+mj-lt"/>
                          <a:ea typeface="Calibri" panose="020F0502020204030204" pitchFamily="34" charset="0"/>
                          <a:cs typeface="Times New Roman" panose="02020603050405020304" pitchFamily="18" charset="0"/>
                        </a:rPr>
                        <a:t>Sección II. Formularios de Oferta</a:t>
                      </a:r>
                      <a:endParaRPr lang="es-PE" sz="1200" kern="100">
                        <a:effectLst/>
                        <a:latin typeface="+mj-lt"/>
                        <a:ea typeface="Calibri" panose="020F0502020204030204" pitchFamily="34" charset="0"/>
                        <a:cs typeface="Times New Roman" panose="02020603050405020304" pitchFamily="18" charset="0"/>
                      </a:endParaRPr>
                    </a:p>
                  </a:txBody>
                  <a:tcPr marL="28620" marR="286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749093998"/>
                  </a:ext>
                </a:extLst>
              </a:tr>
              <a:tr h="853620">
                <a:tc>
                  <a:txBody>
                    <a:bodyPr/>
                    <a:lstStyle/>
                    <a:p>
                      <a:pPr algn="just">
                        <a:lnSpc>
                          <a:spcPct val="100000"/>
                        </a:lnSpc>
                        <a:spcAft>
                          <a:spcPts val="0"/>
                        </a:spcAft>
                      </a:pPr>
                      <a:r>
                        <a:rPr lang="es-ES" sz="1200" kern="100" dirty="0">
                          <a:effectLst/>
                          <a:latin typeface="+mj-lt"/>
                          <a:ea typeface="Calibri" panose="020F0502020204030204" pitchFamily="34" charset="0"/>
                          <a:cs typeface="Times New Roman" panose="02020603050405020304" pitchFamily="18" charset="0"/>
                        </a:rPr>
                        <a:t>(d) Personal clave:</a:t>
                      </a:r>
                    </a:p>
                    <a:p>
                      <a:pPr algn="just">
                        <a:lnSpc>
                          <a:spcPct val="100000"/>
                        </a:lnSpc>
                        <a:spcAft>
                          <a:spcPts val="0"/>
                        </a:spcAft>
                      </a:pPr>
                      <a:endParaRPr lang="es-PE" sz="1200" kern="100" dirty="0">
                        <a:effectLst/>
                        <a:latin typeface="+mj-lt"/>
                        <a:ea typeface="Calibri" panose="020F0502020204030204" pitchFamily="34" charset="0"/>
                        <a:cs typeface="Times New Roman" panose="02020603050405020304" pitchFamily="18" charset="0"/>
                      </a:endParaRPr>
                    </a:p>
                    <a:p>
                      <a:pPr marL="177800" lvl="0" indent="-177800" algn="just">
                        <a:lnSpc>
                          <a:spcPct val="100000"/>
                        </a:lnSpc>
                        <a:spcAft>
                          <a:spcPts val="0"/>
                        </a:spcAft>
                        <a:buFont typeface="+mj-lt"/>
                        <a:buAutoNum type="arabicParenR"/>
                      </a:pPr>
                      <a:r>
                        <a:rPr lang="es-ES" sz="1200" kern="100" dirty="0">
                          <a:effectLst/>
                          <a:latin typeface="+mj-lt"/>
                          <a:ea typeface="Times New Roman" panose="02020603050405020304" pitchFamily="18" charset="0"/>
                          <a:cs typeface="Times New Roman" panose="02020603050405020304" pitchFamily="18" charset="0"/>
                        </a:rPr>
                        <a:t>Residente de Obra por cada obra con permanencia a tiempo completo</a:t>
                      </a:r>
                      <a:endParaRPr lang="es-PE" sz="1200" kern="100" dirty="0">
                        <a:effectLst/>
                        <a:latin typeface="+mj-lt"/>
                        <a:ea typeface="Times New Roman" panose="02020603050405020304" pitchFamily="18" charset="0"/>
                        <a:cs typeface="Times New Roman" panose="02020603050405020304" pitchFamily="18" charset="0"/>
                      </a:endParaRPr>
                    </a:p>
                    <a:p>
                      <a:pPr marL="177800" lvl="0" indent="-177800" algn="just">
                        <a:lnSpc>
                          <a:spcPct val="100000"/>
                        </a:lnSpc>
                        <a:spcAft>
                          <a:spcPts val="0"/>
                        </a:spcAft>
                        <a:buFont typeface="+mj-lt"/>
                        <a:buAutoNum type="arabicParenR"/>
                      </a:pPr>
                      <a:r>
                        <a:rPr lang="es-ES" sz="1200" kern="100" dirty="0">
                          <a:effectLst/>
                          <a:latin typeface="+mj-lt"/>
                          <a:ea typeface="Times New Roman" panose="02020603050405020304" pitchFamily="18" charset="0"/>
                          <a:cs typeface="Times New Roman" panose="02020603050405020304" pitchFamily="18" charset="0"/>
                        </a:rPr>
                        <a:t>Prevencionista de Seguridad, Salud, Ambiente y Social (ASSS)</a:t>
                      </a:r>
                      <a:endParaRPr lang="es-PE" sz="1200" kern="100" dirty="0">
                        <a:effectLst/>
                        <a:latin typeface="+mj-lt"/>
                        <a:ea typeface="Times New Roman" panose="02020603050405020304" pitchFamily="18" charset="0"/>
                        <a:cs typeface="Times New Roman" panose="02020603050405020304" pitchFamily="18" charset="0"/>
                      </a:endParaRPr>
                    </a:p>
                    <a:p>
                      <a:pPr>
                        <a:lnSpc>
                          <a:spcPct val="100000"/>
                        </a:lnSpc>
                        <a:spcAft>
                          <a:spcPts val="0"/>
                        </a:spcAft>
                      </a:pPr>
                      <a:r>
                        <a:rPr lang="es-ES" sz="1200" kern="100" dirty="0">
                          <a:effectLst/>
                          <a:latin typeface="+mj-lt"/>
                          <a:ea typeface="Calibri" panose="020F0502020204030204" pitchFamily="34" charset="0"/>
                          <a:cs typeface="Times New Roman" panose="02020603050405020304" pitchFamily="18" charset="0"/>
                        </a:rPr>
                        <a:t> </a:t>
                      </a:r>
                      <a:endParaRPr lang="es-PE" sz="1200" kern="100" dirty="0">
                        <a:effectLst/>
                        <a:latin typeface="+mj-lt"/>
                        <a:ea typeface="Calibri" panose="020F0502020204030204" pitchFamily="34" charset="0"/>
                        <a:cs typeface="Times New Roman" panose="02020603050405020304" pitchFamily="18" charset="0"/>
                      </a:endParaRPr>
                    </a:p>
                  </a:txBody>
                  <a:tcPr marL="28620" marR="286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Aft>
                          <a:spcPts val="0"/>
                        </a:spcAft>
                      </a:pPr>
                      <a:r>
                        <a:rPr lang="es-ES" sz="1200" kern="100" dirty="0">
                          <a:effectLst/>
                          <a:latin typeface="+mj-lt"/>
                          <a:ea typeface="Calibri" panose="020F0502020204030204" pitchFamily="34" charset="0"/>
                          <a:cs typeface="Times New Roman" panose="02020603050405020304" pitchFamily="18" charset="0"/>
                        </a:rPr>
                        <a:t> </a:t>
                      </a:r>
                    </a:p>
                    <a:p>
                      <a:pPr>
                        <a:lnSpc>
                          <a:spcPct val="100000"/>
                        </a:lnSpc>
                        <a:spcAft>
                          <a:spcPts val="0"/>
                        </a:spcAft>
                      </a:pPr>
                      <a:r>
                        <a:rPr lang="es-PE" sz="1200" kern="100" dirty="0">
                          <a:effectLst/>
                          <a:latin typeface="+mj-lt"/>
                          <a:ea typeface="Calibri" panose="020F0502020204030204" pitchFamily="34" charset="0"/>
                          <a:cs typeface="Times New Roman" panose="02020603050405020304" pitchFamily="18" charset="0"/>
                        </a:rPr>
                        <a:t>FORMULARIO N°09 FORMULARIO DEL PERSONAL CLAVE</a:t>
                      </a:r>
                    </a:p>
                    <a:p>
                      <a:pPr>
                        <a:lnSpc>
                          <a:spcPct val="100000"/>
                        </a:lnSpc>
                        <a:spcAft>
                          <a:spcPts val="0"/>
                        </a:spcAft>
                      </a:pPr>
                      <a:endParaRPr lang="es-PE" sz="1200" kern="100" dirty="0">
                        <a:effectLst/>
                        <a:latin typeface="+mj-lt"/>
                        <a:ea typeface="Calibri" panose="020F0502020204030204" pitchFamily="34" charset="0"/>
                        <a:cs typeface="Times New Roman" panose="02020603050405020304" pitchFamily="18" charset="0"/>
                      </a:endParaRPr>
                    </a:p>
                    <a:p>
                      <a:pPr>
                        <a:lnSpc>
                          <a:spcPct val="100000"/>
                        </a:lnSpc>
                        <a:spcAft>
                          <a:spcPts val="0"/>
                        </a:spcAft>
                      </a:pPr>
                      <a:r>
                        <a:rPr lang="es-ES" sz="1200" kern="100" dirty="0">
                          <a:effectLst/>
                          <a:latin typeface="+mj-lt"/>
                          <a:ea typeface="Calibri" panose="020F0502020204030204" pitchFamily="34" charset="0"/>
                          <a:cs typeface="Times New Roman" panose="02020603050405020304" pitchFamily="18" charset="0"/>
                        </a:rPr>
                        <a:t>Residente de Obra</a:t>
                      </a:r>
                      <a:endParaRPr lang="es-PE" sz="1200" kern="100" dirty="0">
                        <a:effectLst/>
                        <a:latin typeface="+mj-lt"/>
                        <a:ea typeface="Calibri" panose="020F0502020204030204" pitchFamily="34" charset="0"/>
                        <a:cs typeface="Times New Roman" panose="02020603050405020304" pitchFamily="18" charset="0"/>
                      </a:endParaRPr>
                    </a:p>
                    <a:p>
                      <a:pPr>
                        <a:lnSpc>
                          <a:spcPct val="100000"/>
                        </a:lnSpc>
                        <a:spcAft>
                          <a:spcPts val="0"/>
                        </a:spcAft>
                      </a:pPr>
                      <a:r>
                        <a:rPr lang="es-ES" sz="1200" kern="100" dirty="0">
                          <a:effectLst/>
                          <a:latin typeface="+mj-lt"/>
                          <a:ea typeface="Calibri" panose="020F0502020204030204" pitchFamily="34" charset="0"/>
                          <a:cs typeface="Times New Roman" panose="02020603050405020304" pitchFamily="18" charset="0"/>
                        </a:rPr>
                        <a:t>Prevencionista de Seguridad, Salud, Ambiente y Social (ASSS)</a:t>
                      </a:r>
                      <a:endParaRPr lang="es-PE" sz="1200" kern="100" dirty="0">
                        <a:effectLst/>
                        <a:latin typeface="+mj-lt"/>
                        <a:ea typeface="Calibri" panose="020F0502020204030204" pitchFamily="34" charset="0"/>
                        <a:cs typeface="Times New Roman" panose="02020603050405020304" pitchFamily="18" charset="0"/>
                      </a:endParaRPr>
                    </a:p>
                  </a:txBody>
                  <a:tcPr marL="28620" marR="286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23447868"/>
                  </a:ext>
                </a:extLst>
              </a:tr>
            </a:tbl>
          </a:graphicData>
        </a:graphic>
      </p:graphicFrame>
      <p:sp>
        <p:nvSpPr>
          <p:cNvPr id="12" name="CuadroTexto 11">
            <a:extLst>
              <a:ext uri="{FF2B5EF4-FFF2-40B4-BE49-F238E27FC236}">
                <a16:creationId xmlns:a16="http://schemas.microsoft.com/office/drawing/2014/main" id="{A2D695C4-5299-5122-27FA-F15191BC1CF9}"/>
              </a:ext>
            </a:extLst>
          </p:cNvPr>
          <p:cNvSpPr txBox="1"/>
          <p:nvPr/>
        </p:nvSpPr>
        <p:spPr>
          <a:xfrm>
            <a:off x="489772" y="3837195"/>
            <a:ext cx="4128928" cy="1200329"/>
          </a:xfrm>
          <a:prstGeom prst="rect">
            <a:avLst/>
          </a:prstGeom>
          <a:noFill/>
        </p:spPr>
        <p:txBody>
          <a:bodyPr wrap="square">
            <a:spAutoFit/>
          </a:bodyPr>
          <a:lstStyle/>
          <a:p>
            <a:pPr marL="171450" indent="-171450" algn="just">
              <a:buFont typeface="Wingdings" panose="05000000000000000000" pitchFamily="2" charset="2"/>
              <a:buChar char="ü"/>
            </a:pPr>
            <a:r>
              <a:rPr lang="es-ES" sz="1200">
                <a:effectLst/>
                <a:latin typeface="+mj-lt"/>
                <a:ea typeface="Times New Roman" panose="02020603050405020304" pitchFamily="18" charset="0"/>
              </a:rPr>
              <a:t>Se deberá registrar la información en el Formulario de Personal Clave Propuesto y su Declaración, Sección II).</a:t>
            </a:r>
            <a:endParaRPr lang="es-PE" sz="1200">
              <a:effectLst/>
              <a:latin typeface="+mj-lt"/>
              <a:ea typeface="Times New Roman" panose="02020603050405020304" pitchFamily="18" charset="0"/>
            </a:endParaRPr>
          </a:p>
          <a:p>
            <a:pPr algn="just"/>
            <a:endParaRPr lang="es-ES" sz="1200">
              <a:effectLst/>
              <a:latin typeface="+mj-lt"/>
              <a:ea typeface="Times New Roman" panose="02020603050405020304" pitchFamily="18" charset="0"/>
            </a:endParaRPr>
          </a:p>
          <a:p>
            <a:pPr marL="171450" indent="-171450" algn="just">
              <a:buFont typeface="Wingdings" panose="05000000000000000000" pitchFamily="2" charset="2"/>
              <a:buChar char="ü"/>
            </a:pPr>
            <a:r>
              <a:rPr lang="es-PE" sz="1200">
                <a:effectLst/>
                <a:highlight>
                  <a:srgbClr val="00FFFF"/>
                </a:highlight>
                <a:latin typeface="+mj-lt"/>
                <a:ea typeface="Times New Roman" panose="02020603050405020304" pitchFamily="18" charset="0"/>
              </a:rPr>
              <a:t>Para la Firma de Contrato </a:t>
            </a:r>
            <a:r>
              <a:rPr lang="es-PE" sz="1200">
                <a:highlight>
                  <a:srgbClr val="00FFFF"/>
                </a:highlight>
                <a:latin typeface="+mj-lt"/>
                <a:ea typeface="Times New Roman" panose="02020603050405020304" pitchFamily="18" charset="0"/>
              </a:rPr>
              <a:t>el oferente adjudicado deberá presentar la d</a:t>
            </a:r>
            <a:r>
              <a:rPr lang="es-PE" sz="1200">
                <a:effectLst/>
                <a:highlight>
                  <a:srgbClr val="00FFFF"/>
                </a:highlight>
                <a:latin typeface="+mj-lt"/>
                <a:ea typeface="Times New Roman" panose="02020603050405020304" pitchFamily="18" charset="0"/>
              </a:rPr>
              <a:t>ocumentación que sustente la </a:t>
            </a:r>
            <a:r>
              <a:rPr lang="es-MX" sz="1200">
                <a:effectLst/>
                <a:highlight>
                  <a:srgbClr val="00FFFF"/>
                </a:highlight>
                <a:latin typeface="+mj-lt"/>
                <a:ea typeface="Times New Roman" panose="02020603050405020304" pitchFamily="18" charset="0"/>
              </a:rPr>
              <a:t>formación profesional requerida, colegiatura y habilidad vigente.</a:t>
            </a:r>
            <a:endParaRPr lang="es-PE" sz="1800">
              <a:effectLst/>
              <a:highlight>
                <a:srgbClr val="00FFFF"/>
              </a:highlight>
              <a:latin typeface="Times New Roman" panose="02020603050405020304" pitchFamily="18" charset="0"/>
              <a:ea typeface="Times New Roman" panose="02020603050405020304" pitchFamily="18" charset="0"/>
            </a:endParaRPr>
          </a:p>
        </p:txBody>
      </p:sp>
      <p:pic>
        <p:nvPicPr>
          <p:cNvPr id="3" name="Imagen 2">
            <a:extLst>
              <a:ext uri="{FF2B5EF4-FFF2-40B4-BE49-F238E27FC236}">
                <a16:creationId xmlns:a16="http://schemas.microsoft.com/office/drawing/2014/main" id="{47BD35BE-54F8-9F22-66A7-5DBAFAD0C5D2}"/>
              </a:ext>
            </a:extLst>
          </p:cNvPr>
          <p:cNvPicPr>
            <a:picLocks noChangeAspect="1"/>
          </p:cNvPicPr>
          <p:nvPr/>
        </p:nvPicPr>
        <p:blipFill>
          <a:blip r:embed="rId2"/>
          <a:stretch>
            <a:fillRect/>
          </a:stretch>
        </p:blipFill>
        <p:spPr>
          <a:xfrm>
            <a:off x="5410368" y="296849"/>
            <a:ext cx="5172797" cy="5715798"/>
          </a:xfrm>
          <a:prstGeom prst="rect">
            <a:avLst/>
          </a:prstGeom>
        </p:spPr>
      </p:pic>
    </p:spTree>
    <p:extLst>
      <p:ext uri="{BB962C8B-B14F-4D97-AF65-F5344CB8AC3E}">
        <p14:creationId xmlns:p14="http://schemas.microsoft.com/office/powerpoint/2010/main" val="328231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Subtítulo">
            <a:extLst>
              <a:ext uri="{FF2B5EF4-FFF2-40B4-BE49-F238E27FC236}">
                <a16:creationId xmlns:a16="http://schemas.microsoft.com/office/drawing/2014/main" id="{050DE5D1-B900-279A-0922-0C8DB8FCEF61}"/>
              </a:ext>
            </a:extLst>
          </p:cNvPr>
          <p:cNvSpPr txBox="1">
            <a:spLocks noGrp="1"/>
          </p:cNvSpPr>
          <p:nvPr>
            <p:ph idx="1"/>
          </p:nvPr>
        </p:nvSpPr>
        <p:spPr>
          <a:xfrm>
            <a:off x="728349" y="1210701"/>
            <a:ext cx="10515600" cy="4643229"/>
          </a:xfrm>
          <a:prstGeom prst="rect">
            <a:avLst/>
          </a:prstGeom>
        </p:spPr>
        <p:txBody>
          <a:bodyPr vert="horz" lIns="91440" tIns="45720" rIns="91440" bIns="45720" rtlCol="0">
            <a:normAutofit lnSpcReduction="10000"/>
          </a:bodyPr>
          <a:lstStyle/>
          <a:p>
            <a:pPr marL="0" indent="0" algn="just">
              <a:lnSpc>
                <a:spcPct val="100000"/>
              </a:lnSpc>
              <a:spcBef>
                <a:spcPct val="20000"/>
              </a:spcBef>
              <a:buNone/>
              <a:defRPr/>
            </a:pPr>
            <a:r>
              <a:rPr lang="es-ES_tradnl" sz="2000" b="1" dirty="0">
                <a:effectLst/>
                <a:latin typeface="+mj-lt"/>
                <a:ea typeface="Times New Roman" panose="02020603050405020304" pitchFamily="18" charset="0"/>
              </a:rPr>
              <a:t>Financiamiento:</a:t>
            </a:r>
          </a:p>
          <a:p>
            <a:pPr marL="0" indent="0" algn="just">
              <a:lnSpc>
                <a:spcPct val="100000"/>
              </a:lnSpc>
              <a:spcBef>
                <a:spcPct val="20000"/>
              </a:spcBef>
              <a:buNone/>
              <a:defRPr/>
            </a:pPr>
            <a:r>
              <a:rPr lang="es-ES_tradnl" sz="1800" dirty="0">
                <a:effectLst/>
                <a:latin typeface="+mj-lt"/>
                <a:ea typeface="Times New Roman" panose="02020603050405020304" pitchFamily="18" charset="0"/>
              </a:rPr>
              <a:t>El Estado Peruano ha recibido del </a:t>
            </a:r>
            <a:r>
              <a:rPr lang="es-ES" sz="1800" dirty="0">
                <a:solidFill>
                  <a:srgbClr val="000000"/>
                </a:solidFill>
                <a:effectLst/>
                <a:latin typeface="+mj-lt"/>
                <a:ea typeface="Times New Roman" panose="02020603050405020304" pitchFamily="18" charset="0"/>
              </a:rPr>
              <a:t>Banco Internacional de Reconstrucción y Fomento (BIRF)</a:t>
            </a:r>
            <a:r>
              <a:rPr lang="es-ES_tradnl" sz="1800" dirty="0">
                <a:effectLst/>
                <a:latin typeface="+mj-lt"/>
                <a:ea typeface="Times New Roman" panose="02020603050405020304" pitchFamily="18" charset="0"/>
              </a:rPr>
              <a:t>, un Préstamo</a:t>
            </a:r>
            <a:r>
              <a:rPr lang="es-ES_tradnl" sz="1800" b="1" dirty="0">
                <a:effectLst/>
                <a:latin typeface="+mj-lt"/>
                <a:ea typeface="Calibri" panose="020F0502020204030204" pitchFamily="34" charset="0"/>
              </a:rPr>
              <a:t> </a:t>
            </a:r>
            <a:r>
              <a:rPr lang="es-ES_tradnl" sz="1800" dirty="0">
                <a:effectLst/>
                <a:latin typeface="+mj-lt"/>
                <a:ea typeface="Times New Roman" panose="02020603050405020304" pitchFamily="18" charset="0"/>
              </a:rPr>
              <a:t>para financiar parcialmente el costo del Programa Nacional de Riego Tecnificado para una Agricultura Climáticamente Resiliente, mediante el Contrato de </a:t>
            </a:r>
            <a:r>
              <a:rPr lang="es-ES" sz="1800" dirty="0">
                <a:effectLst/>
                <a:latin typeface="+mj-lt"/>
                <a:ea typeface="Calibri" panose="020F0502020204030204" pitchFamily="34" charset="0"/>
              </a:rPr>
              <a:t>Préstamo </a:t>
            </a:r>
            <a:r>
              <a:rPr lang="es-ES" sz="1800" dirty="0" err="1">
                <a:effectLst/>
                <a:latin typeface="+mj-lt"/>
                <a:ea typeface="Calibri" panose="020F0502020204030204" pitchFamily="34" charset="0"/>
              </a:rPr>
              <a:t>N°</a:t>
            </a:r>
            <a:r>
              <a:rPr lang="es-ES" sz="1800" dirty="0">
                <a:effectLst/>
                <a:latin typeface="+mj-lt"/>
                <a:ea typeface="Calibri" panose="020F0502020204030204" pitchFamily="34" charset="0"/>
              </a:rPr>
              <a:t> 9616-PE</a:t>
            </a:r>
            <a:r>
              <a:rPr lang="es-ES_tradnl" sz="1800" dirty="0">
                <a:effectLst/>
                <a:latin typeface="+mj-lt"/>
                <a:ea typeface="Times New Roman" panose="02020603050405020304" pitchFamily="18" charset="0"/>
              </a:rPr>
              <a:t>. </a:t>
            </a:r>
          </a:p>
          <a:p>
            <a:pPr marL="0" indent="0" algn="just">
              <a:lnSpc>
                <a:spcPct val="100000"/>
              </a:lnSpc>
              <a:spcBef>
                <a:spcPct val="20000"/>
              </a:spcBef>
              <a:buNone/>
              <a:defRPr/>
            </a:pPr>
            <a:r>
              <a:rPr lang="es-ES_tradnl" sz="1800" dirty="0">
                <a:effectLst/>
                <a:latin typeface="+mj-lt"/>
                <a:ea typeface="Times New Roman" panose="02020603050405020304" pitchFamily="18" charset="0"/>
              </a:rPr>
              <a:t>El Programa </a:t>
            </a:r>
            <a:r>
              <a:rPr lang="es-ES_tradnl" sz="1800" dirty="0" err="1">
                <a:effectLst/>
                <a:latin typeface="+mj-lt"/>
                <a:ea typeface="Times New Roman" panose="02020603050405020304" pitchFamily="18" charset="0"/>
              </a:rPr>
              <a:t>Subsectorial</a:t>
            </a:r>
            <a:r>
              <a:rPr lang="es-ES_tradnl" sz="1800" dirty="0">
                <a:effectLst/>
                <a:latin typeface="+mj-lt"/>
                <a:ea typeface="Times New Roman" panose="02020603050405020304" pitchFamily="18" charset="0"/>
              </a:rPr>
              <a:t> de Irrigaciones – PSI, es el responsable de la ejecución del Programa, en el marco del cual se invita a los interesados a presentar sus ofertas.</a:t>
            </a:r>
            <a:r>
              <a:rPr lang="es-ES" sz="1800" dirty="0">
                <a:effectLst/>
                <a:latin typeface="+mj-lt"/>
                <a:ea typeface="Times New Roman" panose="02020603050405020304" pitchFamily="18" charset="0"/>
              </a:rPr>
              <a:t> </a:t>
            </a:r>
            <a:endParaRPr lang="es-PE" sz="1800" dirty="0">
              <a:effectLst/>
              <a:latin typeface="+mj-lt"/>
              <a:ea typeface="Times New Roman" panose="02020603050405020304" pitchFamily="18" charset="0"/>
            </a:endParaRPr>
          </a:p>
          <a:p>
            <a:pPr marL="0" marR="0" lvl="0" indent="0" algn="just" defTabSz="914400" rtl="0" eaLnBrk="1" fontAlgn="auto" latinLnBrk="0" hangingPunct="1">
              <a:lnSpc>
                <a:spcPct val="100000"/>
              </a:lnSpc>
              <a:spcBef>
                <a:spcPct val="20000"/>
              </a:spcBef>
              <a:spcAft>
                <a:spcPts val="0"/>
              </a:spcAft>
              <a:buClrTx/>
              <a:buSzTx/>
              <a:buNone/>
              <a:tabLst/>
              <a:defRPr/>
            </a:pPr>
            <a:endParaRPr lang="es-PE" sz="2000" b="1" dirty="0">
              <a:solidFill>
                <a:schemeClr val="tx1">
                  <a:lumMod val="75000"/>
                  <a:lumOff val="25000"/>
                </a:schemeClr>
              </a:solidFill>
              <a:latin typeface="+mj-lt"/>
              <a:cs typeface="Arial" panose="020B0604020202020204" pitchFamily="34" charset="0"/>
            </a:endParaRPr>
          </a:p>
          <a:p>
            <a:pPr marL="0" marR="0" lvl="0" indent="0" algn="just" defTabSz="914400" rtl="0" eaLnBrk="1" fontAlgn="auto" latinLnBrk="0" hangingPunct="1">
              <a:lnSpc>
                <a:spcPct val="100000"/>
              </a:lnSpc>
              <a:spcBef>
                <a:spcPct val="20000"/>
              </a:spcBef>
              <a:spcAft>
                <a:spcPts val="0"/>
              </a:spcAft>
              <a:buClrTx/>
              <a:buSzTx/>
              <a:buNone/>
              <a:tabLst/>
              <a:defRPr/>
            </a:pPr>
            <a:r>
              <a:rPr lang="es-PE" sz="2000" b="1" dirty="0">
                <a:solidFill>
                  <a:schemeClr val="tx1">
                    <a:lumMod val="75000"/>
                    <a:lumOff val="25000"/>
                  </a:schemeClr>
                </a:solidFill>
                <a:latin typeface="+mj-lt"/>
                <a:cs typeface="Arial" panose="020B0604020202020204" pitchFamily="34" charset="0"/>
              </a:rPr>
              <a:t>Regulaciones de Adquisiciones : </a:t>
            </a:r>
          </a:p>
          <a:p>
            <a:pPr marL="0" marR="0" lvl="0" indent="0" algn="just" defTabSz="914400" rtl="0" eaLnBrk="1" fontAlgn="auto" latinLnBrk="0" hangingPunct="1">
              <a:lnSpc>
                <a:spcPct val="100000"/>
              </a:lnSpc>
              <a:spcBef>
                <a:spcPct val="20000"/>
              </a:spcBef>
              <a:spcAft>
                <a:spcPts val="0"/>
              </a:spcAft>
              <a:buClrTx/>
              <a:buSzTx/>
              <a:buNone/>
              <a:tabLst/>
              <a:defRPr/>
            </a:pPr>
            <a:r>
              <a:rPr lang="es-ES" sz="1800" dirty="0"/>
              <a:t>REGULACIONES DE ADQUISICIONES PARA PRESTATARIOS EN PROYECTOS DE INVERSIÓN – BANCO MUNDIAL</a:t>
            </a:r>
          </a:p>
          <a:p>
            <a:pPr marL="0" marR="0" lvl="0" indent="0" algn="just" defTabSz="914400" rtl="0" eaLnBrk="1" fontAlgn="auto" latinLnBrk="0" hangingPunct="1">
              <a:lnSpc>
                <a:spcPct val="100000"/>
              </a:lnSpc>
              <a:spcBef>
                <a:spcPct val="20000"/>
              </a:spcBef>
              <a:spcAft>
                <a:spcPts val="0"/>
              </a:spcAft>
              <a:buClrTx/>
              <a:buSzTx/>
              <a:buNone/>
              <a:tabLst/>
              <a:defRPr/>
            </a:pPr>
            <a:r>
              <a:rPr lang="es-ES" sz="1800" dirty="0"/>
              <a:t>ADQUISICIONES EN OPERACIONES DE FINANCIAMIENTO PARA PROYECTOS DE INVERSIÓN</a:t>
            </a:r>
          </a:p>
          <a:p>
            <a:pPr marL="0" marR="0" lvl="0" indent="0" algn="just" defTabSz="914400" rtl="0" eaLnBrk="1" fontAlgn="auto" latinLnBrk="0" hangingPunct="1">
              <a:lnSpc>
                <a:spcPct val="100000"/>
              </a:lnSpc>
              <a:spcBef>
                <a:spcPct val="20000"/>
              </a:spcBef>
              <a:spcAft>
                <a:spcPts val="0"/>
              </a:spcAft>
              <a:buClrTx/>
              <a:buSzTx/>
              <a:buNone/>
              <a:tabLst/>
              <a:defRPr/>
            </a:pPr>
            <a:r>
              <a:rPr lang="es-ES" sz="1800" dirty="0"/>
              <a:t>BIENES, OBRAS, SERVICIOS DE NO-CONSULTORÍA Y SERVICIOS DE CONSULTORÍA</a:t>
            </a:r>
          </a:p>
          <a:p>
            <a:pPr marL="0" marR="0" lvl="0" indent="0" algn="just" defTabSz="914400" rtl="0" eaLnBrk="1" fontAlgn="auto" latinLnBrk="0" hangingPunct="1">
              <a:lnSpc>
                <a:spcPct val="100000"/>
              </a:lnSpc>
              <a:spcBef>
                <a:spcPct val="20000"/>
              </a:spcBef>
              <a:spcAft>
                <a:spcPts val="0"/>
              </a:spcAft>
              <a:buClrTx/>
              <a:buSzTx/>
              <a:buNone/>
              <a:tabLst/>
              <a:defRPr/>
            </a:pPr>
            <a:r>
              <a:rPr lang="es-ES" sz="1800" dirty="0"/>
              <a:t>QUINTA EDICIÓN SETIEMBRE DE 2023</a:t>
            </a:r>
          </a:p>
          <a:p>
            <a:pPr marR="0" lvl="0" algn="just" defTabSz="914400" rtl="0" eaLnBrk="1" fontAlgn="auto" latinLnBrk="0" hangingPunct="1">
              <a:lnSpc>
                <a:spcPct val="100000"/>
              </a:lnSpc>
              <a:spcBef>
                <a:spcPct val="20000"/>
              </a:spcBef>
              <a:spcAft>
                <a:spcPts val="0"/>
              </a:spcAft>
              <a:buClrTx/>
              <a:buSzTx/>
              <a:tabLst/>
              <a:defRPr/>
            </a:pPr>
            <a:endParaRPr lang="es-ES" sz="1400" b="1" dirty="0">
              <a:solidFill>
                <a:schemeClr val="tx1">
                  <a:lumMod val="75000"/>
                  <a:lumOff val="25000"/>
                </a:schemeClr>
              </a:solidFill>
              <a:latin typeface="+mj-lt"/>
              <a:cs typeface="Arial" panose="020B0604020202020204" pitchFamily="34" charset="0"/>
            </a:endParaRPr>
          </a:p>
          <a:p>
            <a:pPr marL="0" marR="0" lvl="0" indent="0" algn="just" defTabSz="914400" rtl="0" eaLnBrk="1" fontAlgn="auto" latinLnBrk="0" hangingPunct="1">
              <a:lnSpc>
                <a:spcPct val="100000"/>
              </a:lnSpc>
              <a:spcBef>
                <a:spcPct val="20000"/>
              </a:spcBef>
              <a:spcAft>
                <a:spcPts val="0"/>
              </a:spcAft>
              <a:buClrTx/>
              <a:buSzTx/>
              <a:buNone/>
              <a:tabLst/>
              <a:defRPr/>
            </a:pPr>
            <a:r>
              <a:rPr lang="es-PE" sz="2000" b="1" dirty="0">
                <a:solidFill>
                  <a:schemeClr val="tx1">
                    <a:lumMod val="75000"/>
                    <a:lumOff val="25000"/>
                  </a:schemeClr>
                </a:solidFill>
                <a:latin typeface="+mj-lt"/>
                <a:cs typeface="Arial" panose="020B0604020202020204" pitchFamily="34" charset="0"/>
              </a:rPr>
              <a:t>Método de selección	:    	SOLICITUD DE OFERTAS</a:t>
            </a:r>
          </a:p>
          <a:p>
            <a:pPr marL="0" marR="0" lvl="0" indent="0" algn="just" defTabSz="914400" rtl="0" eaLnBrk="1" fontAlgn="auto" latinLnBrk="0" hangingPunct="1">
              <a:lnSpc>
                <a:spcPct val="100000"/>
              </a:lnSpc>
              <a:spcBef>
                <a:spcPct val="20000"/>
              </a:spcBef>
              <a:spcAft>
                <a:spcPts val="0"/>
              </a:spcAft>
              <a:buClrTx/>
              <a:buSzTx/>
              <a:buNone/>
              <a:tabLst/>
              <a:defRPr/>
            </a:pPr>
            <a:r>
              <a:rPr lang="es-PE" sz="2000" b="1" dirty="0">
                <a:solidFill>
                  <a:schemeClr val="tx1">
                    <a:lumMod val="75000"/>
                    <a:lumOff val="25000"/>
                  </a:schemeClr>
                </a:solidFill>
                <a:latin typeface="+mj-lt"/>
                <a:cs typeface="Arial" panose="020B0604020202020204" pitchFamily="34" charset="0"/>
              </a:rPr>
              <a:t>Tipo de Contrato		:	A PRECIO UNITARIOS	</a:t>
            </a:r>
          </a:p>
          <a:p>
            <a:pPr marL="0" marR="0" lvl="3" indent="-228600" algn="just" defTabSz="820738" rtl="0" eaLnBrk="0" fontAlgn="auto" latinLnBrk="0" hangingPunct="0">
              <a:lnSpc>
                <a:spcPct val="100000"/>
              </a:lnSpc>
              <a:spcBef>
                <a:spcPct val="20000"/>
              </a:spcBef>
              <a:spcAft>
                <a:spcPts val="1075"/>
              </a:spcAft>
              <a:buClrTx/>
              <a:buSzTx/>
              <a:buFont typeface="Arial" pitchFamily="34" charset="0"/>
              <a:buChar char="–"/>
              <a:tabLst/>
              <a:defRPr/>
            </a:pPr>
            <a:endParaRPr kumimoji="0" lang="es-ES_tradnl" sz="2000" b="0" i="0" u="none" strike="noStrike" kern="1200" cap="none" spc="0" normalizeH="0" baseline="0" noProof="0" dirty="0">
              <a:ln>
                <a:noFill/>
              </a:ln>
              <a:solidFill>
                <a:schemeClr val="tx1">
                  <a:lumMod val="75000"/>
                  <a:lumOff val="25000"/>
                </a:schemeClr>
              </a:solidFill>
              <a:effectLst/>
              <a:uLnTx/>
              <a:uFillTx/>
              <a:latin typeface="+mj-lt"/>
              <a:cs typeface="Arial" panose="020B0604020202020204" pitchFamily="34" charset="0"/>
            </a:endParaRPr>
          </a:p>
        </p:txBody>
      </p:sp>
      <p:grpSp>
        <p:nvGrpSpPr>
          <p:cNvPr id="5" name="Grupo 4">
            <a:extLst>
              <a:ext uri="{FF2B5EF4-FFF2-40B4-BE49-F238E27FC236}">
                <a16:creationId xmlns:a16="http://schemas.microsoft.com/office/drawing/2014/main" id="{FA763C76-9734-A32A-35C1-F996366C9C6F}"/>
              </a:ext>
            </a:extLst>
          </p:cNvPr>
          <p:cNvGrpSpPr/>
          <p:nvPr/>
        </p:nvGrpSpPr>
        <p:grpSpPr>
          <a:xfrm>
            <a:off x="978567" y="176463"/>
            <a:ext cx="2458453" cy="818238"/>
            <a:chOff x="4662488" y="2714625"/>
            <a:chExt cx="2867026" cy="1327151"/>
          </a:xfrm>
        </p:grpSpPr>
        <p:sp>
          <p:nvSpPr>
            <p:cNvPr id="6" name="Freeform 5">
              <a:extLst>
                <a:ext uri="{FF2B5EF4-FFF2-40B4-BE49-F238E27FC236}">
                  <a16:creationId xmlns:a16="http://schemas.microsoft.com/office/drawing/2014/main" id="{CF72B70E-EFA3-D81B-F5C6-C8EC0BA6EC22}"/>
                </a:ext>
              </a:extLst>
            </p:cNvPr>
            <p:cNvSpPr>
              <a:spLocks noEditPoints="1"/>
            </p:cNvSpPr>
            <p:nvPr/>
          </p:nvSpPr>
          <p:spPr bwMode="auto">
            <a:xfrm>
              <a:off x="4662488" y="3313113"/>
              <a:ext cx="709613" cy="547688"/>
            </a:xfrm>
            <a:custGeom>
              <a:avLst/>
              <a:gdLst>
                <a:gd name="T0" fmla="*/ 260 w 1970"/>
                <a:gd name="T1" fmla="*/ 1509 h 1509"/>
                <a:gd name="T2" fmla="*/ 33 w 1970"/>
                <a:gd name="T3" fmla="*/ 1509 h 1509"/>
                <a:gd name="T4" fmla="*/ 0 w 1970"/>
                <a:gd name="T5" fmla="*/ 1476 h 1509"/>
                <a:gd name="T6" fmla="*/ 0 w 1970"/>
                <a:gd name="T7" fmla="*/ 33 h 1509"/>
                <a:gd name="T8" fmla="*/ 33 w 1970"/>
                <a:gd name="T9" fmla="*/ 0 h 1509"/>
                <a:gd name="T10" fmla="*/ 1478 w 1970"/>
                <a:gd name="T11" fmla="*/ 0 h 1509"/>
                <a:gd name="T12" fmla="*/ 1574 w 1970"/>
                <a:gd name="T13" fmla="*/ 10 h 1509"/>
                <a:gd name="T14" fmla="*/ 1666 w 1970"/>
                <a:gd name="T15" fmla="*/ 38 h 1509"/>
                <a:gd name="T16" fmla="*/ 1750 w 1970"/>
                <a:gd name="T17" fmla="*/ 83 h 1509"/>
                <a:gd name="T18" fmla="*/ 1823 w 1970"/>
                <a:gd name="T19" fmla="*/ 142 h 1509"/>
                <a:gd name="T20" fmla="*/ 1883 w 1970"/>
                <a:gd name="T21" fmla="*/ 213 h 1509"/>
                <a:gd name="T22" fmla="*/ 1930 w 1970"/>
                <a:gd name="T23" fmla="*/ 295 h 1509"/>
                <a:gd name="T24" fmla="*/ 1960 w 1970"/>
                <a:gd name="T25" fmla="*/ 385 h 1509"/>
                <a:gd name="T26" fmla="*/ 1970 w 1970"/>
                <a:gd name="T27" fmla="*/ 482 h 1509"/>
                <a:gd name="T28" fmla="*/ 1928 w 1970"/>
                <a:gd name="T29" fmla="*/ 671 h 1509"/>
                <a:gd name="T30" fmla="*/ 1880 w 1970"/>
                <a:gd name="T31" fmla="*/ 752 h 1509"/>
                <a:gd name="T32" fmla="*/ 1818 w 1970"/>
                <a:gd name="T33" fmla="*/ 824 h 1509"/>
                <a:gd name="T34" fmla="*/ 1743 w 1970"/>
                <a:gd name="T35" fmla="*/ 882 h 1509"/>
                <a:gd name="T36" fmla="*/ 1657 w 1970"/>
                <a:gd name="T37" fmla="*/ 926 h 1509"/>
                <a:gd name="T38" fmla="*/ 1564 w 1970"/>
                <a:gd name="T39" fmla="*/ 954 h 1509"/>
                <a:gd name="T40" fmla="*/ 1468 w 1970"/>
                <a:gd name="T41" fmla="*/ 963 h 1509"/>
                <a:gd name="T42" fmla="*/ 293 w 1970"/>
                <a:gd name="T43" fmla="*/ 963 h 1509"/>
                <a:gd name="T44" fmla="*/ 293 w 1970"/>
                <a:gd name="T45" fmla="*/ 1476 h 1509"/>
                <a:gd name="T46" fmla="*/ 260 w 1970"/>
                <a:gd name="T47" fmla="*/ 1509 h 1509"/>
                <a:gd name="T48" fmla="*/ 1472 w 1970"/>
                <a:gd name="T49" fmla="*/ 674 h 1509"/>
                <a:gd name="T50" fmla="*/ 1512 w 1970"/>
                <a:gd name="T51" fmla="*/ 670 h 1509"/>
                <a:gd name="T52" fmla="*/ 1550 w 1970"/>
                <a:gd name="T53" fmla="*/ 659 h 1509"/>
                <a:gd name="T54" fmla="*/ 1585 w 1970"/>
                <a:gd name="T55" fmla="*/ 640 h 1509"/>
                <a:gd name="T56" fmla="*/ 1615 w 1970"/>
                <a:gd name="T57" fmla="*/ 617 h 1509"/>
                <a:gd name="T58" fmla="*/ 1641 w 1970"/>
                <a:gd name="T59" fmla="*/ 588 h 1509"/>
                <a:gd name="T60" fmla="*/ 1662 w 1970"/>
                <a:gd name="T61" fmla="*/ 555 h 1509"/>
                <a:gd name="T62" fmla="*/ 1675 w 1970"/>
                <a:gd name="T63" fmla="*/ 519 h 1509"/>
                <a:gd name="T64" fmla="*/ 1681 w 1970"/>
                <a:gd name="T65" fmla="*/ 482 h 1509"/>
                <a:gd name="T66" fmla="*/ 1675 w 1970"/>
                <a:gd name="T67" fmla="*/ 445 h 1509"/>
                <a:gd name="T68" fmla="*/ 1662 w 1970"/>
                <a:gd name="T69" fmla="*/ 410 h 1509"/>
                <a:gd name="T70" fmla="*/ 1641 w 1970"/>
                <a:gd name="T71" fmla="*/ 377 h 1509"/>
                <a:gd name="T72" fmla="*/ 1615 w 1970"/>
                <a:gd name="T73" fmla="*/ 349 h 1509"/>
                <a:gd name="T74" fmla="*/ 1583 w 1970"/>
                <a:gd name="T75" fmla="*/ 325 h 1509"/>
                <a:gd name="T76" fmla="*/ 1547 w 1970"/>
                <a:gd name="T77" fmla="*/ 307 h 1509"/>
                <a:gd name="T78" fmla="*/ 1509 w 1970"/>
                <a:gd name="T79" fmla="*/ 295 h 1509"/>
                <a:gd name="T80" fmla="*/ 1468 w 1970"/>
                <a:gd name="T81" fmla="*/ 291 h 1509"/>
                <a:gd name="T82" fmla="*/ 293 w 1970"/>
                <a:gd name="T83" fmla="*/ 291 h 1509"/>
                <a:gd name="T84" fmla="*/ 293 w 1970"/>
                <a:gd name="T85" fmla="*/ 674 h 1509"/>
                <a:gd name="T86" fmla="*/ 1472 w 1970"/>
                <a:gd name="T87" fmla="*/ 674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70" h="1509">
                  <a:moveTo>
                    <a:pt x="260" y="1509"/>
                  </a:moveTo>
                  <a:lnTo>
                    <a:pt x="33" y="1509"/>
                  </a:lnTo>
                  <a:cubicBezTo>
                    <a:pt x="15" y="1509"/>
                    <a:pt x="0" y="1495"/>
                    <a:pt x="0" y="1476"/>
                  </a:cubicBezTo>
                  <a:lnTo>
                    <a:pt x="0" y="33"/>
                  </a:lnTo>
                  <a:cubicBezTo>
                    <a:pt x="0" y="15"/>
                    <a:pt x="15" y="0"/>
                    <a:pt x="33" y="0"/>
                  </a:cubicBezTo>
                  <a:lnTo>
                    <a:pt x="1478" y="0"/>
                  </a:lnTo>
                  <a:cubicBezTo>
                    <a:pt x="1511" y="0"/>
                    <a:pt x="1543" y="3"/>
                    <a:pt x="1574" y="10"/>
                  </a:cubicBezTo>
                  <a:cubicBezTo>
                    <a:pt x="1606" y="16"/>
                    <a:pt x="1637" y="26"/>
                    <a:pt x="1666" y="38"/>
                  </a:cubicBezTo>
                  <a:cubicBezTo>
                    <a:pt x="1696" y="51"/>
                    <a:pt x="1724" y="66"/>
                    <a:pt x="1750" y="83"/>
                  </a:cubicBezTo>
                  <a:cubicBezTo>
                    <a:pt x="1776" y="100"/>
                    <a:pt x="1800" y="120"/>
                    <a:pt x="1823" y="142"/>
                  </a:cubicBezTo>
                  <a:cubicBezTo>
                    <a:pt x="1845" y="164"/>
                    <a:pt x="1865" y="188"/>
                    <a:pt x="1883" y="213"/>
                  </a:cubicBezTo>
                  <a:cubicBezTo>
                    <a:pt x="1901" y="239"/>
                    <a:pt x="1916" y="266"/>
                    <a:pt x="1930" y="295"/>
                  </a:cubicBezTo>
                  <a:cubicBezTo>
                    <a:pt x="1943" y="324"/>
                    <a:pt x="1953" y="354"/>
                    <a:pt x="1960" y="385"/>
                  </a:cubicBezTo>
                  <a:cubicBezTo>
                    <a:pt x="1967" y="417"/>
                    <a:pt x="1970" y="449"/>
                    <a:pt x="1970" y="482"/>
                  </a:cubicBezTo>
                  <a:cubicBezTo>
                    <a:pt x="1970" y="549"/>
                    <a:pt x="1956" y="612"/>
                    <a:pt x="1928" y="671"/>
                  </a:cubicBezTo>
                  <a:cubicBezTo>
                    <a:pt x="1915" y="700"/>
                    <a:pt x="1899" y="727"/>
                    <a:pt x="1880" y="752"/>
                  </a:cubicBezTo>
                  <a:cubicBezTo>
                    <a:pt x="1862" y="778"/>
                    <a:pt x="1841" y="802"/>
                    <a:pt x="1818" y="824"/>
                  </a:cubicBezTo>
                  <a:cubicBezTo>
                    <a:pt x="1795" y="845"/>
                    <a:pt x="1770" y="865"/>
                    <a:pt x="1743" y="882"/>
                  </a:cubicBezTo>
                  <a:cubicBezTo>
                    <a:pt x="1716" y="899"/>
                    <a:pt x="1688" y="914"/>
                    <a:pt x="1657" y="926"/>
                  </a:cubicBezTo>
                  <a:cubicBezTo>
                    <a:pt x="1627" y="938"/>
                    <a:pt x="1596" y="948"/>
                    <a:pt x="1564" y="954"/>
                  </a:cubicBezTo>
                  <a:cubicBezTo>
                    <a:pt x="1533" y="960"/>
                    <a:pt x="1500" y="963"/>
                    <a:pt x="1468" y="963"/>
                  </a:cubicBezTo>
                  <a:lnTo>
                    <a:pt x="293" y="963"/>
                  </a:lnTo>
                  <a:lnTo>
                    <a:pt x="293" y="1476"/>
                  </a:lnTo>
                  <a:cubicBezTo>
                    <a:pt x="293" y="1495"/>
                    <a:pt x="279" y="1509"/>
                    <a:pt x="260" y="1509"/>
                  </a:cubicBezTo>
                  <a:close/>
                  <a:moveTo>
                    <a:pt x="1472" y="674"/>
                  </a:moveTo>
                  <a:cubicBezTo>
                    <a:pt x="1486" y="674"/>
                    <a:pt x="1499" y="672"/>
                    <a:pt x="1512" y="670"/>
                  </a:cubicBezTo>
                  <a:cubicBezTo>
                    <a:pt x="1525" y="667"/>
                    <a:pt x="1538" y="664"/>
                    <a:pt x="1550" y="659"/>
                  </a:cubicBezTo>
                  <a:cubicBezTo>
                    <a:pt x="1563" y="653"/>
                    <a:pt x="1575" y="647"/>
                    <a:pt x="1585" y="640"/>
                  </a:cubicBezTo>
                  <a:cubicBezTo>
                    <a:pt x="1596" y="633"/>
                    <a:pt x="1606" y="626"/>
                    <a:pt x="1615" y="617"/>
                  </a:cubicBezTo>
                  <a:cubicBezTo>
                    <a:pt x="1625" y="608"/>
                    <a:pt x="1633" y="599"/>
                    <a:pt x="1641" y="588"/>
                  </a:cubicBezTo>
                  <a:cubicBezTo>
                    <a:pt x="1649" y="578"/>
                    <a:pt x="1656" y="567"/>
                    <a:pt x="1662" y="555"/>
                  </a:cubicBezTo>
                  <a:cubicBezTo>
                    <a:pt x="1668" y="544"/>
                    <a:pt x="1672" y="532"/>
                    <a:pt x="1675" y="519"/>
                  </a:cubicBezTo>
                  <a:cubicBezTo>
                    <a:pt x="1678" y="507"/>
                    <a:pt x="1680" y="495"/>
                    <a:pt x="1681" y="482"/>
                  </a:cubicBezTo>
                  <a:cubicBezTo>
                    <a:pt x="1680" y="469"/>
                    <a:pt x="1678" y="457"/>
                    <a:pt x="1675" y="445"/>
                  </a:cubicBezTo>
                  <a:cubicBezTo>
                    <a:pt x="1672" y="433"/>
                    <a:pt x="1668" y="421"/>
                    <a:pt x="1662" y="410"/>
                  </a:cubicBezTo>
                  <a:cubicBezTo>
                    <a:pt x="1656" y="398"/>
                    <a:pt x="1649" y="387"/>
                    <a:pt x="1641" y="377"/>
                  </a:cubicBezTo>
                  <a:cubicBezTo>
                    <a:pt x="1633" y="367"/>
                    <a:pt x="1624" y="357"/>
                    <a:pt x="1615" y="349"/>
                  </a:cubicBezTo>
                  <a:cubicBezTo>
                    <a:pt x="1605" y="340"/>
                    <a:pt x="1595" y="332"/>
                    <a:pt x="1583" y="325"/>
                  </a:cubicBezTo>
                  <a:cubicBezTo>
                    <a:pt x="1572" y="318"/>
                    <a:pt x="1560" y="312"/>
                    <a:pt x="1547" y="307"/>
                  </a:cubicBezTo>
                  <a:cubicBezTo>
                    <a:pt x="1535" y="302"/>
                    <a:pt x="1522" y="298"/>
                    <a:pt x="1509" y="295"/>
                  </a:cubicBezTo>
                  <a:cubicBezTo>
                    <a:pt x="1496" y="293"/>
                    <a:pt x="1482" y="291"/>
                    <a:pt x="1468" y="291"/>
                  </a:cubicBezTo>
                  <a:lnTo>
                    <a:pt x="293" y="291"/>
                  </a:lnTo>
                  <a:lnTo>
                    <a:pt x="293" y="674"/>
                  </a:lnTo>
                  <a:lnTo>
                    <a:pt x="1472" y="674"/>
                  </a:ln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 name="Freeform 6">
              <a:extLst>
                <a:ext uri="{FF2B5EF4-FFF2-40B4-BE49-F238E27FC236}">
                  <a16:creationId xmlns:a16="http://schemas.microsoft.com/office/drawing/2014/main" id="{E9A77436-CB0E-3047-EA28-A1F2DB294EB8}"/>
                </a:ext>
              </a:extLst>
            </p:cNvPr>
            <p:cNvSpPr>
              <a:spLocks/>
            </p:cNvSpPr>
            <p:nvPr/>
          </p:nvSpPr>
          <p:spPr bwMode="auto">
            <a:xfrm>
              <a:off x="5397501" y="3136900"/>
              <a:ext cx="698500" cy="777875"/>
            </a:xfrm>
            <a:custGeom>
              <a:avLst/>
              <a:gdLst>
                <a:gd name="T0" fmla="*/ 1415 w 1939"/>
                <a:gd name="T1" fmla="*/ 1784 h 2143"/>
                <a:gd name="T2" fmla="*/ 1357 w 1939"/>
                <a:gd name="T3" fmla="*/ 1740 h 2143"/>
                <a:gd name="T4" fmla="*/ 1215 w 1939"/>
                <a:gd name="T5" fmla="*/ 1578 h 2143"/>
                <a:gd name="T6" fmla="*/ 977 w 1939"/>
                <a:gd name="T7" fmla="*/ 1298 h 2143"/>
                <a:gd name="T8" fmla="*/ 734 w 1939"/>
                <a:gd name="T9" fmla="*/ 1011 h 2143"/>
                <a:gd name="T10" fmla="*/ 497 w 1939"/>
                <a:gd name="T11" fmla="*/ 732 h 2143"/>
                <a:gd name="T12" fmla="*/ 348 w 1939"/>
                <a:gd name="T13" fmla="*/ 587 h 2143"/>
                <a:gd name="T14" fmla="*/ 306 w 1939"/>
                <a:gd name="T15" fmla="*/ 598 h 2143"/>
                <a:gd name="T16" fmla="*/ 298 w 1939"/>
                <a:gd name="T17" fmla="*/ 607 h 2143"/>
                <a:gd name="T18" fmla="*/ 293 w 1939"/>
                <a:gd name="T19" fmla="*/ 2110 h 2143"/>
                <a:gd name="T20" fmla="*/ 33 w 1939"/>
                <a:gd name="T21" fmla="*/ 2143 h 2143"/>
                <a:gd name="T22" fmla="*/ 0 w 1939"/>
                <a:gd name="T23" fmla="*/ 606 h 2143"/>
                <a:gd name="T24" fmla="*/ 14 w 1939"/>
                <a:gd name="T25" fmla="*/ 529 h 2143"/>
                <a:gd name="T26" fmla="*/ 74 w 1939"/>
                <a:gd name="T27" fmla="*/ 414 h 2143"/>
                <a:gd name="T28" fmla="*/ 172 w 1939"/>
                <a:gd name="T29" fmla="*/ 335 h 2143"/>
                <a:gd name="T30" fmla="*/ 291 w 1939"/>
                <a:gd name="T31" fmla="*/ 294 h 2143"/>
                <a:gd name="T32" fmla="*/ 493 w 1939"/>
                <a:gd name="T33" fmla="*/ 318 h 2143"/>
                <a:gd name="T34" fmla="*/ 613 w 1939"/>
                <a:gd name="T35" fmla="*/ 413 h 2143"/>
                <a:gd name="T36" fmla="*/ 1317 w 1939"/>
                <a:gd name="T37" fmla="*/ 1243 h 2143"/>
                <a:gd name="T38" fmla="*/ 1559 w 1939"/>
                <a:gd name="T39" fmla="*/ 1524 h 2143"/>
                <a:gd name="T40" fmla="*/ 1571 w 1939"/>
                <a:gd name="T41" fmla="*/ 1531 h 2143"/>
                <a:gd name="T42" fmla="*/ 1582 w 1939"/>
                <a:gd name="T43" fmla="*/ 1535 h 2143"/>
                <a:gd name="T44" fmla="*/ 1625 w 1939"/>
                <a:gd name="T45" fmla="*/ 1524 h 2143"/>
                <a:gd name="T46" fmla="*/ 1643 w 1939"/>
                <a:gd name="T47" fmla="*/ 33 h 2143"/>
                <a:gd name="T48" fmla="*/ 1906 w 1939"/>
                <a:gd name="T49" fmla="*/ 0 h 2143"/>
                <a:gd name="T50" fmla="*/ 1939 w 1939"/>
                <a:gd name="T51" fmla="*/ 1517 h 2143"/>
                <a:gd name="T52" fmla="*/ 1925 w 1939"/>
                <a:gd name="T53" fmla="*/ 1588 h 2143"/>
                <a:gd name="T54" fmla="*/ 1864 w 1939"/>
                <a:gd name="T55" fmla="*/ 1703 h 2143"/>
                <a:gd name="T56" fmla="*/ 1770 w 1939"/>
                <a:gd name="T57" fmla="*/ 1785 h 2143"/>
                <a:gd name="T58" fmla="*/ 1589 w 1939"/>
                <a:gd name="T59" fmla="*/ 1834 h 2143"/>
                <a:gd name="T60" fmla="*/ 1516 w 1939"/>
                <a:gd name="T61" fmla="*/ 1826 h 2143"/>
                <a:gd name="T62" fmla="*/ 1445 w 1939"/>
                <a:gd name="T63" fmla="*/ 1799 h 2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39" h="2143">
                  <a:moveTo>
                    <a:pt x="1445" y="1799"/>
                  </a:moveTo>
                  <a:cubicBezTo>
                    <a:pt x="1435" y="1795"/>
                    <a:pt x="1425" y="1790"/>
                    <a:pt x="1415" y="1784"/>
                  </a:cubicBezTo>
                  <a:cubicBezTo>
                    <a:pt x="1405" y="1778"/>
                    <a:pt x="1395" y="1771"/>
                    <a:pt x="1386" y="1764"/>
                  </a:cubicBezTo>
                  <a:cubicBezTo>
                    <a:pt x="1376" y="1757"/>
                    <a:pt x="1366" y="1749"/>
                    <a:pt x="1357" y="1740"/>
                  </a:cubicBezTo>
                  <a:cubicBezTo>
                    <a:pt x="1348" y="1731"/>
                    <a:pt x="1338" y="1721"/>
                    <a:pt x="1328" y="1710"/>
                  </a:cubicBezTo>
                  <a:cubicBezTo>
                    <a:pt x="1291" y="1666"/>
                    <a:pt x="1253" y="1623"/>
                    <a:pt x="1215" y="1578"/>
                  </a:cubicBezTo>
                  <a:cubicBezTo>
                    <a:pt x="1175" y="1532"/>
                    <a:pt x="1136" y="1486"/>
                    <a:pt x="1098" y="1440"/>
                  </a:cubicBezTo>
                  <a:lnTo>
                    <a:pt x="977" y="1298"/>
                  </a:lnTo>
                  <a:lnTo>
                    <a:pt x="856" y="1155"/>
                  </a:lnTo>
                  <a:lnTo>
                    <a:pt x="734" y="1011"/>
                  </a:lnTo>
                  <a:lnTo>
                    <a:pt x="614" y="870"/>
                  </a:lnTo>
                  <a:cubicBezTo>
                    <a:pt x="572" y="820"/>
                    <a:pt x="533" y="774"/>
                    <a:pt x="497" y="732"/>
                  </a:cubicBezTo>
                  <a:cubicBezTo>
                    <a:pt x="458" y="686"/>
                    <a:pt x="421" y="643"/>
                    <a:pt x="387" y="601"/>
                  </a:cubicBezTo>
                  <a:cubicBezTo>
                    <a:pt x="376" y="591"/>
                    <a:pt x="364" y="587"/>
                    <a:pt x="348" y="587"/>
                  </a:cubicBezTo>
                  <a:cubicBezTo>
                    <a:pt x="340" y="587"/>
                    <a:pt x="332" y="587"/>
                    <a:pt x="325" y="589"/>
                  </a:cubicBezTo>
                  <a:cubicBezTo>
                    <a:pt x="318" y="591"/>
                    <a:pt x="312" y="594"/>
                    <a:pt x="306" y="598"/>
                  </a:cubicBezTo>
                  <a:lnTo>
                    <a:pt x="306" y="598"/>
                  </a:lnTo>
                  <a:cubicBezTo>
                    <a:pt x="302" y="600"/>
                    <a:pt x="299" y="604"/>
                    <a:pt x="298" y="607"/>
                  </a:cubicBezTo>
                  <a:cubicBezTo>
                    <a:pt x="295" y="611"/>
                    <a:pt x="294" y="616"/>
                    <a:pt x="293" y="622"/>
                  </a:cubicBezTo>
                  <a:lnTo>
                    <a:pt x="293" y="2110"/>
                  </a:lnTo>
                  <a:cubicBezTo>
                    <a:pt x="293" y="2129"/>
                    <a:pt x="279" y="2143"/>
                    <a:pt x="260" y="2143"/>
                  </a:cubicBezTo>
                  <a:lnTo>
                    <a:pt x="33" y="2143"/>
                  </a:lnTo>
                  <a:cubicBezTo>
                    <a:pt x="15" y="2143"/>
                    <a:pt x="0" y="2129"/>
                    <a:pt x="0" y="2110"/>
                  </a:cubicBezTo>
                  <a:lnTo>
                    <a:pt x="0" y="606"/>
                  </a:lnTo>
                  <a:cubicBezTo>
                    <a:pt x="0" y="601"/>
                    <a:pt x="1" y="597"/>
                    <a:pt x="2" y="593"/>
                  </a:cubicBezTo>
                  <a:cubicBezTo>
                    <a:pt x="4" y="571"/>
                    <a:pt x="8" y="549"/>
                    <a:pt x="14" y="529"/>
                  </a:cubicBezTo>
                  <a:cubicBezTo>
                    <a:pt x="20" y="507"/>
                    <a:pt x="28" y="486"/>
                    <a:pt x="38" y="467"/>
                  </a:cubicBezTo>
                  <a:cubicBezTo>
                    <a:pt x="49" y="448"/>
                    <a:pt x="61" y="430"/>
                    <a:pt x="74" y="414"/>
                  </a:cubicBezTo>
                  <a:cubicBezTo>
                    <a:pt x="88" y="397"/>
                    <a:pt x="103" y="382"/>
                    <a:pt x="120" y="369"/>
                  </a:cubicBezTo>
                  <a:cubicBezTo>
                    <a:pt x="137" y="356"/>
                    <a:pt x="154" y="344"/>
                    <a:pt x="172" y="335"/>
                  </a:cubicBezTo>
                  <a:cubicBezTo>
                    <a:pt x="191" y="325"/>
                    <a:pt x="210" y="316"/>
                    <a:pt x="230" y="309"/>
                  </a:cubicBezTo>
                  <a:cubicBezTo>
                    <a:pt x="250" y="303"/>
                    <a:pt x="270" y="298"/>
                    <a:pt x="291" y="294"/>
                  </a:cubicBezTo>
                  <a:cubicBezTo>
                    <a:pt x="311" y="291"/>
                    <a:pt x="332" y="289"/>
                    <a:pt x="352" y="289"/>
                  </a:cubicBezTo>
                  <a:cubicBezTo>
                    <a:pt x="401" y="289"/>
                    <a:pt x="448" y="298"/>
                    <a:pt x="493" y="318"/>
                  </a:cubicBezTo>
                  <a:cubicBezTo>
                    <a:pt x="517" y="328"/>
                    <a:pt x="538" y="341"/>
                    <a:pt x="559" y="357"/>
                  </a:cubicBezTo>
                  <a:cubicBezTo>
                    <a:pt x="578" y="373"/>
                    <a:pt x="596" y="391"/>
                    <a:pt x="613" y="413"/>
                  </a:cubicBezTo>
                  <a:lnTo>
                    <a:pt x="848" y="690"/>
                  </a:lnTo>
                  <a:lnTo>
                    <a:pt x="1317" y="1243"/>
                  </a:lnTo>
                  <a:lnTo>
                    <a:pt x="1552" y="1519"/>
                  </a:lnTo>
                  <a:cubicBezTo>
                    <a:pt x="1554" y="1521"/>
                    <a:pt x="1556" y="1523"/>
                    <a:pt x="1559" y="1524"/>
                  </a:cubicBezTo>
                  <a:lnTo>
                    <a:pt x="1560" y="1525"/>
                  </a:lnTo>
                  <a:cubicBezTo>
                    <a:pt x="1563" y="1527"/>
                    <a:pt x="1566" y="1529"/>
                    <a:pt x="1571" y="1531"/>
                  </a:cubicBezTo>
                  <a:lnTo>
                    <a:pt x="1572" y="1532"/>
                  </a:lnTo>
                  <a:cubicBezTo>
                    <a:pt x="1575" y="1533"/>
                    <a:pt x="1579" y="1534"/>
                    <a:pt x="1582" y="1535"/>
                  </a:cubicBezTo>
                  <a:cubicBezTo>
                    <a:pt x="1585" y="1536"/>
                    <a:pt x="1588" y="1536"/>
                    <a:pt x="1591" y="1536"/>
                  </a:cubicBezTo>
                  <a:cubicBezTo>
                    <a:pt x="1603" y="1536"/>
                    <a:pt x="1615" y="1532"/>
                    <a:pt x="1625" y="1524"/>
                  </a:cubicBezTo>
                  <a:cubicBezTo>
                    <a:pt x="1634" y="1517"/>
                    <a:pt x="1640" y="1508"/>
                    <a:pt x="1643" y="1497"/>
                  </a:cubicBezTo>
                  <a:lnTo>
                    <a:pt x="1643" y="33"/>
                  </a:lnTo>
                  <a:cubicBezTo>
                    <a:pt x="1643" y="15"/>
                    <a:pt x="1658" y="0"/>
                    <a:pt x="1676" y="0"/>
                  </a:cubicBezTo>
                  <a:lnTo>
                    <a:pt x="1906" y="0"/>
                  </a:lnTo>
                  <a:cubicBezTo>
                    <a:pt x="1924" y="0"/>
                    <a:pt x="1939" y="15"/>
                    <a:pt x="1939" y="33"/>
                  </a:cubicBezTo>
                  <a:lnTo>
                    <a:pt x="1939" y="1517"/>
                  </a:lnTo>
                  <a:cubicBezTo>
                    <a:pt x="1939" y="1519"/>
                    <a:pt x="1939" y="1521"/>
                    <a:pt x="1938" y="1523"/>
                  </a:cubicBezTo>
                  <a:cubicBezTo>
                    <a:pt x="1936" y="1546"/>
                    <a:pt x="1932" y="1567"/>
                    <a:pt x="1925" y="1588"/>
                  </a:cubicBezTo>
                  <a:cubicBezTo>
                    <a:pt x="1919" y="1610"/>
                    <a:pt x="1910" y="1631"/>
                    <a:pt x="1899" y="1650"/>
                  </a:cubicBezTo>
                  <a:cubicBezTo>
                    <a:pt x="1889" y="1669"/>
                    <a:pt x="1877" y="1686"/>
                    <a:pt x="1864" y="1703"/>
                  </a:cubicBezTo>
                  <a:cubicBezTo>
                    <a:pt x="1850" y="1719"/>
                    <a:pt x="1836" y="1734"/>
                    <a:pt x="1820" y="1748"/>
                  </a:cubicBezTo>
                  <a:cubicBezTo>
                    <a:pt x="1804" y="1762"/>
                    <a:pt x="1787" y="1774"/>
                    <a:pt x="1770" y="1785"/>
                  </a:cubicBezTo>
                  <a:cubicBezTo>
                    <a:pt x="1752" y="1795"/>
                    <a:pt x="1733" y="1804"/>
                    <a:pt x="1713" y="1812"/>
                  </a:cubicBezTo>
                  <a:cubicBezTo>
                    <a:pt x="1673" y="1826"/>
                    <a:pt x="1631" y="1834"/>
                    <a:pt x="1589" y="1834"/>
                  </a:cubicBezTo>
                  <a:cubicBezTo>
                    <a:pt x="1578" y="1834"/>
                    <a:pt x="1566" y="1833"/>
                    <a:pt x="1553" y="1832"/>
                  </a:cubicBezTo>
                  <a:cubicBezTo>
                    <a:pt x="1541" y="1830"/>
                    <a:pt x="1529" y="1828"/>
                    <a:pt x="1516" y="1826"/>
                  </a:cubicBezTo>
                  <a:cubicBezTo>
                    <a:pt x="1503" y="1823"/>
                    <a:pt x="1491" y="1819"/>
                    <a:pt x="1478" y="1815"/>
                  </a:cubicBezTo>
                  <a:cubicBezTo>
                    <a:pt x="1467" y="1810"/>
                    <a:pt x="1456" y="1805"/>
                    <a:pt x="1445" y="1799"/>
                  </a:cubicBez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8" name="Freeform 7">
              <a:extLst>
                <a:ext uri="{FF2B5EF4-FFF2-40B4-BE49-F238E27FC236}">
                  <a16:creationId xmlns:a16="http://schemas.microsoft.com/office/drawing/2014/main" id="{774B5E73-D663-5F8D-79B1-4EFC41F10844}"/>
                </a:ext>
              </a:extLst>
            </p:cNvPr>
            <p:cNvSpPr>
              <a:spLocks noEditPoints="1"/>
            </p:cNvSpPr>
            <p:nvPr/>
          </p:nvSpPr>
          <p:spPr bwMode="auto">
            <a:xfrm>
              <a:off x="6124576" y="3311525"/>
              <a:ext cx="750888" cy="549275"/>
            </a:xfrm>
            <a:custGeom>
              <a:avLst/>
              <a:gdLst>
                <a:gd name="T0" fmla="*/ 1846 w 2081"/>
                <a:gd name="T1" fmla="*/ 844 h 1511"/>
                <a:gd name="T2" fmla="*/ 1808 w 2081"/>
                <a:gd name="T3" fmla="*/ 878 h 1511"/>
                <a:gd name="T4" fmla="*/ 1754 w 2081"/>
                <a:gd name="T5" fmla="*/ 912 h 1511"/>
                <a:gd name="T6" fmla="*/ 1698 w 2081"/>
                <a:gd name="T7" fmla="*/ 939 h 1511"/>
                <a:gd name="T8" fmla="*/ 1684 w 2081"/>
                <a:gd name="T9" fmla="*/ 944 h 1511"/>
                <a:gd name="T10" fmla="*/ 1758 w 2081"/>
                <a:gd name="T11" fmla="*/ 1044 h 1511"/>
                <a:gd name="T12" fmla="*/ 1865 w 2081"/>
                <a:gd name="T13" fmla="*/ 1186 h 1511"/>
                <a:gd name="T14" fmla="*/ 1865 w 2081"/>
                <a:gd name="T15" fmla="*/ 1186 h 1511"/>
                <a:gd name="T16" fmla="*/ 1972 w 2081"/>
                <a:gd name="T17" fmla="*/ 1328 h 1511"/>
                <a:gd name="T18" fmla="*/ 2022 w 2081"/>
                <a:gd name="T19" fmla="*/ 1396 h 1511"/>
                <a:gd name="T20" fmla="*/ 2070 w 2081"/>
                <a:gd name="T21" fmla="*/ 1458 h 1511"/>
                <a:gd name="T22" fmla="*/ 2063 w 2081"/>
                <a:gd name="T23" fmla="*/ 1505 h 1511"/>
                <a:gd name="T24" fmla="*/ 2043 w 2081"/>
                <a:gd name="T25" fmla="*/ 1511 h 1511"/>
                <a:gd name="T26" fmla="*/ 2043 w 2081"/>
                <a:gd name="T27" fmla="*/ 1511 h 1511"/>
                <a:gd name="T28" fmla="*/ 1755 w 2081"/>
                <a:gd name="T29" fmla="*/ 1511 h 1511"/>
                <a:gd name="T30" fmla="*/ 1727 w 2081"/>
                <a:gd name="T31" fmla="*/ 1496 h 1511"/>
                <a:gd name="T32" fmla="*/ 1343 w 2081"/>
                <a:gd name="T33" fmla="*/ 982 h 1511"/>
                <a:gd name="T34" fmla="*/ 293 w 2081"/>
                <a:gd name="T35" fmla="*/ 982 h 1511"/>
                <a:gd name="T36" fmla="*/ 293 w 2081"/>
                <a:gd name="T37" fmla="*/ 1478 h 1511"/>
                <a:gd name="T38" fmla="*/ 260 w 2081"/>
                <a:gd name="T39" fmla="*/ 1511 h 1511"/>
                <a:gd name="T40" fmla="*/ 33 w 2081"/>
                <a:gd name="T41" fmla="*/ 1511 h 1511"/>
                <a:gd name="T42" fmla="*/ 0 w 2081"/>
                <a:gd name="T43" fmla="*/ 1478 h 1511"/>
                <a:gd name="T44" fmla="*/ 0 w 2081"/>
                <a:gd name="T45" fmla="*/ 33 h 1511"/>
                <a:gd name="T46" fmla="*/ 33 w 2081"/>
                <a:gd name="T47" fmla="*/ 0 h 1511"/>
                <a:gd name="T48" fmla="*/ 1497 w 2081"/>
                <a:gd name="T49" fmla="*/ 0 h 1511"/>
                <a:gd name="T50" fmla="*/ 1645 w 2081"/>
                <a:gd name="T51" fmla="*/ 20 h 1511"/>
                <a:gd name="T52" fmla="*/ 1777 w 2081"/>
                <a:gd name="T53" fmla="*/ 80 h 1511"/>
                <a:gd name="T54" fmla="*/ 1779 w 2081"/>
                <a:gd name="T55" fmla="*/ 81 h 1511"/>
                <a:gd name="T56" fmla="*/ 1871 w 2081"/>
                <a:gd name="T57" fmla="*/ 156 h 1511"/>
                <a:gd name="T58" fmla="*/ 1945 w 2081"/>
                <a:gd name="T59" fmla="*/ 253 h 1511"/>
                <a:gd name="T60" fmla="*/ 1992 w 2081"/>
                <a:gd name="T61" fmla="*/ 367 h 1511"/>
                <a:gd name="T62" fmla="*/ 2008 w 2081"/>
                <a:gd name="T63" fmla="*/ 490 h 1511"/>
                <a:gd name="T64" fmla="*/ 1967 w 2081"/>
                <a:gd name="T65" fmla="*/ 682 h 1511"/>
                <a:gd name="T66" fmla="*/ 1918 w 2081"/>
                <a:gd name="T67" fmla="*/ 765 h 1511"/>
                <a:gd name="T68" fmla="*/ 1853 w 2081"/>
                <a:gd name="T69" fmla="*/ 839 h 1511"/>
                <a:gd name="T70" fmla="*/ 1846 w 2081"/>
                <a:gd name="T71" fmla="*/ 844 h 1511"/>
                <a:gd name="T72" fmla="*/ 293 w 2081"/>
                <a:gd name="T73" fmla="*/ 686 h 1511"/>
                <a:gd name="T74" fmla="*/ 1503 w 2081"/>
                <a:gd name="T75" fmla="*/ 686 h 1511"/>
                <a:gd name="T76" fmla="*/ 1584 w 2081"/>
                <a:gd name="T77" fmla="*/ 671 h 1511"/>
                <a:gd name="T78" fmla="*/ 1620 w 2081"/>
                <a:gd name="T79" fmla="*/ 652 h 1511"/>
                <a:gd name="T80" fmla="*/ 1652 w 2081"/>
                <a:gd name="T81" fmla="*/ 628 h 1511"/>
                <a:gd name="T82" fmla="*/ 1678 w 2081"/>
                <a:gd name="T83" fmla="*/ 599 h 1511"/>
                <a:gd name="T84" fmla="*/ 1698 w 2081"/>
                <a:gd name="T85" fmla="*/ 565 h 1511"/>
                <a:gd name="T86" fmla="*/ 1710 w 2081"/>
                <a:gd name="T87" fmla="*/ 529 h 1511"/>
                <a:gd name="T88" fmla="*/ 1714 w 2081"/>
                <a:gd name="T89" fmla="*/ 490 h 1511"/>
                <a:gd name="T90" fmla="*/ 1710 w 2081"/>
                <a:gd name="T91" fmla="*/ 451 h 1511"/>
                <a:gd name="T92" fmla="*/ 1697 w 2081"/>
                <a:gd name="T93" fmla="*/ 415 h 1511"/>
                <a:gd name="T94" fmla="*/ 1697 w 2081"/>
                <a:gd name="T95" fmla="*/ 415 h 1511"/>
                <a:gd name="T96" fmla="*/ 1676 w 2081"/>
                <a:gd name="T97" fmla="*/ 381 h 1511"/>
                <a:gd name="T98" fmla="*/ 1649 w 2081"/>
                <a:gd name="T99" fmla="*/ 352 h 1511"/>
                <a:gd name="T100" fmla="*/ 1617 w 2081"/>
                <a:gd name="T101" fmla="*/ 327 h 1511"/>
                <a:gd name="T102" fmla="*/ 1580 w 2081"/>
                <a:gd name="T103" fmla="*/ 309 h 1511"/>
                <a:gd name="T104" fmla="*/ 1540 w 2081"/>
                <a:gd name="T105" fmla="*/ 297 h 1511"/>
                <a:gd name="T106" fmla="*/ 1540 w 2081"/>
                <a:gd name="T107" fmla="*/ 297 h 1511"/>
                <a:gd name="T108" fmla="*/ 1497 w 2081"/>
                <a:gd name="T109" fmla="*/ 293 h 1511"/>
                <a:gd name="T110" fmla="*/ 293 w 2081"/>
                <a:gd name="T111" fmla="*/ 293 h 1511"/>
                <a:gd name="T112" fmla="*/ 293 w 2081"/>
                <a:gd name="T113" fmla="*/ 686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81" h="1511">
                  <a:moveTo>
                    <a:pt x="1846" y="844"/>
                  </a:moveTo>
                  <a:cubicBezTo>
                    <a:pt x="1834" y="856"/>
                    <a:pt x="1821" y="867"/>
                    <a:pt x="1808" y="878"/>
                  </a:cubicBezTo>
                  <a:cubicBezTo>
                    <a:pt x="1791" y="890"/>
                    <a:pt x="1773" y="902"/>
                    <a:pt x="1754" y="912"/>
                  </a:cubicBezTo>
                  <a:cubicBezTo>
                    <a:pt x="1736" y="922"/>
                    <a:pt x="1718" y="931"/>
                    <a:pt x="1698" y="939"/>
                  </a:cubicBezTo>
                  <a:cubicBezTo>
                    <a:pt x="1693" y="941"/>
                    <a:pt x="1689" y="943"/>
                    <a:pt x="1684" y="944"/>
                  </a:cubicBezTo>
                  <a:lnTo>
                    <a:pt x="1758" y="1044"/>
                  </a:lnTo>
                  <a:lnTo>
                    <a:pt x="1865" y="1186"/>
                  </a:lnTo>
                  <a:lnTo>
                    <a:pt x="1865" y="1186"/>
                  </a:lnTo>
                  <a:lnTo>
                    <a:pt x="1972" y="1328"/>
                  </a:lnTo>
                  <a:lnTo>
                    <a:pt x="2022" y="1396"/>
                  </a:lnTo>
                  <a:lnTo>
                    <a:pt x="2070" y="1458"/>
                  </a:lnTo>
                  <a:cubicBezTo>
                    <a:pt x="2081" y="1473"/>
                    <a:pt x="2078" y="1494"/>
                    <a:pt x="2063" y="1505"/>
                  </a:cubicBezTo>
                  <a:cubicBezTo>
                    <a:pt x="2057" y="1509"/>
                    <a:pt x="2050" y="1511"/>
                    <a:pt x="2043" y="1511"/>
                  </a:cubicBezTo>
                  <a:lnTo>
                    <a:pt x="2043" y="1511"/>
                  </a:lnTo>
                  <a:lnTo>
                    <a:pt x="1755" y="1511"/>
                  </a:lnTo>
                  <a:cubicBezTo>
                    <a:pt x="1744" y="1511"/>
                    <a:pt x="1733" y="1505"/>
                    <a:pt x="1727" y="1496"/>
                  </a:cubicBezTo>
                  <a:lnTo>
                    <a:pt x="1343" y="982"/>
                  </a:lnTo>
                  <a:lnTo>
                    <a:pt x="293" y="982"/>
                  </a:lnTo>
                  <a:lnTo>
                    <a:pt x="293" y="1478"/>
                  </a:lnTo>
                  <a:cubicBezTo>
                    <a:pt x="293" y="1497"/>
                    <a:pt x="278" y="1511"/>
                    <a:pt x="260" y="1511"/>
                  </a:cubicBezTo>
                  <a:lnTo>
                    <a:pt x="33" y="1511"/>
                  </a:lnTo>
                  <a:cubicBezTo>
                    <a:pt x="15" y="1511"/>
                    <a:pt x="0" y="1497"/>
                    <a:pt x="0" y="1478"/>
                  </a:cubicBezTo>
                  <a:lnTo>
                    <a:pt x="0" y="33"/>
                  </a:lnTo>
                  <a:cubicBezTo>
                    <a:pt x="0" y="15"/>
                    <a:pt x="15" y="0"/>
                    <a:pt x="33" y="0"/>
                  </a:cubicBezTo>
                  <a:lnTo>
                    <a:pt x="1497" y="0"/>
                  </a:lnTo>
                  <a:cubicBezTo>
                    <a:pt x="1549" y="0"/>
                    <a:pt x="1598" y="7"/>
                    <a:pt x="1645" y="20"/>
                  </a:cubicBezTo>
                  <a:cubicBezTo>
                    <a:pt x="1691" y="33"/>
                    <a:pt x="1736" y="54"/>
                    <a:pt x="1777" y="80"/>
                  </a:cubicBezTo>
                  <a:lnTo>
                    <a:pt x="1779" y="81"/>
                  </a:lnTo>
                  <a:cubicBezTo>
                    <a:pt x="1813" y="103"/>
                    <a:pt x="1844" y="127"/>
                    <a:pt x="1871" y="156"/>
                  </a:cubicBezTo>
                  <a:cubicBezTo>
                    <a:pt x="1899" y="185"/>
                    <a:pt x="1924" y="217"/>
                    <a:pt x="1945" y="253"/>
                  </a:cubicBezTo>
                  <a:cubicBezTo>
                    <a:pt x="1966" y="290"/>
                    <a:pt x="1981" y="327"/>
                    <a:pt x="1992" y="367"/>
                  </a:cubicBezTo>
                  <a:cubicBezTo>
                    <a:pt x="2002" y="407"/>
                    <a:pt x="2008" y="448"/>
                    <a:pt x="2008" y="490"/>
                  </a:cubicBezTo>
                  <a:cubicBezTo>
                    <a:pt x="2008" y="558"/>
                    <a:pt x="1994" y="622"/>
                    <a:pt x="1967" y="682"/>
                  </a:cubicBezTo>
                  <a:cubicBezTo>
                    <a:pt x="1953" y="711"/>
                    <a:pt x="1937" y="739"/>
                    <a:pt x="1918" y="765"/>
                  </a:cubicBezTo>
                  <a:cubicBezTo>
                    <a:pt x="1899" y="792"/>
                    <a:pt x="1878" y="816"/>
                    <a:pt x="1853" y="839"/>
                  </a:cubicBezTo>
                  <a:cubicBezTo>
                    <a:pt x="1851" y="841"/>
                    <a:pt x="1849" y="843"/>
                    <a:pt x="1846" y="844"/>
                  </a:cubicBezTo>
                  <a:close/>
                  <a:moveTo>
                    <a:pt x="293" y="686"/>
                  </a:moveTo>
                  <a:lnTo>
                    <a:pt x="1503" y="686"/>
                  </a:lnTo>
                  <a:cubicBezTo>
                    <a:pt x="1531" y="686"/>
                    <a:pt x="1558" y="681"/>
                    <a:pt x="1584" y="671"/>
                  </a:cubicBezTo>
                  <a:cubicBezTo>
                    <a:pt x="1597" y="665"/>
                    <a:pt x="1610" y="659"/>
                    <a:pt x="1620" y="652"/>
                  </a:cubicBezTo>
                  <a:cubicBezTo>
                    <a:pt x="1631" y="646"/>
                    <a:pt x="1642" y="638"/>
                    <a:pt x="1652" y="628"/>
                  </a:cubicBezTo>
                  <a:cubicBezTo>
                    <a:pt x="1661" y="619"/>
                    <a:pt x="1670" y="610"/>
                    <a:pt x="1678" y="599"/>
                  </a:cubicBezTo>
                  <a:cubicBezTo>
                    <a:pt x="1685" y="589"/>
                    <a:pt x="1692" y="578"/>
                    <a:pt x="1698" y="565"/>
                  </a:cubicBezTo>
                  <a:cubicBezTo>
                    <a:pt x="1703" y="554"/>
                    <a:pt x="1707" y="541"/>
                    <a:pt x="1710" y="529"/>
                  </a:cubicBezTo>
                  <a:cubicBezTo>
                    <a:pt x="1713" y="517"/>
                    <a:pt x="1714" y="504"/>
                    <a:pt x="1714" y="490"/>
                  </a:cubicBezTo>
                  <a:cubicBezTo>
                    <a:pt x="1714" y="476"/>
                    <a:pt x="1713" y="463"/>
                    <a:pt x="1710" y="451"/>
                  </a:cubicBezTo>
                  <a:cubicBezTo>
                    <a:pt x="1707" y="438"/>
                    <a:pt x="1703" y="426"/>
                    <a:pt x="1697" y="415"/>
                  </a:cubicBezTo>
                  <a:lnTo>
                    <a:pt x="1697" y="415"/>
                  </a:lnTo>
                  <a:cubicBezTo>
                    <a:pt x="1691" y="403"/>
                    <a:pt x="1684" y="391"/>
                    <a:pt x="1676" y="381"/>
                  </a:cubicBezTo>
                  <a:cubicBezTo>
                    <a:pt x="1668" y="370"/>
                    <a:pt x="1659" y="361"/>
                    <a:pt x="1649" y="352"/>
                  </a:cubicBezTo>
                  <a:cubicBezTo>
                    <a:pt x="1639" y="342"/>
                    <a:pt x="1628" y="334"/>
                    <a:pt x="1617" y="327"/>
                  </a:cubicBezTo>
                  <a:cubicBezTo>
                    <a:pt x="1606" y="320"/>
                    <a:pt x="1593" y="314"/>
                    <a:pt x="1580" y="309"/>
                  </a:cubicBezTo>
                  <a:cubicBezTo>
                    <a:pt x="1566" y="304"/>
                    <a:pt x="1553" y="300"/>
                    <a:pt x="1540" y="297"/>
                  </a:cubicBezTo>
                  <a:lnTo>
                    <a:pt x="1540" y="297"/>
                  </a:lnTo>
                  <a:cubicBezTo>
                    <a:pt x="1526" y="295"/>
                    <a:pt x="1512" y="293"/>
                    <a:pt x="1497" y="293"/>
                  </a:cubicBezTo>
                  <a:lnTo>
                    <a:pt x="293" y="293"/>
                  </a:lnTo>
                  <a:lnTo>
                    <a:pt x="293" y="686"/>
                  </a:ln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 name="Freeform 8">
              <a:extLst>
                <a:ext uri="{FF2B5EF4-FFF2-40B4-BE49-F238E27FC236}">
                  <a16:creationId xmlns:a16="http://schemas.microsoft.com/office/drawing/2014/main" id="{4388498A-092F-D76E-C181-35CD54883F4B}"/>
                </a:ext>
              </a:extLst>
            </p:cNvPr>
            <p:cNvSpPr>
              <a:spLocks/>
            </p:cNvSpPr>
            <p:nvPr/>
          </p:nvSpPr>
          <p:spPr bwMode="auto">
            <a:xfrm>
              <a:off x="6861176" y="3311525"/>
              <a:ext cx="668338" cy="549275"/>
            </a:xfrm>
            <a:custGeom>
              <a:avLst/>
              <a:gdLst>
                <a:gd name="T0" fmla="*/ 1821 w 1854"/>
                <a:gd name="T1" fmla="*/ 293 h 1511"/>
                <a:gd name="T2" fmla="*/ 1074 w 1854"/>
                <a:gd name="T3" fmla="*/ 293 h 1511"/>
                <a:gd name="T4" fmla="*/ 1074 w 1854"/>
                <a:gd name="T5" fmla="*/ 1478 h 1511"/>
                <a:gd name="T6" fmla="*/ 1041 w 1854"/>
                <a:gd name="T7" fmla="*/ 1511 h 1511"/>
                <a:gd name="T8" fmla="*/ 813 w 1854"/>
                <a:gd name="T9" fmla="*/ 1511 h 1511"/>
                <a:gd name="T10" fmla="*/ 780 w 1854"/>
                <a:gd name="T11" fmla="*/ 1478 h 1511"/>
                <a:gd name="T12" fmla="*/ 780 w 1854"/>
                <a:gd name="T13" fmla="*/ 293 h 1511"/>
                <a:gd name="T14" fmla="*/ 33 w 1854"/>
                <a:gd name="T15" fmla="*/ 293 h 1511"/>
                <a:gd name="T16" fmla="*/ 0 w 1854"/>
                <a:gd name="T17" fmla="*/ 260 h 1511"/>
                <a:gd name="T18" fmla="*/ 0 w 1854"/>
                <a:gd name="T19" fmla="*/ 33 h 1511"/>
                <a:gd name="T20" fmla="*/ 33 w 1854"/>
                <a:gd name="T21" fmla="*/ 0 h 1511"/>
                <a:gd name="T22" fmla="*/ 1821 w 1854"/>
                <a:gd name="T23" fmla="*/ 0 h 1511"/>
                <a:gd name="T24" fmla="*/ 1854 w 1854"/>
                <a:gd name="T25" fmla="*/ 33 h 1511"/>
                <a:gd name="T26" fmla="*/ 1854 w 1854"/>
                <a:gd name="T27" fmla="*/ 260 h 1511"/>
                <a:gd name="T28" fmla="*/ 1821 w 1854"/>
                <a:gd name="T29" fmla="*/ 293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4" h="1511">
                  <a:moveTo>
                    <a:pt x="1821" y="293"/>
                  </a:moveTo>
                  <a:lnTo>
                    <a:pt x="1074" y="293"/>
                  </a:lnTo>
                  <a:lnTo>
                    <a:pt x="1074" y="1478"/>
                  </a:lnTo>
                  <a:cubicBezTo>
                    <a:pt x="1074" y="1497"/>
                    <a:pt x="1059" y="1511"/>
                    <a:pt x="1041" y="1511"/>
                  </a:cubicBezTo>
                  <a:lnTo>
                    <a:pt x="813" y="1511"/>
                  </a:lnTo>
                  <a:cubicBezTo>
                    <a:pt x="795" y="1511"/>
                    <a:pt x="780" y="1497"/>
                    <a:pt x="780" y="1478"/>
                  </a:cubicBezTo>
                  <a:lnTo>
                    <a:pt x="780" y="293"/>
                  </a:lnTo>
                  <a:lnTo>
                    <a:pt x="33" y="293"/>
                  </a:lnTo>
                  <a:cubicBezTo>
                    <a:pt x="15" y="293"/>
                    <a:pt x="0" y="279"/>
                    <a:pt x="0" y="260"/>
                  </a:cubicBezTo>
                  <a:lnTo>
                    <a:pt x="0" y="33"/>
                  </a:lnTo>
                  <a:cubicBezTo>
                    <a:pt x="0" y="15"/>
                    <a:pt x="15" y="0"/>
                    <a:pt x="33" y="0"/>
                  </a:cubicBezTo>
                  <a:lnTo>
                    <a:pt x="1821" y="0"/>
                  </a:lnTo>
                  <a:cubicBezTo>
                    <a:pt x="1839" y="0"/>
                    <a:pt x="1854" y="15"/>
                    <a:pt x="1854" y="33"/>
                  </a:cubicBezTo>
                  <a:lnTo>
                    <a:pt x="1854" y="260"/>
                  </a:lnTo>
                  <a:cubicBezTo>
                    <a:pt x="1854" y="279"/>
                    <a:pt x="1839" y="293"/>
                    <a:pt x="1821" y="293"/>
                  </a:cubicBez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 name="Freeform 9">
              <a:extLst>
                <a:ext uri="{FF2B5EF4-FFF2-40B4-BE49-F238E27FC236}">
                  <a16:creationId xmlns:a16="http://schemas.microsoft.com/office/drawing/2014/main" id="{E127FC99-C69B-3219-817B-BB4431620BE5}"/>
                </a:ext>
              </a:extLst>
            </p:cNvPr>
            <p:cNvSpPr>
              <a:spLocks/>
            </p:cNvSpPr>
            <p:nvPr/>
          </p:nvSpPr>
          <p:spPr bwMode="auto">
            <a:xfrm>
              <a:off x="6032501" y="2714625"/>
              <a:ext cx="433388" cy="390525"/>
            </a:xfrm>
            <a:custGeom>
              <a:avLst/>
              <a:gdLst>
                <a:gd name="T0" fmla="*/ 234 w 1200"/>
                <a:gd name="T1" fmla="*/ 411 h 1075"/>
                <a:gd name="T2" fmla="*/ 710 w 1200"/>
                <a:gd name="T3" fmla="*/ 913 h 1075"/>
                <a:gd name="T4" fmla="*/ 17 w 1200"/>
                <a:gd name="T5" fmla="*/ 1075 h 1075"/>
                <a:gd name="T6" fmla="*/ 234 w 1200"/>
                <a:gd name="T7" fmla="*/ 411 h 1075"/>
              </a:gdLst>
              <a:ahLst/>
              <a:cxnLst>
                <a:cxn ang="0">
                  <a:pos x="T0" y="T1"/>
                </a:cxn>
                <a:cxn ang="0">
                  <a:pos x="T2" y="T3"/>
                </a:cxn>
                <a:cxn ang="0">
                  <a:pos x="T4" y="T5"/>
                </a:cxn>
                <a:cxn ang="0">
                  <a:pos x="T6" y="T7"/>
                </a:cxn>
              </a:cxnLst>
              <a:rect l="0" t="0" r="r" b="b"/>
              <a:pathLst>
                <a:path w="1200" h="1075">
                  <a:moveTo>
                    <a:pt x="234" y="411"/>
                  </a:moveTo>
                  <a:cubicBezTo>
                    <a:pt x="796" y="0"/>
                    <a:pt x="1200" y="672"/>
                    <a:pt x="710" y="913"/>
                  </a:cubicBezTo>
                  <a:cubicBezTo>
                    <a:pt x="479" y="1021"/>
                    <a:pt x="248" y="837"/>
                    <a:pt x="17" y="1075"/>
                  </a:cubicBezTo>
                  <a:cubicBezTo>
                    <a:pt x="0" y="828"/>
                    <a:pt x="46" y="549"/>
                    <a:pt x="234" y="411"/>
                  </a:cubicBezTo>
                  <a:close/>
                </a:path>
              </a:pathLst>
            </a:custGeom>
            <a:solidFill>
              <a:srgbClr val="70BF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 name="Freeform 10">
              <a:extLst>
                <a:ext uri="{FF2B5EF4-FFF2-40B4-BE49-F238E27FC236}">
                  <a16:creationId xmlns:a16="http://schemas.microsoft.com/office/drawing/2014/main" id="{3D2C7CEC-560F-1869-EF45-83BEE08393C8}"/>
                </a:ext>
              </a:extLst>
            </p:cNvPr>
            <p:cNvSpPr>
              <a:spLocks/>
            </p:cNvSpPr>
            <p:nvPr/>
          </p:nvSpPr>
          <p:spPr bwMode="auto">
            <a:xfrm>
              <a:off x="5397501" y="3935413"/>
              <a:ext cx="106363" cy="106363"/>
            </a:xfrm>
            <a:custGeom>
              <a:avLst/>
              <a:gdLst>
                <a:gd name="T0" fmla="*/ 20 w 294"/>
                <a:gd name="T1" fmla="*/ 0 h 294"/>
                <a:gd name="T2" fmla="*/ 274 w 294"/>
                <a:gd name="T3" fmla="*/ 0 h 294"/>
                <a:gd name="T4" fmla="*/ 294 w 294"/>
                <a:gd name="T5" fmla="*/ 20 h 294"/>
                <a:gd name="T6" fmla="*/ 294 w 294"/>
                <a:gd name="T7" fmla="*/ 274 h 294"/>
                <a:gd name="T8" fmla="*/ 274 w 294"/>
                <a:gd name="T9" fmla="*/ 294 h 294"/>
                <a:gd name="T10" fmla="*/ 20 w 294"/>
                <a:gd name="T11" fmla="*/ 294 h 294"/>
                <a:gd name="T12" fmla="*/ 0 w 294"/>
                <a:gd name="T13" fmla="*/ 274 h 294"/>
                <a:gd name="T14" fmla="*/ 0 w 294"/>
                <a:gd name="T15" fmla="*/ 20 h 294"/>
                <a:gd name="T16" fmla="*/ 20 w 294"/>
                <a:gd name="T1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4" h="294">
                  <a:moveTo>
                    <a:pt x="20" y="0"/>
                  </a:moveTo>
                  <a:lnTo>
                    <a:pt x="274" y="0"/>
                  </a:lnTo>
                  <a:cubicBezTo>
                    <a:pt x="285" y="0"/>
                    <a:pt x="294" y="9"/>
                    <a:pt x="294" y="20"/>
                  </a:cubicBezTo>
                  <a:lnTo>
                    <a:pt x="294" y="274"/>
                  </a:lnTo>
                  <a:cubicBezTo>
                    <a:pt x="294" y="285"/>
                    <a:pt x="285" y="294"/>
                    <a:pt x="274" y="294"/>
                  </a:cubicBezTo>
                  <a:lnTo>
                    <a:pt x="20" y="294"/>
                  </a:lnTo>
                  <a:cubicBezTo>
                    <a:pt x="9" y="294"/>
                    <a:pt x="0" y="285"/>
                    <a:pt x="0" y="274"/>
                  </a:cubicBezTo>
                  <a:lnTo>
                    <a:pt x="0" y="20"/>
                  </a:lnTo>
                  <a:cubicBezTo>
                    <a:pt x="0" y="9"/>
                    <a:pt x="9" y="0"/>
                    <a:pt x="20" y="0"/>
                  </a:cubicBezTo>
                  <a:close/>
                </a:path>
              </a:pathLst>
            </a:custGeom>
            <a:solidFill>
              <a:srgbClr val="70BF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spTree>
    <p:extLst>
      <p:ext uri="{BB962C8B-B14F-4D97-AF65-F5344CB8AC3E}">
        <p14:creationId xmlns:p14="http://schemas.microsoft.com/office/powerpoint/2010/main" val="4183849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id="{FA763C76-9734-A32A-35C1-F996366C9C6F}"/>
              </a:ext>
            </a:extLst>
          </p:cNvPr>
          <p:cNvGrpSpPr/>
          <p:nvPr/>
        </p:nvGrpSpPr>
        <p:grpSpPr>
          <a:xfrm>
            <a:off x="978567" y="176463"/>
            <a:ext cx="2458453" cy="818238"/>
            <a:chOff x="4662488" y="2714625"/>
            <a:chExt cx="2867026" cy="1327151"/>
          </a:xfrm>
        </p:grpSpPr>
        <p:sp>
          <p:nvSpPr>
            <p:cNvPr id="6" name="Freeform 5">
              <a:extLst>
                <a:ext uri="{FF2B5EF4-FFF2-40B4-BE49-F238E27FC236}">
                  <a16:creationId xmlns:a16="http://schemas.microsoft.com/office/drawing/2014/main" id="{CF72B70E-EFA3-D81B-F5C6-C8EC0BA6EC22}"/>
                </a:ext>
              </a:extLst>
            </p:cNvPr>
            <p:cNvSpPr>
              <a:spLocks noEditPoints="1"/>
            </p:cNvSpPr>
            <p:nvPr/>
          </p:nvSpPr>
          <p:spPr bwMode="auto">
            <a:xfrm>
              <a:off x="4662488" y="3313113"/>
              <a:ext cx="709613" cy="547688"/>
            </a:xfrm>
            <a:custGeom>
              <a:avLst/>
              <a:gdLst>
                <a:gd name="T0" fmla="*/ 260 w 1970"/>
                <a:gd name="T1" fmla="*/ 1509 h 1509"/>
                <a:gd name="T2" fmla="*/ 33 w 1970"/>
                <a:gd name="T3" fmla="*/ 1509 h 1509"/>
                <a:gd name="T4" fmla="*/ 0 w 1970"/>
                <a:gd name="T5" fmla="*/ 1476 h 1509"/>
                <a:gd name="T6" fmla="*/ 0 w 1970"/>
                <a:gd name="T7" fmla="*/ 33 h 1509"/>
                <a:gd name="T8" fmla="*/ 33 w 1970"/>
                <a:gd name="T9" fmla="*/ 0 h 1509"/>
                <a:gd name="T10" fmla="*/ 1478 w 1970"/>
                <a:gd name="T11" fmla="*/ 0 h 1509"/>
                <a:gd name="T12" fmla="*/ 1574 w 1970"/>
                <a:gd name="T13" fmla="*/ 10 h 1509"/>
                <a:gd name="T14" fmla="*/ 1666 w 1970"/>
                <a:gd name="T15" fmla="*/ 38 h 1509"/>
                <a:gd name="T16" fmla="*/ 1750 w 1970"/>
                <a:gd name="T17" fmla="*/ 83 h 1509"/>
                <a:gd name="T18" fmla="*/ 1823 w 1970"/>
                <a:gd name="T19" fmla="*/ 142 h 1509"/>
                <a:gd name="T20" fmla="*/ 1883 w 1970"/>
                <a:gd name="T21" fmla="*/ 213 h 1509"/>
                <a:gd name="T22" fmla="*/ 1930 w 1970"/>
                <a:gd name="T23" fmla="*/ 295 h 1509"/>
                <a:gd name="T24" fmla="*/ 1960 w 1970"/>
                <a:gd name="T25" fmla="*/ 385 h 1509"/>
                <a:gd name="T26" fmla="*/ 1970 w 1970"/>
                <a:gd name="T27" fmla="*/ 482 h 1509"/>
                <a:gd name="T28" fmla="*/ 1928 w 1970"/>
                <a:gd name="T29" fmla="*/ 671 h 1509"/>
                <a:gd name="T30" fmla="*/ 1880 w 1970"/>
                <a:gd name="T31" fmla="*/ 752 h 1509"/>
                <a:gd name="T32" fmla="*/ 1818 w 1970"/>
                <a:gd name="T33" fmla="*/ 824 h 1509"/>
                <a:gd name="T34" fmla="*/ 1743 w 1970"/>
                <a:gd name="T35" fmla="*/ 882 h 1509"/>
                <a:gd name="T36" fmla="*/ 1657 w 1970"/>
                <a:gd name="T37" fmla="*/ 926 h 1509"/>
                <a:gd name="T38" fmla="*/ 1564 w 1970"/>
                <a:gd name="T39" fmla="*/ 954 h 1509"/>
                <a:gd name="T40" fmla="*/ 1468 w 1970"/>
                <a:gd name="T41" fmla="*/ 963 h 1509"/>
                <a:gd name="T42" fmla="*/ 293 w 1970"/>
                <a:gd name="T43" fmla="*/ 963 h 1509"/>
                <a:gd name="T44" fmla="*/ 293 w 1970"/>
                <a:gd name="T45" fmla="*/ 1476 h 1509"/>
                <a:gd name="T46" fmla="*/ 260 w 1970"/>
                <a:gd name="T47" fmla="*/ 1509 h 1509"/>
                <a:gd name="T48" fmla="*/ 1472 w 1970"/>
                <a:gd name="T49" fmla="*/ 674 h 1509"/>
                <a:gd name="T50" fmla="*/ 1512 w 1970"/>
                <a:gd name="T51" fmla="*/ 670 h 1509"/>
                <a:gd name="T52" fmla="*/ 1550 w 1970"/>
                <a:gd name="T53" fmla="*/ 659 h 1509"/>
                <a:gd name="T54" fmla="*/ 1585 w 1970"/>
                <a:gd name="T55" fmla="*/ 640 h 1509"/>
                <a:gd name="T56" fmla="*/ 1615 w 1970"/>
                <a:gd name="T57" fmla="*/ 617 h 1509"/>
                <a:gd name="T58" fmla="*/ 1641 w 1970"/>
                <a:gd name="T59" fmla="*/ 588 h 1509"/>
                <a:gd name="T60" fmla="*/ 1662 w 1970"/>
                <a:gd name="T61" fmla="*/ 555 h 1509"/>
                <a:gd name="T62" fmla="*/ 1675 w 1970"/>
                <a:gd name="T63" fmla="*/ 519 h 1509"/>
                <a:gd name="T64" fmla="*/ 1681 w 1970"/>
                <a:gd name="T65" fmla="*/ 482 h 1509"/>
                <a:gd name="T66" fmla="*/ 1675 w 1970"/>
                <a:gd name="T67" fmla="*/ 445 h 1509"/>
                <a:gd name="T68" fmla="*/ 1662 w 1970"/>
                <a:gd name="T69" fmla="*/ 410 h 1509"/>
                <a:gd name="T70" fmla="*/ 1641 w 1970"/>
                <a:gd name="T71" fmla="*/ 377 h 1509"/>
                <a:gd name="T72" fmla="*/ 1615 w 1970"/>
                <a:gd name="T73" fmla="*/ 349 h 1509"/>
                <a:gd name="T74" fmla="*/ 1583 w 1970"/>
                <a:gd name="T75" fmla="*/ 325 h 1509"/>
                <a:gd name="T76" fmla="*/ 1547 w 1970"/>
                <a:gd name="T77" fmla="*/ 307 h 1509"/>
                <a:gd name="T78" fmla="*/ 1509 w 1970"/>
                <a:gd name="T79" fmla="*/ 295 h 1509"/>
                <a:gd name="T80" fmla="*/ 1468 w 1970"/>
                <a:gd name="T81" fmla="*/ 291 h 1509"/>
                <a:gd name="T82" fmla="*/ 293 w 1970"/>
                <a:gd name="T83" fmla="*/ 291 h 1509"/>
                <a:gd name="T84" fmla="*/ 293 w 1970"/>
                <a:gd name="T85" fmla="*/ 674 h 1509"/>
                <a:gd name="T86" fmla="*/ 1472 w 1970"/>
                <a:gd name="T87" fmla="*/ 674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70" h="1509">
                  <a:moveTo>
                    <a:pt x="260" y="1509"/>
                  </a:moveTo>
                  <a:lnTo>
                    <a:pt x="33" y="1509"/>
                  </a:lnTo>
                  <a:cubicBezTo>
                    <a:pt x="15" y="1509"/>
                    <a:pt x="0" y="1495"/>
                    <a:pt x="0" y="1476"/>
                  </a:cubicBezTo>
                  <a:lnTo>
                    <a:pt x="0" y="33"/>
                  </a:lnTo>
                  <a:cubicBezTo>
                    <a:pt x="0" y="15"/>
                    <a:pt x="15" y="0"/>
                    <a:pt x="33" y="0"/>
                  </a:cubicBezTo>
                  <a:lnTo>
                    <a:pt x="1478" y="0"/>
                  </a:lnTo>
                  <a:cubicBezTo>
                    <a:pt x="1511" y="0"/>
                    <a:pt x="1543" y="3"/>
                    <a:pt x="1574" y="10"/>
                  </a:cubicBezTo>
                  <a:cubicBezTo>
                    <a:pt x="1606" y="16"/>
                    <a:pt x="1637" y="26"/>
                    <a:pt x="1666" y="38"/>
                  </a:cubicBezTo>
                  <a:cubicBezTo>
                    <a:pt x="1696" y="51"/>
                    <a:pt x="1724" y="66"/>
                    <a:pt x="1750" y="83"/>
                  </a:cubicBezTo>
                  <a:cubicBezTo>
                    <a:pt x="1776" y="100"/>
                    <a:pt x="1800" y="120"/>
                    <a:pt x="1823" y="142"/>
                  </a:cubicBezTo>
                  <a:cubicBezTo>
                    <a:pt x="1845" y="164"/>
                    <a:pt x="1865" y="188"/>
                    <a:pt x="1883" y="213"/>
                  </a:cubicBezTo>
                  <a:cubicBezTo>
                    <a:pt x="1901" y="239"/>
                    <a:pt x="1916" y="266"/>
                    <a:pt x="1930" y="295"/>
                  </a:cubicBezTo>
                  <a:cubicBezTo>
                    <a:pt x="1943" y="324"/>
                    <a:pt x="1953" y="354"/>
                    <a:pt x="1960" y="385"/>
                  </a:cubicBezTo>
                  <a:cubicBezTo>
                    <a:pt x="1967" y="417"/>
                    <a:pt x="1970" y="449"/>
                    <a:pt x="1970" y="482"/>
                  </a:cubicBezTo>
                  <a:cubicBezTo>
                    <a:pt x="1970" y="549"/>
                    <a:pt x="1956" y="612"/>
                    <a:pt x="1928" y="671"/>
                  </a:cubicBezTo>
                  <a:cubicBezTo>
                    <a:pt x="1915" y="700"/>
                    <a:pt x="1899" y="727"/>
                    <a:pt x="1880" y="752"/>
                  </a:cubicBezTo>
                  <a:cubicBezTo>
                    <a:pt x="1862" y="778"/>
                    <a:pt x="1841" y="802"/>
                    <a:pt x="1818" y="824"/>
                  </a:cubicBezTo>
                  <a:cubicBezTo>
                    <a:pt x="1795" y="845"/>
                    <a:pt x="1770" y="865"/>
                    <a:pt x="1743" y="882"/>
                  </a:cubicBezTo>
                  <a:cubicBezTo>
                    <a:pt x="1716" y="899"/>
                    <a:pt x="1688" y="914"/>
                    <a:pt x="1657" y="926"/>
                  </a:cubicBezTo>
                  <a:cubicBezTo>
                    <a:pt x="1627" y="938"/>
                    <a:pt x="1596" y="948"/>
                    <a:pt x="1564" y="954"/>
                  </a:cubicBezTo>
                  <a:cubicBezTo>
                    <a:pt x="1533" y="960"/>
                    <a:pt x="1500" y="963"/>
                    <a:pt x="1468" y="963"/>
                  </a:cubicBezTo>
                  <a:lnTo>
                    <a:pt x="293" y="963"/>
                  </a:lnTo>
                  <a:lnTo>
                    <a:pt x="293" y="1476"/>
                  </a:lnTo>
                  <a:cubicBezTo>
                    <a:pt x="293" y="1495"/>
                    <a:pt x="279" y="1509"/>
                    <a:pt x="260" y="1509"/>
                  </a:cubicBezTo>
                  <a:close/>
                  <a:moveTo>
                    <a:pt x="1472" y="674"/>
                  </a:moveTo>
                  <a:cubicBezTo>
                    <a:pt x="1486" y="674"/>
                    <a:pt x="1499" y="672"/>
                    <a:pt x="1512" y="670"/>
                  </a:cubicBezTo>
                  <a:cubicBezTo>
                    <a:pt x="1525" y="667"/>
                    <a:pt x="1538" y="664"/>
                    <a:pt x="1550" y="659"/>
                  </a:cubicBezTo>
                  <a:cubicBezTo>
                    <a:pt x="1563" y="653"/>
                    <a:pt x="1575" y="647"/>
                    <a:pt x="1585" y="640"/>
                  </a:cubicBezTo>
                  <a:cubicBezTo>
                    <a:pt x="1596" y="633"/>
                    <a:pt x="1606" y="626"/>
                    <a:pt x="1615" y="617"/>
                  </a:cubicBezTo>
                  <a:cubicBezTo>
                    <a:pt x="1625" y="608"/>
                    <a:pt x="1633" y="599"/>
                    <a:pt x="1641" y="588"/>
                  </a:cubicBezTo>
                  <a:cubicBezTo>
                    <a:pt x="1649" y="578"/>
                    <a:pt x="1656" y="567"/>
                    <a:pt x="1662" y="555"/>
                  </a:cubicBezTo>
                  <a:cubicBezTo>
                    <a:pt x="1668" y="544"/>
                    <a:pt x="1672" y="532"/>
                    <a:pt x="1675" y="519"/>
                  </a:cubicBezTo>
                  <a:cubicBezTo>
                    <a:pt x="1678" y="507"/>
                    <a:pt x="1680" y="495"/>
                    <a:pt x="1681" y="482"/>
                  </a:cubicBezTo>
                  <a:cubicBezTo>
                    <a:pt x="1680" y="469"/>
                    <a:pt x="1678" y="457"/>
                    <a:pt x="1675" y="445"/>
                  </a:cubicBezTo>
                  <a:cubicBezTo>
                    <a:pt x="1672" y="433"/>
                    <a:pt x="1668" y="421"/>
                    <a:pt x="1662" y="410"/>
                  </a:cubicBezTo>
                  <a:cubicBezTo>
                    <a:pt x="1656" y="398"/>
                    <a:pt x="1649" y="387"/>
                    <a:pt x="1641" y="377"/>
                  </a:cubicBezTo>
                  <a:cubicBezTo>
                    <a:pt x="1633" y="367"/>
                    <a:pt x="1624" y="357"/>
                    <a:pt x="1615" y="349"/>
                  </a:cubicBezTo>
                  <a:cubicBezTo>
                    <a:pt x="1605" y="340"/>
                    <a:pt x="1595" y="332"/>
                    <a:pt x="1583" y="325"/>
                  </a:cubicBezTo>
                  <a:cubicBezTo>
                    <a:pt x="1572" y="318"/>
                    <a:pt x="1560" y="312"/>
                    <a:pt x="1547" y="307"/>
                  </a:cubicBezTo>
                  <a:cubicBezTo>
                    <a:pt x="1535" y="302"/>
                    <a:pt x="1522" y="298"/>
                    <a:pt x="1509" y="295"/>
                  </a:cubicBezTo>
                  <a:cubicBezTo>
                    <a:pt x="1496" y="293"/>
                    <a:pt x="1482" y="291"/>
                    <a:pt x="1468" y="291"/>
                  </a:cubicBezTo>
                  <a:lnTo>
                    <a:pt x="293" y="291"/>
                  </a:lnTo>
                  <a:lnTo>
                    <a:pt x="293" y="674"/>
                  </a:lnTo>
                  <a:lnTo>
                    <a:pt x="1472" y="674"/>
                  </a:ln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 name="Freeform 6">
              <a:extLst>
                <a:ext uri="{FF2B5EF4-FFF2-40B4-BE49-F238E27FC236}">
                  <a16:creationId xmlns:a16="http://schemas.microsoft.com/office/drawing/2014/main" id="{E9A77436-CB0E-3047-EA28-A1F2DB294EB8}"/>
                </a:ext>
              </a:extLst>
            </p:cNvPr>
            <p:cNvSpPr>
              <a:spLocks/>
            </p:cNvSpPr>
            <p:nvPr/>
          </p:nvSpPr>
          <p:spPr bwMode="auto">
            <a:xfrm>
              <a:off x="5397501" y="3136900"/>
              <a:ext cx="698500" cy="777875"/>
            </a:xfrm>
            <a:custGeom>
              <a:avLst/>
              <a:gdLst>
                <a:gd name="T0" fmla="*/ 1415 w 1939"/>
                <a:gd name="T1" fmla="*/ 1784 h 2143"/>
                <a:gd name="T2" fmla="*/ 1357 w 1939"/>
                <a:gd name="T3" fmla="*/ 1740 h 2143"/>
                <a:gd name="T4" fmla="*/ 1215 w 1939"/>
                <a:gd name="T5" fmla="*/ 1578 h 2143"/>
                <a:gd name="T6" fmla="*/ 977 w 1939"/>
                <a:gd name="T7" fmla="*/ 1298 h 2143"/>
                <a:gd name="T8" fmla="*/ 734 w 1939"/>
                <a:gd name="T9" fmla="*/ 1011 h 2143"/>
                <a:gd name="T10" fmla="*/ 497 w 1939"/>
                <a:gd name="T11" fmla="*/ 732 h 2143"/>
                <a:gd name="T12" fmla="*/ 348 w 1939"/>
                <a:gd name="T13" fmla="*/ 587 h 2143"/>
                <a:gd name="T14" fmla="*/ 306 w 1939"/>
                <a:gd name="T15" fmla="*/ 598 h 2143"/>
                <a:gd name="T16" fmla="*/ 298 w 1939"/>
                <a:gd name="T17" fmla="*/ 607 h 2143"/>
                <a:gd name="T18" fmla="*/ 293 w 1939"/>
                <a:gd name="T19" fmla="*/ 2110 h 2143"/>
                <a:gd name="T20" fmla="*/ 33 w 1939"/>
                <a:gd name="T21" fmla="*/ 2143 h 2143"/>
                <a:gd name="T22" fmla="*/ 0 w 1939"/>
                <a:gd name="T23" fmla="*/ 606 h 2143"/>
                <a:gd name="T24" fmla="*/ 14 w 1939"/>
                <a:gd name="T25" fmla="*/ 529 h 2143"/>
                <a:gd name="T26" fmla="*/ 74 w 1939"/>
                <a:gd name="T27" fmla="*/ 414 h 2143"/>
                <a:gd name="T28" fmla="*/ 172 w 1939"/>
                <a:gd name="T29" fmla="*/ 335 h 2143"/>
                <a:gd name="T30" fmla="*/ 291 w 1939"/>
                <a:gd name="T31" fmla="*/ 294 h 2143"/>
                <a:gd name="T32" fmla="*/ 493 w 1939"/>
                <a:gd name="T33" fmla="*/ 318 h 2143"/>
                <a:gd name="T34" fmla="*/ 613 w 1939"/>
                <a:gd name="T35" fmla="*/ 413 h 2143"/>
                <a:gd name="T36" fmla="*/ 1317 w 1939"/>
                <a:gd name="T37" fmla="*/ 1243 h 2143"/>
                <a:gd name="T38" fmla="*/ 1559 w 1939"/>
                <a:gd name="T39" fmla="*/ 1524 h 2143"/>
                <a:gd name="T40" fmla="*/ 1571 w 1939"/>
                <a:gd name="T41" fmla="*/ 1531 h 2143"/>
                <a:gd name="T42" fmla="*/ 1582 w 1939"/>
                <a:gd name="T43" fmla="*/ 1535 h 2143"/>
                <a:gd name="T44" fmla="*/ 1625 w 1939"/>
                <a:gd name="T45" fmla="*/ 1524 h 2143"/>
                <a:gd name="T46" fmla="*/ 1643 w 1939"/>
                <a:gd name="T47" fmla="*/ 33 h 2143"/>
                <a:gd name="T48" fmla="*/ 1906 w 1939"/>
                <a:gd name="T49" fmla="*/ 0 h 2143"/>
                <a:gd name="T50" fmla="*/ 1939 w 1939"/>
                <a:gd name="T51" fmla="*/ 1517 h 2143"/>
                <a:gd name="T52" fmla="*/ 1925 w 1939"/>
                <a:gd name="T53" fmla="*/ 1588 h 2143"/>
                <a:gd name="T54" fmla="*/ 1864 w 1939"/>
                <a:gd name="T55" fmla="*/ 1703 h 2143"/>
                <a:gd name="T56" fmla="*/ 1770 w 1939"/>
                <a:gd name="T57" fmla="*/ 1785 h 2143"/>
                <a:gd name="T58" fmla="*/ 1589 w 1939"/>
                <a:gd name="T59" fmla="*/ 1834 h 2143"/>
                <a:gd name="T60" fmla="*/ 1516 w 1939"/>
                <a:gd name="T61" fmla="*/ 1826 h 2143"/>
                <a:gd name="T62" fmla="*/ 1445 w 1939"/>
                <a:gd name="T63" fmla="*/ 1799 h 2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39" h="2143">
                  <a:moveTo>
                    <a:pt x="1445" y="1799"/>
                  </a:moveTo>
                  <a:cubicBezTo>
                    <a:pt x="1435" y="1795"/>
                    <a:pt x="1425" y="1790"/>
                    <a:pt x="1415" y="1784"/>
                  </a:cubicBezTo>
                  <a:cubicBezTo>
                    <a:pt x="1405" y="1778"/>
                    <a:pt x="1395" y="1771"/>
                    <a:pt x="1386" y="1764"/>
                  </a:cubicBezTo>
                  <a:cubicBezTo>
                    <a:pt x="1376" y="1757"/>
                    <a:pt x="1366" y="1749"/>
                    <a:pt x="1357" y="1740"/>
                  </a:cubicBezTo>
                  <a:cubicBezTo>
                    <a:pt x="1348" y="1731"/>
                    <a:pt x="1338" y="1721"/>
                    <a:pt x="1328" y="1710"/>
                  </a:cubicBezTo>
                  <a:cubicBezTo>
                    <a:pt x="1291" y="1666"/>
                    <a:pt x="1253" y="1623"/>
                    <a:pt x="1215" y="1578"/>
                  </a:cubicBezTo>
                  <a:cubicBezTo>
                    <a:pt x="1175" y="1532"/>
                    <a:pt x="1136" y="1486"/>
                    <a:pt x="1098" y="1440"/>
                  </a:cubicBezTo>
                  <a:lnTo>
                    <a:pt x="977" y="1298"/>
                  </a:lnTo>
                  <a:lnTo>
                    <a:pt x="856" y="1155"/>
                  </a:lnTo>
                  <a:lnTo>
                    <a:pt x="734" y="1011"/>
                  </a:lnTo>
                  <a:lnTo>
                    <a:pt x="614" y="870"/>
                  </a:lnTo>
                  <a:cubicBezTo>
                    <a:pt x="572" y="820"/>
                    <a:pt x="533" y="774"/>
                    <a:pt x="497" y="732"/>
                  </a:cubicBezTo>
                  <a:cubicBezTo>
                    <a:pt x="458" y="686"/>
                    <a:pt x="421" y="643"/>
                    <a:pt x="387" y="601"/>
                  </a:cubicBezTo>
                  <a:cubicBezTo>
                    <a:pt x="376" y="591"/>
                    <a:pt x="364" y="587"/>
                    <a:pt x="348" y="587"/>
                  </a:cubicBezTo>
                  <a:cubicBezTo>
                    <a:pt x="340" y="587"/>
                    <a:pt x="332" y="587"/>
                    <a:pt x="325" y="589"/>
                  </a:cubicBezTo>
                  <a:cubicBezTo>
                    <a:pt x="318" y="591"/>
                    <a:pt x="312" y="594"/>
                    <a:pt x="306" y="598"/>
                  </a:cubicBezTo>
                  <a:lnTo>
                    <a:pt x="306" y="598"/>
                  </a:lnTo>
                  <a:cubicBezTo>
                    <a:pt x="302" y="600"/>
                    <a:pt x="299" y="604"/>
                    <a:pt x="298" y="607"/>
                  </a:cubicBezTo>
                  <a:cubicBezTo>
                    <a:pt x="295" y="611"/>
                    <a:pt x="294" y="616"/>
                    <a:pt x="293" y="622"/>
                  </a:cubicBezTo>
                  <a:lnTo>
                    <a:pt x="293" y="2110"/>
                  </a:lnTo>
                  <a:cubicBezTo>
                    <a:pt x="293" y="2129"/>
                    <a:pt x="279" y="2143"/>
                    <a:pt x="260" y="2143"/>
                  </a:cubicBezTo>
                  <a:lnTo>
                    <a:pt x="33" y="2143"/>
                  </a:lnTo>
                  <a:cubicBezTo>
                    <a:pt x="15" y="2143"/>
                    <a:pt x="0" y="2129"/>
                    <a:pt x="0" y="2110"/>
                  </a:cubicBezTo>
                  <a:lnTo>
                    <a:pt x="0" y="606"/>
                  </a:lnTo>
                  <a:cubicBezTo>
                    <a:pt x="0" y="601"/>
                    <a:pt x="1" y="597"/>
                    <a:pt x="2" y="593"/>
                  </a:cubicBezTo>
                  <a:cubicBezTo>
                    <a:pt x="4" y="571"/>
                    <a:pt x="8" y="549"/>
                    <a:pt x="14" y="529"/>
                  </a:cubicBezTo>
                  <a:cubicBezTo>
                    <a:pt x="20" y="507"/>
                    <a:pt x="28" y="486"/>
                    <a:pt x="38" y="467"/>
                  </a:cubicBezTo>
                  <a:cubicBezTo>
                    <a:pt x="49" y="448"/>
                    <a:pt x="61" y="430"/>
                    <a:pt x="74" y="414"/>
                  </a:cubicBezTo>
                  <a:cubicBezTo>
                    <a:pt x="88" y="397"/>
                    <a:pt x="103" y="382"/>
                    <a:pt x="120" y="369"/>
                  </a:cubicBezTo>
                  <a:cubicBezTo>
                    <a:pt x="137" y="356"/>
                    <a:pt x="154" y="344"/>
                    <a:pt x="172" y="335"/>
                  </a:cubicBezTo>
                  <a:cubicBezTo>
                    <a:pt x="191" y="325"/>
                    <a:pt x="210" y="316"/>
                    <a:pt x="230" y="309"/>
                  </a:cubicBezTo>
                  <a:cubicBezTo>
                    <a:pt x="250" y="303"/>
                    <a:pt x="270" y="298"/>
                    <a:pt x="291" y="294"/>
                  </a:cubicBezTo>
                  <a:cubicBezTo>
                    <a:pt x="311" y="291"/>
                    <a:pt x="332" y="289"/>
                    <a:pt x="352" y="289"/>
                  </a:cubicBezTo>
                  <a:cubicBezTo>
                    <a:pt x="401" y="289"/>
                    <a:pt x="448" y="298"/>
                    <a:pt x="493" y="318"/>
                  </a:cubicBezTo>
                  <a:cubicBezTo>
                    <a:pt x="517" y="328"/>
                    <a:pt x="538" y="341"/>
                    <a:pt x="559" y="357"/>
                  </a:cubicBezTo>
                  <a:cubicBezTo>
                    <a:pt x="578" y="373"/>
                    <a:pt x="596" y="391"/>
                    <a:pt x="613" y="413"/>
                  </a:cubicBezTo>
                  <a:lnTo>
                    <a:pt x="848" y="690"/>
                  </a:lnTo>
                  <a:lnTo>
                    <a:pt x="1317" y="1243"/>
                  </a:lnTo>
                  <a:lnTo>
                    <a:pt x="1552" y="1519"/>
                  </a:lnTo>
                  <a:cubicBezTo>
                    <a:pt x="1554" y="1521"/>
                    <a:pt x="1556" y="1523"/>
                    <a:pt x="1559" y="1524"/>
                  </a:cubicBezTo>
                  <a:lnTo>
                    <a:pt x="1560" y="1525"/>
                  </a:lnTo>
                  <a:cubicBezTo>
                    <a:pt x="1563" y="1527"/>
                    <a:pt x="1566" y="1529"/>
                    <a:pt x="1571" y="1531"/>
                  </a:cubicBezTo>
                  <a:lnTo>
                    <a:pt x="1572" y="1532"/>
                  </a:lnTo>
                  <a:cubicBezTo>
                    <a:pt x="1575" y="1533"/>
                    <a:pt x="1579" y="1534"/>
                    <a:pt x="1582" y="1535"/>
                  </a:cubicBezTo>
                  <a:cubicBezTo>
                    <a:pt x="1585" y="1536"/>
                    <a:pt x="1588" y="1536"/>
                    <a:pt x="1591" y="1536"/>
                  </a:cubicBezTo>
                  <a:cubicBezTo>
                    <a:pt x="1603" y="1536"/>
                    <a:pt x="1615" y="1532"/>
                    <a:pt x="1625" y="1524"/>
                  </a:cubicBezTo>
                  <a:cubicBezTo>
                    <a:pt x="1634" y="1517"/>
                    <a:pt x="1640" y="1508"/>
                    <a:pt x="1643" y="1497"/>
                  </a:cubicBezTo>
                  <a:lnTo>
                    <a:pt x="1643" y="33"/>
                  </a:lnTo>
                  <a:cubicBezTo>
                    <a:pt x="1643" y="15"/>
                    <a:pt x="1658" y="0"/>
                    <a:pt x="1676" y="0"/>
                  </a:cubicBezTo>
                  <a:lnTo>
                    <a:pt x="1906" y="0"/>
                  </a:lnTo>
                  <a:cubicBezTo>
                    <a:pt x="1924" y="0"/>
                    <a:pt x="1939" y="15"/>
                    <a:pt x="1939" y="33"/>
                  </a:cubicBezTo>
                  <a:lnTo>
                    <a:pt x="1939" y="1517"/>
                  </a:lnTo>
                  <a:cubicBezTo>
                    <a:pt x="1939" y="1519"/>
                    <a:pt x="1939" y="1521"/>
                    <a:pt x="1938" y="1523"/>
                  </a:cubicBezTo>
                  <a:cubicBezTo>
                    <a:pt x="1936" y="1546"/>
                    <a:pt x="1932" y="1567"/>
                    <a:pt x="1925" y="1588"/>
                  </a:cubicBezTo>
                  <a:cubicBezTo>
                    <a:pt x="1919" y="1610"/>
                    <a:pt x="1910" y="1631"/>
                    <a:pt x="1899" y="1650"/>
                  </a:cubicBezTo>
                  <a:cubicBezTo>
                    <a:pt x="1889" y="1669"/>
                    <a:pt x="1877" y="1686"/>
                    <a:pt x="1864" y="1703"/>
                  </a:cubicBezTo>
                  <a:cubicBezTo>
                    <a:pt x="1850" y="1719"/>
                    <a:pt x="1836" y="1734"/>
                    <a:pt x="1820" y="1748"/>
                  </a:cubicBezTo>
                  <a:cubicBezTo>
                    <a:pt x="1804" y="1762"/>
                    <a:pt x="1787" y="1774"/>
                    <a:pt x="1770" y="1785"/>
                  </a:cubicBezTo>
                  <a:cubicBezTo>
                    <a:pt x="1752" y="1795"/>
                    <a:pt x="1733" y="1804"/>
                    <a:pt x="1713" y="1812"/>
                  </a:cubicBezTo>
                  <a:cubicBezTo>
                    <a:pt x="1673" y="1826"/>
                    <a:pt x="1631" y="1834"/>
                    <a:pt x="1589" y="1834"/>
                  </a:cubicBezTo>
                  <a:cubicBezTo>
                    <a:pt x="1578" y="1834"/>
                    <a:pt x="1566" y="1833"/>
                    <a:pt x="1553" y="1832"/>
                  </a:cubicBezTo>
                  <a:cubicBezTo>
                    <a:pt x="1541" y="1830"/>
                    <a:pt x="1529" y="1828"/>
                    <a:pt x="1516" y="1826"/>
                  </a:cubicBezTo>
                  <a:cubicBezTo>
                    <a:pt x="1503" y="1823"/>
                    <a:pt x="1491" y="1819"/>
                    <a:pt x="1478" y="1815"/>
                  </a:cubicBezTo>
                  <a:cubicBezTo>
                    <a:pt x="1467" y="1810"/>
                    <a:pt x="1456" y="1805"/>
                    <a:pt x="1445" y="1799"/>
                  </a:cubicBez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8" name="Freeform 7">
              <a:extLst>
                <a:ext uri="{FF2B5EF4-FFF2-40B4-BE49-F238E27FC236}">
                  <a16:creationId xmlns:a16="http://schemas.microsoft.com/office/drawing/2014/main" id="{774B5E73-D663-5F8D-79B1-4EFC41F10844}"/>
                </a:ext>
              </a:extLst>
            </p:cNvPr>
            <p:cNvSpPr>
              <a:spLocks noEditPoints="1"/>
            </p:cNvSpPr>
            <p:nvPr/>
          </p:nvSpPr>
          <p:spPr bwMode="auto">
            <a:xfrm>
              <a:off x="6124576" y="3311525"/>
              <a:ext cx="750888" cy="549275"/>
            </a:xfrm>
            <a:custGeom>
              <a:avLst/>
              <a:gdLst>
                <a:gd name="T0" fmla="*/ 1846 w 2081"/>
                <a:gd name="T1" fmla="*/ 844 h 1511"/>
                <a:gd name="T2" fmla="*/ 1808 w 2081"/>
                <a:gd name="T3" fmla="*/ 878 h 1511"/>
                <a:gd name="T4" fmla="*/ 1754 w 2081"/>
                <a:gd name="T5" fmla="*/ 912 h 1511"/>
                <a:gd name="T6" fmla="*/ 1698 w 2081"/>
                <a:gd name="T7" fmla="*/ 939 h 1511"/>
                <a:gd name="T8" fmla="*/ 1684 w 2081"/>
                <a:gd name="T9" fmla="*/ 944 h 1511"/>
                <a:gd name="T10" fmla="*/ 1758 w 2081"/>
                <a:gd name="T11" fmla="*/ 1044 h 1511"/>
                <a:gd name="T12" fmla="*/ 1865 w 2081"/>
                <a:gd name="T13" fmla="*/ 1186 h 1511"/>
                <a:gd name="T14" fmla="*/ 1865 w 2081"/>
                <a:gd name="T15" fmla="*/ 1186 h 1511"/>
                <a:gd name="T16" fmla="*/ 1972 w 2081"/>
                <a:gd name="T17" fmla="*/ 1328 h 1511"/>
                <a:gd name="T18" fmla="*/ 2022 w 2081"/>
                <a:gd name="T19" fmla="*/ 1396 h 1511"/>
                <a:gd name="T20" fmla="*/ 2070 w 2081"/>
                <a:gd name="T21" fmla="*/ 1458 h 1511"/>
                <a:gd name="T22" fmla="*/ 2063 w 2081"/>
                <a:gd name="T23" fmla="*/ 1505 h 1511"/>
                <a:gd name="T24" fmla="*/ 2043 w 2081"/>
                <a:gd name="T25" fmla="*/ 1511 h 1511"/>
                <a:gd name="T26" fmla="*/ 2043 w 2081"/>
                <a:gd name="T27" fmla="*/ 1511 h 1511"/>
                <a:gd name="T28" fmla="*/ 1755 w 2081"/>
                <a:gd name="T29" fmla="*/ 1511 h 1511"/>
                <a:gd name="T30" fmla="*/ 1727 w 2081"/>
                <a:gd name="T31" fmla="*/ 1496 h 1511"/>
                <a:gd name="T32" fmla="*/ 1343 w 2081"/>
                <a:gd name="T33" fmla="*/ 982 h 1511"/>
                <a:gd name="T34" fmla="*/ 293 w 2081"/>
                <a:gd name="T35" fmla="*/ 982 h 1511"/>
                <a:gd name="T36" fmla="*/ 293 w 2081"/>
                <a:gd name="T37" fmla="*/ 1478 h 1511"/>
                <a:gd name="T38" fmla="*/ 260 w 2081"/>
                <a:gd name="T39" fmla="*/ 1511 h 1511"/>
                <a:gd name="T40" fmla="*/ 33 w 2081"/>
                <a:gd name="T41" fmla="*/ 1511 h 1511"/>
                <a:gd name="T42" fmla="*/ 0 w 2081"/>
                <a:gd name="T43" fmla="*/ 1478 h 1511"/>
                <a:gd name="T44" fmla="*/ 0 w 2081"/>
                <a:gd name="T45" fmla="*/ 33 h 1511"/>
                <a:gd name="T46" fmla="*/ 33 w 2081"/>
                <a:gd name="T47" fmla="*/ 0 h 1511"/>
                <a:gd name="T48" fmla="*/ 1497 w 2081"/>
                <a:gd name="T49" fmla="*/ 0 h 1511"/>
                <a:gd name="T50" fmla="*/ 1645 w 2081"/>
                <a:gd name="T51" fmla="*/ 20 h 1511"/>
                <a:gd name="T52" fmla="*/ 1777 w 2081"/>
                <a:gd name="T53" fmla="*/ 80 h 1511"/>
                <a:gd name="T54" fmla="*/ 1779 w 2081"/>
                <a:gd name="T55" fmla="*/ 81 h 1511"/>
                <a:gd name="T56" fmla="*/ 1871 w 2081"/>
                <a:gd name="T57" fmla="*/ 156 h 1511"/>
                <a:gd name="T58" fmla="*/ 1945 w 2081"/>
                <a:gd name="T59" fmla="*/ 253 h 1511"/>
                <a:gd name="T60" fmla="*/ 1992 w 2081"/>
                <a:gd name="T61" fmla="*/ 367 h 1511"/>
                <a:gd name="T62" fmla="*/ 2008 w 2081"/>
                <a:gd name="T63" fmla="*/ 490 h 1511"/>
                <a:gd name="T64" fmla="*/ 1967 w 2081"/>
                <a:gd name="T65" fmla="*/ 682 h 1511"/>
                <a:gd name="T66" fmla="*/ 1918 w 2081"/>
                <a:gd name="T67" fmla="*/ 765 h 1511"/>
                <a:gd name="T68" fmla="*/ 1853 w 2081"/>
                <a:gd name="T69" fmla="*/ 839 h 1511"/>
                <a:gd name="T70" fmla="*/ 1846 w 2081"/>
                <a:gd name="T71" fmla="*/ 844 h 1511"/>
                <a:gd name="T72" fmla="*/ 293 w 2081"/>
                <a:gd name="T73" fmla="*/ 686 h 1511"/>
                <a:gd name="T74" fmla="*/ 1503 w 2081"/>
                <a:gd name="T75" fmla="*/ 686 h 1511"/>
                <a:gd name="T76" fmla="*/ 1584 w 2081"/>
                <a:gd name="T77" fmla="*/ 671 h 1511"/>
                <a:gd name="T78" fmla="*/ 1620 w 2081"/>
                <a:gd name="T79" fmla="*/ 652 h 1511"/>
                <a:gd name="T80" fmla="*/ 1652 w 2081"/>
                <a:gd name="T81" fmla="*/ 628 h 1511"/>
                <a:gd name="T82" fmla="*/ 1678 w 2081"/>
                <a:gd name="T83" fmla="*/ 599 h 1511"/>
                <a:gd name="T84" fmla="*/ 1698 w 2081"/>
                <a:gd name="T85" fmla="*/ 565 h 1511"/>
                <a:gd name="T86" fmla="*/ 1710 w 2081"/>
                <a:gd name="T87" fmla="*/ 529 h 1511"/>
                <a:gd name="T88" fmla="*/ 1714 w 2081"/>
                <a:gd name="T89" fmla="*/ 490 h 1511"/>
                <a:gd name="T90" fmla="*/ 1710 w 2081"/>
                <a:gd name="T91" fmla="*/ 451 h 1511"/>
                <a:gd name="T92" fmla="*/ 1697 w 2081"/>
                <a:gd name="T93" fmla="*/ 415 h 1511"/>
                <a:gd name="T94" fmla="*/ 1697 w 2081"/>
                <a:gd name="T95" fmla="*/ 415 h 1511"/>
                <a:gd name="T96" fmla="*/ 1676 w 2081"/>
                <a:gd name="T97" fmla="*/ 381 h 1511"/>
                <a:gd name="T98" fmla="*/ 1649 w 2081"/>
                <a:gd name="T99" fmla="*/ 352 h 1511"/>
                <a:gd name="T100" fmla="*/ 1617 w 2081"/>
                <a:gd name="T101" fmla="*/ 327 h 1511"/>
                <a:gd name="T102" fmla="*/ 1580 w 2081"/>
                <a:gd name="T103" fmla="*/ 309 h 1511"/>
                <a:gd name="T104" fmla="*/ 1540 w 2081"/>
                <a:gd name="T105" fmla="*/ 297 h 1511"/>
                <a:gd name="T106" fmla="*/ 1540 w 2081"/>
                <a:gd name="T107" fmla="*/ 297 h 1511"/>
                <a:gd name="T108" fmla="*/ 1497 w 2081"/>
                <a:gd name="T109" fmla="*/ 293 h 1511"/>
                <a:gd name="T110" fmla="*/ 293 w 2081"/>
                <a:gd name="T111" fmla="*/ 293 h 1511"/>
                <a:gd name="T112" fmla="*/ 293 w 2081"/>
                <a:gd name="T113" fmla="*/ 686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81" h="1511">
                  <a:moveTo>
                    <a:pt x="1846" y="844"/>
                  </a:moveTo>
                  <a:cubicBezTo>
                    <a:pt x="1834" y="856"/>
                    <a:pt x="1821" y="867"/>
                    <a:pt x="1808" y="878"/>
                  </a:cubicBezTo>
                  <a:cubicBezTo>
                    <a:pt x="1791" y="890"/>
                    <a:pt x="1773" y="902"/>
                    <a:pt x="1754" y="912"/>
                  </a:cubicBezTo>
                  <a:cubicBezTo>
                    <a:pt x="1736" y="922"/>
                    <a:pt x="1718" y="931"/>
                    <a:pt x="1698" y="939"/>
                  </a:cubicBezTo>
                  <a:cubicBezTo>
                    <a:pt x="1693" y="941"/>
                    <a:pt x="1689" y="943"/>
                    <a:pt x="1684" y="944"/>
                  </a:cubicBezTo>
                  <a:lnTo>
                    <a:pt x="1758" y="1044"/>
                  </a:lnTo>
                  <a:lnTo>
                    <a:pt x="1865" y="1186"/>
                  </a:lnTo>
                  <a:lnTo>
                    <a:pt x="1865" y="1186"/>
                  </a:lnTo>
                  <a:lnTo>
                    <a:pt x="1972" y="1328"/>
                  </a:lnTo>
                  <a:lnTo>
                    <a:pt x="2022" y="1396"/>
                  </a:lnTo>
                  <a:lnTo>
                    <a:pt x="2070" y="1458"/>
                  </a:lnTo>
                  <a:cubicBezTo>
                    <a:pt x="2081" y="1473"/>
                    <a:pt x="2078" y="1494"/>
                    <a:pt x="2063" y="1505"/>
                  </a:cubicBezTo>
                  <a:cubicBezTo>
                    <a:pt x="2057" y="1509"/>
                    <a:pt x="2050" y="1511"/>
                    <a:pt x="2043" y="1511"/>
                  </a:cubicBezTo>
                  <a:lnTo>
                    <a:pt x="2043" y="1511"/>
                  </a:lnTo>
                  <a:lnTo>
                    <a:pt x="1755" y="1511"/>
                  </a:lnTo>
                  <a:cubicBezTo>
                    <a:pt x="1744" y="1511"/>
                    <a:pt x="1733" y="1505"/>
                    <a:pt x="1727" y="1496"/>
                  </a:cubicBezTo>
                  <a:lnTo>
                    <a:pt x="1343" y="982"/>
                  </a:lnTo>
                  <a:lnTo>
                    <a:pt x="293" y="982"/>
                  </a:lnTo>
                  <a:lnTo>
                    <a:pt x="293" y="1478"/>
                  </a:lnTo>
                  <a:cubicBezTo>
                    <a:pt x="293" y="1497"/>
                    <a:pt x="278" y="1511"/>
                    <a:pt x="260" y="1511"/>
                  </a:cubicBezTo>
                  <a:lnTo>
                    <a:pt x="33" y="1511"/>
                  </a:lnTo>
                  <a:cubicBezTo>
                    <a:pt x="15" y="1511"/>
                    <a:pt x="0" y="1497"/>
                    <a:pt x="0" y="1478"/>
                  </a:cubicBezTo>
                  <a:lnTo>
                    <a:pt x="0" y="33"/>
                  </a:lnTo>
                  <a:cubicBezTo>
                    <a:pt x="0" y="15"/>
                    <a:pt x="15" y="0"/>
                    <a:pt x="33" y="0"/>
                  </a:cubicBezTo>
                  <a:lnTo>
                    <a:pt x="1497" y="0"/>
                  </a:lnTo>
                  <a:cubicBezTo>
                    <a:pt x="1549" y="0"/>
                    <a:pt x="1598" y="7"/>
                    <a:pt x="1645" y="20"/>
                  </a:cubicBezTo>
                  <a:cubicBezTo>
                    <a:pt x="1691" y="33"/>
                    <a:pt x="1736" y="54"/>
                    <a:pt x="1777" y="80"/>
                  </a:cubicBezTo>
                  <a:lnTo>
                    <a:pt x="1779" y="81"/>
                  </a:lnTo>
                  <a:cubicBezTo>
                    <a:pt x="1813" y="103"/>
                    <a:pt x="1844" y="127"/>
                    <a:pt x="1871" y="156"/>
                  </a:cubicBezTo>
                  <a:cubicBezTo>
                    <a:pt x="1899" y="185"/>
                    <a:pt x="1924" y="217"/>
                    <a:pt x="1945" y="253"/>
                  </a:cubicBezTo>
                  <a:cubicBezTo>
                    <a:pt x="1966" y="290"/>
                    <a:pt x="1981" y="327"/>
                    <a:pt x="1992" y="367"/>
                  </a:cubicBezTo>
                  <a:cubicBezTo>
                    <a:pt x="2002" y="407"/>
                    <a:pt x="2008" y="448"/>
                    <a:pt x="2008" y="490"/>
                  </a:cubicBezTo>
                  <a:cubicBezTo>
                    <a:pt x="2008" y="558"/>
                    <a:pt x="1994" y="622"/>
                    <a:pt x="1967" y="682"/>
                  </a:cubicBezTo>
                  <a:cubicBezTo>
                    <a:pt x="1953" y="711"/>
                    <a:pt x="1937" y="739"/>
                    <a:pt x="1918" y="765"/>
                  </a:cubicBezTo>
                  <a:cubicBezTo>
                    <a:pt x="1899" y="792"/>
                    <a:pt x="1878" y="816"/>
                    <a:pt x="1853" y="839"/>
                  </a:cubicBezTo>
                  <a:cubicBezTo>
                    <a:pt x="1851" y="841"/>
                    <a:pt x="1849" y="843"/>
                    <a:pt x="1846" y="844"/>
                  </a:cubicBezTo>
                  <a:close/>
                  <a:moveTo>
                    <a:pt x="293" y="686"/>
                  </a:moveTo>
                  <a:lnTo>
                    <a:pt x="1503" y="686"/>
                  </a:lnTo>
                  <a:cubicBezTo>
                    <a:pt x="1531" y="686"/>
                    <a:pt x="1558" y="681"/>
                    <a:pt x="1584" y="671"/>
                  </a:cubicBezTo>
                  <a:cubicBezTo>
                    <a:pt x="1597" y="665"/>
                    <a:pt x="1610" y="659"/>
                    <a:pt x="1620" y="652"/>
                  </a:cubicBezTo>
                  <a:cubicBezTo>
                    <a:pt x="1631" y="646"/>
                    <a:pt x="1642" y="638"/>
                    <a:pt x="1652" y="628"/>
                  </a:cubicBezTo>
                  <a:cubicBezTo>
                    <a:pt x="1661" y="619"/>
                    <a:pt x="1670" y="610"/>
                    <a:pt x="1678" y="599"/>
                  </a:cubicBezTo>
                  <a:cubicBezTo>
                    <a:pt x="1685" y="589"/>
                    <a:pt x="1692" y="578"/>
                    <a:pt x="1698" y="565"/>
                  </a:cubicBezTo>
                  <a:cubicBezTo>
                    <a:pt x="1703" y="554"/>
                    <a:pt x="1707" y="541"/>
                    <a:pt x="1710" y="529"/>
                  </a:cubicBezTo>
                  <a:cubicBezTo>
                    <a:pt x="1713" y="517"/>
                    <a:pt x="1714" y="504"/>
                    <a:pt x="1714" y="490"/>
                  </a:cubicBezTo>
                  <a:cubicBezTo>
                    <a:pt x="1714" y="476"/>
                    <a:pt x="1713" y="463"/>
                    <a:pt x="1710" y="451"/>
                  </a:cubicBezTo>
                  <a:cubicBezTo>
                    <a:pt x="1707" y="438"/>
                    <a:pt x="1703" y="426"/>
                    <a:pt x="1697" y="415"/>
                  </a:cubicBezTo>
                  <a:lnTo>
                    <a:pt x="1697" y="415"/>
                  </a:lnTo>
                  <a:cubicBezTo>
                    <a:pt x="1691" y="403"/>
                    <a:pt x="1684" y="391"/>
                    <a:pt x="1676" y="381"/>
                  </a:cubicBezTo>
                  <a:cubicBezTo>
                    <a:pt x="1668" y="370"/>
                    <a:pt x="1659" y="361"/>
                    <a:pt x="1649" y="352"/>
                  </a:cubicBezTo>
                  <a:cubicBezTo>
                    <a:pt x="1639" y="342"/>
                    <a:pt x="1628" y="334"/>
                    <a:pt x="1617" y="327"/>
                  </a:cubicBezTo>
                  <a:cubicBezTo>
                    <a:pt x="1606" y="320"/>
                    <a:pt x="1593" y="314"/>
                    <a:pt x="1580" y="309"/>
                  </a:cubicBezTo>
                  <a:cubicBezTo>
                    <a:pt x="1566" y="304"/>
                    <a:pt x="1553" y="300"/>
                    <a:pt x="1540" y="297"/>
                  </a:cubicBezTo>
                  <a:lnTo>
                    <a:pt x="1540" y="297"/>
                  </a:lnTo>
                  <a:cubicBezTo>
                    <a:pt x="1526" y="295"/>
                    <a:pt x="1512" y="293"/>
                    <a:pt x="1497" y="293"/>
                  </a:cubicBezTo>
                  <a:lnTo>
                    <a:pt x="293" y="293"/>
                  </a:lnTo>
                  <a:lnTo>
                    <a:pt x="293" y="686"/>
                  </a:ln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 name="Freeform 8">
              <a:extLst>
                <a:ext uri="{FF2B5EF4-FFF2-40B4-BE49-F238E27FC236}">
                  <a16:creationId xmlns:a16="http://schemas.microsoft.com/office/drawing/2014/main" id="{4388498A-092F-D76E-C181-35CD54883F4B}"/>
                </a:ext>
              </a:extLst>
            </p:cNvPr>
            <p:cNvSpPr>
              <a:spLocks/>
            </p:cNvSpPr>
            <p:nvPr/>
          </p:nvSpPr>
          <p:spPr bwMode="auto">
            <a:xfrm>
              <a:off x="6861176" y="3311525"/>
              <a:ext cx="668338" cy="549275"/>
            </a:xfrm>
            <a:custGeom>
              <a:avLst/>
              <a:gdLst>
                <a:gd name="T0" fmla="*/ 1821 w 1854"/>
                <a:gd name="T1" fmla="*/ 293 h 1511"/>
                <a:gd name="T2" fmla="*/ 1074 w 1854"/>
                <a:gd name="T3" fmla="*/ 293 h 1511"/>
                <a:gd name="T4" fmla="*/ 1074 w 1854"/>
                <a:gd name="T5" fmla="*/ 1478 h 1511"/>
                <a:gd name="T6" fmla="*/ 1041 w 1854"/>
                <a:gd name="T7" fmla="*/ 1511 h 1511"/>
                <a:gd name="T8" fmla="*/ 813 w 1854"/>
                <a:gd name="T9" fmla="*/ 1511 h 1511"/>
                <a:gd name="T10" fmla="*/ 780 w 1854"/>
                <a:gd name="T11" fmla="*/ 1478 h 1511"/>
                <a:gd name="T12" fmla="*/ 780 w 1854"/>
                <a:gd name="T13" fmla="*/ 293 h 1511"/>
                <a:gd name="T14" fmla="*/ 33 w 1854"/>
                <a:gd name="T15" fmla="*/ 293 h 1511"/>
                <a:gd name="T16" fmla="*/ 0 w 1854"/>
                <a:gd name="T17" fmla="*/ 260 h 1511"/>
                <a:gd name="T18" fmla="*/ 0 w 1854"/>
                <a:gd name="T19" fmla="*/ 33 h 1511"/>
                <a:gd name="T20" fmla="*/ 33 w 1854"/>
                <a:gd name="T21" fmla="*/ 0 h 1511"/>
                <a:gd name="T22" fmla="*/ 1821 w 1854"/>
                <a:gd name="T23" fmla="*/ 0 h 1511"/>
                <a:gd name="T24" fmla="*/ 1854 w 1854"/>
                <a:gd name="T25" fmla="*/ 33 h 1511"/>
                <a:gd name="T26" fmla="*/ 1854 w 1854"/>
                <a:gd name="T27" fmla="*/ 260 h 1511"/>
                <a:gd name="T28" fmla="*/ 1821 w 1854"/>
                <a:gd name="T29" fmla="*/ 293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4" h="1511">
                  <a:moveTo>
                    <a:pt x="1821" y="293"/>
                  </a:moveTo>
                  <a:lnTo>
                    <a:pt x="1074" y="293"/>
                  </a:lnTo>
                  <a:lnTo>
                    <a:pt x="1074" y="1478"/>
                  </a:lnTo>
                  <a:cubicBezTo>
                    <a:pt x="1074" y="1497"/>
                    <a:pt x="1059" y="1511"/>
                    <a:pt x="1041" y="1511"/>
                  </a:cubicBezTo>
                  <a:lnTo>
                    <a:pt x="813" y="1511"/>
                  </a:lnTo>
                  <a:cubicBezTo>
                    <a:pt x="795" y="1511"/>
                    <a:pt x="780" y="1497"/>
                    <a:pt x="780" y="1478"/>
                  </a:cubicBezTo>
                  <a:lnTo>
                    <a:pt x="780" y="293"/>
                  </a:lnTo>
                  <a:lnTo>
                    <a:pt x="33" y="293"/>
                  </a:lnTo>
                  <a:cubicBezTo>
                    <a:pt x="15" y="293"/>
                    <a:pt x="0" y="279"/>
                    <a:pt x="0" y="260"/>
                  </a:cubicBezTo>
                  <a:lnTo>
                    <a:pt x="0" y="33"/>
                  </a:lnTo>
                  <a:cubicBezTo>
                    <a:pt x="0" y="15"/>
                    <a:pt x="15" y="0"/>
                    <a:pt x="33" y="0"/>
                  </a:cubicBezTo>
                  <a:lnTo>
                    <a:pt x="1821" y="0"/>
                  </a:lnTo>
                  <a:cubicBezTo>
                    <a:pt x="1839" y="0"/>
                    <a:pt x="1854" y="15"/>
                    <a:pt x="1854" y="33"/>
                  </a:cubicBezTo>
                  <a:lnTo>
                    <a:pt x="1854" y="260"/>
                  </a:lnTo>
                  <a:cubicBezTo>
                    <a:pt x="1854" y="279"/>
                    <a:pt x="1839" y="293"/>
                    <a:pt x="1821" y="293"/>
                  </a:cubicBez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 name="Freeform 9">
              <a:extLst>
                <a:ext uri="{FF2B5EF4-FFF2-40B4-BE49-F238E27FC236}">
                  <a16:creationId xmlns:a16="http://schemas.microsoft.com/office/drawing/2014/main" id="{E127FC99-C69B-3219-817B-BB4431620BE5}"/>
                </a:ext>
              </a:extLst>
            </p:cNvPr>
            <p:cNvSpPr>
              <a:spLocks/>
            </p:cNvSpPr>
            <p:nvPr/>
          </p:nvSpPr>
          <p:spPr bwMode="auto">
            <a:xfrm>
              <a:off x="6032501" y="2714625"/>
              <a:ext cx="433388" cy="390525"/>
            </a:xfrm>
            <a:custGeom>
              <a:avLst/>
              <a:gdLst>
                <a:gd name="T0" fmla="*/ 234 w 1200"/>
                <a:gd name="T1" fmla="*/ 411 h 1075"/>
                <a:gd name="T2" fmla="*/ 710 w 1200"/>
                <a:gd name="T3" fmla="*/ 913 h 1075"/>
                <a:gd name="T4" fmla="*/ 17 w 1200"/>
                <a:gd name="T5" fmla="*/ 1075 h 1075"/>
                <a:gd name="T6" fmla="*/ 234 w 1200"/>
                <a:gd name="T7" fmla="*/ 411 h 1075"/>
              </a:gdLst>
              <a:ahLst/>
              <a:cxnLst>
                <a:cxn ang="0">
                  <a:pos x="T0" y="T1"/>
                </a:cxn>
                <a:cxn ang="0">
                  <a:pos x="T2" y="T3"/>
                </a:cxn>
                <a:cxn ang="0">
                  <a:pos x="T4" y="T5"/>
                </a:cxn>
                <a:cxn ang="0">
                  <a:pos x="T6" y="T7"/>
                </a:cxn>
              </a:cxnLst>
              <a:rect l="0" t="0" r="r" b="b"/>
              <a:pathLst>
                <a:path w="1200" h="1075">
                  <a:moveTo>
                    <a:pt x="234" y="411"/>
                  </a:moveTo>
                  <a:cubicBezTo>
                    <a:pt x="796" y="0"/>
                    <a:pt x="1200" y="672"/>
                    <a:pt x="710" y="913"/>
                  </a:cubicBezTo>
                  <a:cubicBezTo>
                    <a:pt x="479" y="1021"/>
                    <a:pt x="248" y="837"/>
                    <a:pt x="17" y="1075"/>
                  </a:cubicBezTo>
                  <a:cubicBezTo>
                    <a:pt x="0" y="828"/>
                    <a:pt x="46" y="549"/>
                    <a:pt x="234" y="411"/>
                  </a:cubicBezTo>
                  <a:close/>
                </a:path>
              </a:pathLst>
            </a:custGeom>
            <a:solidFill>
              <a:srgbClr val="70BF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 name="Freeform 10">
              <a:extLst>
                <a:ext uri="{FF2B5EF4-FFF2-40B4-BE49-F238E27FC236}">
                  <a16:creationId xmlns:a16="http://schemas.microsoft.com/office/drawing/2014/main" id="{3D2C7CEC-560F-1869-EF45-83BEE08393C8}"/>
                </a:ext>
              </a:extLst>
            </p:cNvPr>
            <p:cNvSpPr>
              <a:spLocks/>
            </p:cNvSpPr>
            <p:nvPr/>
          </p:nvSpPr>
          <p:spPr bwMode="auto">
            <a:xfrm>
              <a:off x="5397501" y="3935413"/>
              <a:ext cx="106363" cy="106363"/>
            </a:xfrm>
            <a:custGeom>
              <a:avLst/>
              <a:gdLst>
                <a:gd name="T0" fmla="*/ 20 w 294"/>
                <a:gd name="T1" fmla="*/ 0 h 294"/>
                <a:gd name="T2" fmla="*/ 274 w 294"/>
                <a:gd name="T3" fmla="*/ 0 h 294"/>
                <a:gd name="T4" fmla="*/ 294 w 294"/>
                <a:gd name="T5" fmla="*/ 20 h 294"/>
                <a:gd name="T6" fmla="*/ 294 w 294"/>
                <a:gd name="T7" fmla="*/ 274 h 294"/>
                <a:gd name="T8" fmla="*/ 274 w 294"/>
                <a:gd name="T9" fmla="*/ 294 h 294"/>
                <a:gd name="T10" fmla="*/ 20 w 294"/>
                <a:gd name="T11" fmla="*/ 294 h 294"/>
                <a:gd name="T12" fmla="*/ 0 w 294"/>
                <a:gd name="T13" fmla="*/ 274 h 294"/>
                <a:gd name="T14" fmla="*/ 0 w 294"/>
                <a:gd name="T15" fmla="*/ 20 h 294"/>
                <a:gd name="T16" fmla="*/ 20 w 294"/>
                <a:gd name="T1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4" h="294">
                  <a:moveTo>
                    <a:pt x="20" y="0"/>
                  </a:moveTo>
                  <a:lnTo>
                    <a:pt x="274" y="0"/>
                  </a:lnTo>
                  <a:cubicBezTo>
                    <a:pt x="285" y="0"/>
                    <a:pt x="294" y="9"/>
                    <a:pt x="294" y="20"/>
                  </a:cubicBezTo>
                  <a:lnTo>
                    <a:pt x="294" y="274"/>
                  </a:lnTo>
                  <a:cubicBezTo>
                    <a:pt x="294" y="285"/>
                    <a:pt x="285" y="294"/>
                    <a:pt x="274" y="294"/>
                  </a:cubicBezTo>
                  <a:lnTo>
                    <a:pt x="20" y="294"/>
                  </a:lnTo>
                  <a:cubicBezTo>
                    <a:pt x="9" y="294"/>
                    <a:pt x="0" y="285"/>
                    <a:pt x="0" y="274"/>
                  </a:cubicBezTo>
                  <a:lnTo>
                    <a:pt x="0" y="20"/>
                  </a:lnTo>
                  <a:cubicBezTo>
                    <a:pt x="0" y="9"/>
                    <a:pt x="9" y="0"/>
                    <a:pt x="20" y="0"/>
                  </a:cubicBezTo>
                  <a:close/>
                </a:path>
              </a:pathLst>
            </a:custGeom>
            <a:solidFill>
              <a:srgbClr val="70BF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graphicFrame>
        <p:nvGraphicFramePr>
          <p:cNvPr id="4" name="Tabla 3">
            <a:extLst>
              <a:ext uri="{FF2B5EF4-FFF2-40B4-BE49-F238E27FC236}">
                <a16:creationId xmlns:a16="http://schemas.microsoft.com/office/drawing/2014/main" id="{95E70BE6-3019-ED4F-1CBB-A9C4A0837D98}"/>
              </a:ext>
            </a:extLst>
          </p:cNvPr>
          <p:cNvGraphicFramePr>
            <a:graphicFrameLocks noGrp="1"/>
          </p:cNvGraphicFramePr>
          <p:nvPr>
            <p:extLst>
              <p:ext uri="{D42A27DB-BD31-4B8C-83A1-F6EECF244321}">
                <p14:modId xmlns:p14="http://schemas.microsoft.com/office/powerpoint/2010/main" val="4033966675"/>
              </p:ext>
            </p:extLst>
          </p:nvPr>
        </p:nvGraphicFramePr>
        <p:xfrm>
          <a:off x="607759" y="1437394"/>
          <a:ext cx="4512332" cy="4491482"/>
        </p:xfrm>
        <a:graphic>
          <a:graphicData uri="http://schemas.openxmlformats.org/drawingml/2006/table">
            <a:tbl>
              <a:tblPr firstRow="1" firstCol="1" bandRow="1"/>
              <a:tblGrid>
                <a:gridCol w="2646326">
                  <a:extLst>
                    <a:ext uri="{9D8B030D-6E8A-4147-A177-3AD203B41FA5}">
                      <a16:colId xmlns:a16="http://schemas.microsoft.com/office/drawing/2014/main" val="814329964"/>
                    </a:ext>
                  </a:extLst>
                </a:gridCol>
                <a:gridCol w="1866006">
                  <a:extLst>
                    <a:ext uri="{9D8B030D-6E8A-4147-A177-3AD203B41FA5}">
                      <a16:colId xmlns:a16="http://schemas.microsoft.com/office/drawing/2014/main" val="4178151884"/>
                    </a:ext>
                  </a:extLst>
                </a:gridCol>
              </a:tblGrid>
              <a:tr h="0">
                <a:tc>
                  <a:txBody>
                    <a:bodyPr/>
                    <a:lstStyle/>
                    <a:p>
                      <a:pPr algn="ctr">
                        <a:lnSpc>
                          <a:spcPct val="107000"/>
                        </a:lnSpc>
                        <a:spcAft>
                          <a:spcPts val="800"/>
                        </a:spcAft>
                      </a:pPr>
                      <a:r>
                        <a:rPr lang="es-ES" sz="1200" b="1" kern="100">
                          <a:solidFill>
                            <a:srgbClr val="000000"/>
                          </a:solidFill>
                          <a:effectLst/>
                          <a:latin typeface="+mj-lt"/>
                          <a:ea typeface="Calibri" panose="020F0502020204030204" pitchFamily="34" charset="0"/>
                          <a:cs typeface="Times New Roman" panose="02020603050405020304" pitchFamily="18" charset="0"/>
                        </a:rPr>
                        <a:t>Sección I.  Instrucciones a los Oferentes (IAO)</a:t>
                      </a:r>
                      <a:r>
                        <a:rPr lang="es-ES" sz="1200" kern="100">
                          <a:solidFill>
                            <a:srgbClr val="000000"/>
                          </a:solidFill>
                          <a:effectLst/>
                          <a:latin typeface="+mj-lt"/>
                          <a:ea typeface="Calibri" panose="020F0502020204030204" pitchFamily="34" charset="0"/>
                          <a:cs typeface="Times New Roman" panose="02020603050405020304" pitchFamily="18" charset="0"/>
                        </a:rPr>
                        <a:t> </a:t>
                      </a:r>
                      <a:r>
                        <a:rPr lang="es-ES" sz="1200" b="1" kern="100">
                          <a:solidFill>
                            <a:srgbClr val="000000"/>
                          </a:solidFill>
                          <a:effectLst/>
                          <a:latin typeface="+mj-lt"/>
                          <a:ea typeface="Calibri" panose="020F0502020204030204" pitchFamily="34" charset="0"/>
                          <a:cs typeface="Times New Roman" panose="02020603050405020304" pitchFamily="18" charset="0"/>
                        </a:rPr>
                        <a:t>numeral 6.5</a:t>
                      </a:r>
                      <a:endParaRPr lang="es-PE" sz="1200" kern="100">
                        <a:effectLst/>
                        <a:latin typeface="+mj-lt"/>
                        <a:ea typeface="Calibri" panose="020F0502020204030204" pitchFamily="34" charset="0"/>
                        <a:cs typeface="Times New Roman" panose="02020603050405020304" pitchFamily="18" charset="0"/>
                      </a:endParaRPr>
                    </a:p>
                  </a:txBody>
                  <a:tcPr marL="28620" marR="286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a:lnSpc>
                          <a:spcPct val="107000"/>
                        </a:lnSpc>
                        <a:spcAft>
                          <a:spcPts val="800"/>
                        </a:spcAft>
                      </a:pPr>
                      <a:r>
                        <a:rPr lang="es-ES" sz="1200" b="1" kern="100">
                          <a:solidFill>
                            <a:srgbClr val="000000"/>
                          </a:solidFill>
                          <a:effectLst/>
                          <a:latin typeface="+mj-lt"/>
                          <a:ea typeface="Calibri" panose="020F0502020204030204" pitchFamily="34" charset="0"/>
                          <a:cs typeface="Times New Roman" panose="02020603050405020304" pitchFamily="18" charset="0"/>
                        </a:rPr>
                        <a:t>Sección II. Formularios de Oferta</a:t>
                      </a:r>
                      <a:endParaRPr lang="es-PE" sz="1200" kern="100">
                        <a:effectLst/>
                        <a:latin typeface="+mj-lt"/>
                        <a:ea typeface="Calibri" panose="020F0502020204030204" pitchFamily="34" charset="0"/>
                        <a:cs typeface="Times New Roman" panose="02020603050405020304" pitchFamily="18" charset="0"/>
                      </a:endParaRPr>
                    </a:p>
                  </a:txBody>
                  <a:tcPr marL="28620" marR="286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749093998"/>
                  </a:ext>
                </a:extLst>
              </a:tr>
              <a:tr h="157580">
                <a:tc>
                  <a:txBody>
                    <a:bodyPr/>
                    <a:lstStyle/>
                    <a:p>
                      <a:pPr algn="just">
                        <a:lnSpc>
                          <a:spcPct val="107000"/>
                        </a:lnSpc>
                        <a:spcAft>
                          <a:spcPts val="800"/>
                        </a:spcAft>
                      </a:pPr>
                      <a:r>
                        <a:rPr lang="es-ES" sz="1200" kern="100" dirty="0">
                          <a:effectLst/>
                          <a:latin typeface="+mj-lt"/>
                          <a:ea typeface="Calibri" panose="020F0502020204030204" pitchFamily="34" charset="0"/>
                          <a:cs typeface="Times New Roman" panose="02020603050405020304" pitchFamily="18" charset="0"/>
                        </a:rPr>
                        <a:t>(e)	Demostrar que tiene acceso o dispone de activos líquidos, bienes inmuebles libres de gravámenes, líneas de crédito y otros medios financieros suficientes para atender las necesidades de flujo de efectivo, estimadas en un monto de …</a:t>
                      </a:r>
                    </a:p>
                    <a:p>
                      <a:pPr algn="just">
                        <a:lnSpc>
                          <a:spcPct val="107000"/>
                        </a:lnSpc>
                        <a:spcAft>
                          <a:spcPts val="800"/>
                        </a:spcAft>
                      </a:pPr>
                      <a:r>
                        <a:rPr lang="es-ES" sz="1200" kern="100" dirty="0">
                          <a:effectLst/>
                          <a:latin typeface="+mj-lt"/>
                          <a:ea typeface="Calibri" panose="020F0502020204030204" pitchFamily="34" charset="0"/>
                          <a:cs typeface="Times New Roman" panose="02020603050405020304" pitchFamily="18" charset="0"/>
                        </a:rPr>
                        <a:t>En caso se presente el Certificado de Disponibilidad de Línea de Crédito este deberá estar a nombre del postor emitido por una empresa que se encuentre bajo la supervisión directa de la Superintendencia de Banca, Seguros y Administradoras Privadas de Fondos de Pensiones o estar considerada en la última lista de bancos extranjeros de primera categoría que periódicamente publica el Banco Central de Reserva del Perú (Formulario N°10, Sección II).</a:t>
                      </a:r>
                    </a:p>
                    <a:p>
                      <a:pPr algn="just">
                        <a:lnSpc>
                          <a:spcPct val="107000"/>
                        </a:lnSpc>
                        <a:spcAft>
                          <a:spcPts val="800"/>
                        </a:spcAft>
                      </a:pPr>
                      <a:endParaRPr lang="es-PE" sz="1200" kern="100" dirty="0">
                        <a:effectLst/>
                        <a:highlight>
                          <a:srgbClr val="00FFFF"/>
                        </a:highlight>
                        <a:latin typeface="+mj-lt"/>
                        <a:ea typeface="Calibri" panose="020F0502020204030204" pitchFamily="34" charset="0"/>
                        <a:cs typeface="Times New Roman" panose="02020603050405020304" pitchFamily="18" charset="0"/>
                      </a:endParaRPr>
                    </a:p>
                  </a:txBody>
                  <a:tcPr marL="28620" marR="286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s-ES" sz="1200" kern="100" dirty="0">
                          <a:effectLst/>
                          <a:latin typeface="+mj-lt"/>
                          <a:ea typeface="Calibri" panose="020F0502020204030204" pitchFamily="34" charset="0"/>
                          <a:cs typeface="Times New Roman" panose="02020603050405020304" pitchFamily="18" charset="0"/>
                        </a:rPr>
                        <a:t>FORMULARIO N°11 </a:t>
                      </a:r>
                    </a:p>
                    <a:p>
                      <a:pPr>
                        <a:lnSpc>
                          <a:spcPct val="107000"/>
                        </a:lnSpc>
                        <a:spcAft>
                          <a:spcPts val="800"/>
                        </a:spcAft>
                      </a:pPr>
                      <a:r>
                        <a:rPr lang="es-ES" sz="1200" kern="100" dirty="0">
                          <a:effectLst/>
                          <a:latin typeface="+mj-lt"/>
                          <a:ea typeface="Calibri" panose="020F0502020204030204" pitchFamily="34" charset="0"/>
                          <a:cs typeface="Times New Roman" panose="02020603050405020304" pitchFamily="18" charset="0"/>
                        </a:rPr>
                        <a:t>FORMULARIO DE CERTIFICADO DE DISPONIBILIDAD DE LÍNEA DE CRÉDITO</a:t>
                      </a:r>
                      <a:endParaRPr lang="es-PE" sz="1200" kern="100" dirty="0">
                        <a:effectLst/>
                        <a:latin typeface="+mj-lt"/>
                        <a:ea typeface="Calibri" panose="020F0502020204030204" pitchFamily="34" charset="0"/>
                        <a:cs typeface="Times New Roman" panose="02020603050405020304" pitchFamily="18" charset="0"/>
                      </a:endParaRPr>
                    </a:p>
                  </a:txBody>
                  <a:tcPr marL="28620" marR="286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23447868"/>
                  </a:ext>
                </a:extLst>
              </a:tr>
            </a:tbl>
          </a:graphicData>
        </a:graphic>
      </p:graphicFrame>
      <p:graphicFrame>
        <p:nvGraphicFramePr>
          <p:cNvPr id="2" name="Tabla 1">
            <a:extLst>
              <a:ext uri="{FF2B5EF4-FFF2-40B4-BE49-F238E27FC236}">
                <a16:creationId xmlns:a16="http://schemas.microsoft.com/office/drawing/2014/main" id="{06B2E714-D35A-00B3-85EB-0AB8FB37C9DC}"/>
              </a:ext>
            </a:extLst>
          </p:cNvPr>
          <p:cNvGraphicFramePr>
            <a:graphicFrameLocks noGrp="1"/>
          </p:cNvGraphicFramePr>
          <p:nvPr>
            <p:extLst>
              <p:ext uri="{D42A27DB-BD31-4B8C-83A1-F6EECF244321}">
                <p14:modId xmlns:p14="http://schemas.microsoft.com/office/powerpoint/2010/main" val="1351879123"/>
              </p:ext>
            </p:extLst>
          </p:nvPr>
        </p:nvGraphicFramePr>
        <p:xfrm>
          <a:off x="5805171" y="489457"/>
          <a:ext cx="5444914" cy="5711904"/>
        </p:xfrm>
        <a:graphic>
          <a:graphicData uri="http://schemas.openxmlformats.org/drawingml/2006/table">
            <a:tbl>
              <a:tblPr/>
              <a:tblGrid>
                <a:gridCol w="933938">
                  <a:extLst>
                    <a:ext uri="{9D8B030D-6E8A-4147-A177-3AD203B41FA5}">
                      <a16:colId xmlns:a16="http://schemas.microsoft.com/office/drawing/2014/main" val="3409811843"/>
                    </a:ext>
                  </a:extLst>
                </a:gridCol>
                <a:gridCol w="3282896">
                  <a:extLst>
                    <a:ext uri="{9D8B030D-6E8A-4147-A177-3AD203B41FA5}">
                      <a16:colId xmlns:a16="http://schemas.microsoft.com/office/drawing/2014/main" val="2835575460"/>
                    </a:ext>
                  </a:extLst>
                </a:gridCol>
                <a:gridCol w="1228080">
                  <a:extLst>
                    <a:ext uri="{9D8B030D-6E8A-4147-A177-3AD203B41FA5}">
                      <a16:colId xmlns:a16="http://schemas.microsoft.com/office/drawing/2014/main" val="2801148772"/>
                    </a:ext>
                  </a:extLst>
                </a:gridCol>
              </a:tblGrid>
              <a:tr h="1035521">
                <a:tc>
                  <a:txBody>
                    <a:bodyPr/>
                    <a:lstStyle/>
                    <a:p>
                      <a:pPr algn="ctr" fontAlgn="ctr"/>
                      <a:r>
                        <a:rPr lang="es-MX" sz="800" b="1" i="0" u="none" strike="noStrike" dirty="0">
                          <a:solidFill>
                            <a:srgbClr val="000000"/>
                          </a:solidFill>
                          <a:effectLst/>
                          <a:latin typeface="Calibri Light" panose="020F0302020204030204" pitchFamily="34" charset="0"/>
                        </a:rPr>
                        <a:t>NOMENCLATURA DEL MÉTODO DE SELECCIÓN</a:t>
                      </a:r>
                    </a:p>
                  </a:txBody>
                  <a:tcPr marL="4472" marR="4472" marT="447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F2D0"/>
                    </a:solidFill>
                  </a:tcPr>
                </a:tc>
                <a:tc>
                  <a:txBody>
                    <a:bodyPr/>
                    <a:lstStyle/>
                    <a:p>
                      <a:pPr algn="ctr" fontAlgn="ctr"/>
                      <a:r>
                        <a:rPr lang="es-MX" sz="800" b="1" i="0" u="none" strike="noStrike">
                          <a:solidFill>
                            <a:srgbClr val="000000"/>
                          </a:solidFill>
                          <a:effectLst/>
                          <a:latin typeface="Calibri Light" panose="020F0302020204030204" pitchFamily="34" charset="0"/>
                        </a:rPr>
                        <a:t>DESCRIPCIÓN DE MÉTODO DE CONTRATACIÓN</a:t>
                      </a:r>
                    </a:p>
                  </a:txBody>
                  <a:tcPr marL="4472" marR="4472" marT="447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F2D0"/>
                    </a:solidFill>
                  </a:tcPr>
                </a:tc>
                <a:tc>
                  <a:txBody>
                    <a:bodyPr/>
                    <a:lstStyle/>
                    <a:p>
                      <a:pPr algn="ctr" fontAlgn="ctr"/>
                      <a:r>
                        <a:rPr lang="es-MX" sz="800" b="1" i="0" u="none" strike="noStrike" dirty="0">
                          <a:solidFill>
                            <a:srgbClr val="000000"/>
                          </a:solidFill>
                          <a:effectLst/>
                          <a:latin typeface="Calibri Light" panose="020F0302020204030204" pitchFamily="34" charset="0"/>
                        </a:rPr>
                        <a:t>(e) Demostrar que tiene acceso o dispone de activos líquidos, bienes inmuebles libres de gravámenes, líneas de crédito y otros medios financieros suficientes para atender las necesidades de flujo de efectivo,</a:t>
                      </a:r>
                    </a:p>
                  </a:txBody>
                  <a:tcPr marL="4472" marR="4472" marT="447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F2D0"/>
                    </a:solidFill>
                  </a:tcPr>
                </a:tc>
                <a:extLst>
                  <a:ext uri="{0D108BD9-81ED-4DB2-BD59-A6C34878D82A}">
                    <a16:rowId xmlns:a16="http://schemas.microsoft.com/office/drawing/2014/main" val="3321684958"/>
                  </a:ext>
                </a:extLst>
              </a:tr>
              <a:tr h="520123">
                <a:tc>
                  <a:txBody>
                    <a:bodyPr/>
                    <a:lstStyle/>
                    <a:p>
                      <a:pPr algn="ctr" fontAlgn="ctr"/>
                      <a:r>
                        <a:rPr lang="es-PE" sz="800" b="0" i="0" u="none" strike="noStrike">
                          <a:solidFill>
                            <a:srgbClr val="000000"/>
                          </a:solidFill>
                          <a:effectLst/>
                          <a:latin typeface="Calibri Light" panose="020F0302020204030204" pitchFamily="34" charset="0"/>
                        </a:rPr>
                        <a:t>CONV-SDO-011-2024-MIDAGRI-PSI/BIRF </a:t>
                      </a:r>
                    </a:p>
                  </a:txBody>
                  <a:tcPr marL="4472" marR="4472" marT="447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r>
                        <a:rPr lang="es-MX" sz="800" b="0" i="0" u="none" strike="noStrike">
                          <a:solidFill>
                            <a:srgbClr val="000000"/>
                          </a:solidFill>
                          <a:effectLst/>
                          <a:latin typeface="Calibri Light" panose="020F0302020204030204" pitchFamily="34" charset="0"/>
                        </a:rPr>
                        <a:t>EJECUCIÓN DE LA OBRA “MEJORAMIENTO DEL SERVICIO DE AGUA A NIVEL  PARCELARIO CON UN SISTEMA DE RIEGO TECNIFICADO PARA EL GRUPO DE GESTIÓN EMPRESARIAL ALLIN KAUSAY, IRRIGACIÓN TALAVERA - DISTRITO DE TALAVERA - PROVINCIA DE ANDAHUAYLAS - DEPARTAMENTO DE APURÍMAC” </a:t>
                      </a:r>
                    </a:p>
                  </a:txBody>
                  <a:tcPr marL="4472" marR="4472" marT="447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dirty="0">
                          <a:solidFill>
                            <a:srgbClr val="000000"/>
                          </a:solidFill>
                          <a:effectLst/>
                          <a:latin typeface="Calibri Light" panose="020F0302020204030204" pitchFamily="34" charset="0"/>
                        </a:rPr>
                        <a:t>S/ 766,017.14</a:t>
                      </a:r>
                    </a:p>
                  </a:txBody>
                  <a:tcPr marL="4472" marR="4472" marT="447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8299356"/>
                  </a:ext>
                </a:extLst>
              </a:tr>
              <a:tr h="777822">
                <a:tc>
                  <a:txBody>
                    <a:bodyPr/>
                    <a:lstStyle/>
                    <a:p>
                      <a:pPr algn="ctr" fontAlgn="ctr"/>
                      <a:r>
                        <a:rPr lang="es-PE" sz="800" b="0" i="0" u="none" strike="noStrike">
                          <a:solidFill>
                            <a:srgbClr val="000000"/>
                          </a:solidFill>
                          <a:effectLst/>
                          <a:latin typeface="Calibri Light" panose="020F0302020204030204" pitchFamily="34" charset="0"/>
                        </a:rPr>
                        <a:t>CONV-SDO-012-2024-MIDAGRI-PSI/BIRF </a:t>
                      </a:r>
                    </a:p>
                  </a:txBody>
                  <a:tcPr marL="4472" marR="4472" marT="447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r>
                        <a:rPr lang="es-MX" sz="800" b="0" i="0" u="none" strike="noStrike" dirty="0">
                          <a:solidFill>
                            <a:srgbClr val="000000"/>
                          </a:solidFill>
                          <a:effectLst/>
                          <a:latin typeface="Calibri Light" panose="020F0302020204030204" pitchFamily="34" charset="0"/>
                        </a:rPr>
                        <a:t> </a:t>
                      </a:r>
                      <a:br>
                        <a:rPr lang="es-MX" sz="800" b="0" i="0" u="none" strike="noStrike" dirty="0">
                          <a:solidFill>
                            <a:srgbClr val="000000"/>
                          </a:solidFill>
                          <a:effectLst/>
                          <a:latin typeface="Calibri Light" panose="020F0302020204030204" pitchFamily="34" charset="0"/>
                        </a:rPr>
                      </a:br>
                      <a:r>
                        <a:rPr lang="es-MX" sz="800" b="0" i="0" u="none" strike="noStrike" dirty="0">
                          <a:solidFill>
                            <a:srgbClr val="000000"/>
                          </a:solidFill>
                          <a:effectLst/>
                          <a:latin typeface="Calibri Light" panose="020F0302020204030204" pitchFamily="34" charset="0"/>
                        </a:rPr>
                        <a:t>EJECUCIÓN DE LA OBRA  “MEJORAMIENTO DEL SERVICIO DE AGUA A NIVEL PARCELARIO CON UN SISTEMA DE RIEGO TECNIFICADO PARA EL GRUPO DE GESTIÓN EMPRESARIAL SANTA ROSA DE PINCO EN EL CENTRO POBLADO SANTA ROSA DE PINCO - DISTRITO DE PAUCARBAMBA - PROVINCIA DE CHURCAMPA - DEPARTAMENTO DE HUANCAVELICA”  </a:t>
                      </a:r>
                    </a:p>
                  </a:txBody>
                  <a:tcPr marL="4472" marR="4472" marT="447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Calibri Light" panose="020F0302020204030204" pitchFamily="34" charset="0"/>
                        </a:rPr>
                        <a:t>S/ 935,604.04</a:t>
                      </a:r>
                    </a:p>
                  </a:txBody>
                  <a:tcPr marL="4472" marR="4472" marT="447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2932532"/>
                  </a:ext>
                </a:extLst>
              </a:tr>
              <a:tr h="648973">
                <a:tc>
                  <a:txBody>
                    <a:bodyPr/>
                    <a:lstStyle/>
                    <a:p>
                      <a:pPr algn="ctr" fontAlgn="ctr"/>
                      <a:r>
                        <a:rPr lang="es-PE" sz="800" b="0" i="0" u="none" strike="noStrike">
                          <a:solidFill>
                            <a:srgbClr val="000000"/>
                          </a:solidFill>
                          <a:effectLst/>
                          <a:latin typeface="Calibri Light" panose="020F0302020204030204" pitchFamily="34" charset="0"/>
                        </a:rPr>
                        <a:t>CONV-SDO-013-2024-MIDAGRI-PSI/BIRF </a:t>
                      </a:r>
                    </a:p>
                  </a:txBody>
                  <a:tcPr marL="4472" marR="4472" marT="447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r>
                        <a:rPr lang="es-MX" sz="800" b="0" i="0" u="none" strike="noStrike">
                          <a:solidFill>
                            <a:srgbClr val="000000"/>
                          </a:solidFill>
                          <a:effectLst/>
                          <a:latin typeface="Calibri Light" panose="020F0302020204030204" pitchFamily="34" charset="0"/>
                        </a:rPr>
                        <a:t>EJECUCIÓN DE LA OBRA “MEJORAMIENTO DEL SERVICIO DE AGUA A NIVEL PARCELARIO CON UN SISTEMA DE RIEGO TECNIFICADO PARA EL GRUPO DE GESTION EMPRESARIAL CARITA, DEL DISTRITO DE HUASAHUASI - PROVINCIA DE TARMA –DEPARTAMENTO DE JUNIN”  </a:t>
                      </a:r>
                      <a:br>
                        <a:rPr lang="es-MX" sz="800" b="0" i="0" u="none" strike="noStrike">
                          <a:solidFill>
                            <a:srgbClr val="000000"/>
                          </a:solidFill>
                          <a:effectLst/>
                          <a:latin typeface="Calibri Light" panose="020F0302020204030204" pitchFamily="34" charset="0"/>
                        </a:rPr>
                      </a:br>
                      <a:r>
                        <a:rPr lang="es-MX" sz="800" b="0" i="0" u="none" strike="noStrike">
                          <a:solidFill>
                            <a:srgbClr val="000000"/>
                          </a:solidFill>
                          <a:effectLst/>
                          <a:latin typeface="Calibri Light" panose="020F0302020204030204" pitchFamily="34" charset="0"/>
                        </a:rPr>
                        <a:t> </a:t>
                      </a:r>
                    </a:p>
                  </a:txBody>
                  <a:tcPr marL="4472" marR="4472" marT="447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Calibri Light" panose="020F0302020204030204" pitchFamily="34" charset="0"/>
                        </a:rPr>
                        <a:t>S/ 884,937.69</a:t>
                      </a:r>
                    </a:p>
                  </a:txBody>
                  <a:tcPr marL="4472" marR="4472" marT="447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0158120"/>
                  </a:ext>
                </a:extLst>
              </a:tr>
              <a:tr h="520123">
                <a:tc>
                  <a:txBody>
                    <a:bodyPr/>
                    <a:lstStyle/>
                    <a:p>
                      <a:pPr algn="ctr" fontAlgn="ctr"/>
                      <a:r>
                        <a:rPr lang="es-PE" sz="800" b="0" i="0" u="none" strike="noStrike">
                          <a:solidFill>
                            <a:srgbClr val="000000"/>
                          </a:solidFill>
                          <a:effectLst/>
                          <a:latin typeface="Calibri Light" panose="020F0302020204030204" pitchFamily="34" charset="0"/>
                        </a:rPr>
                        <a:t>CONV-SDO-014-2024-MIDAGRI-PSI/BIRF </a:t>
                      </a:r>
                    </a:p>
                  </a:txBody>
                  <a:tcPr marL="4472" marR="4472" marT="447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r>
                        <a:rPr lang="es-MX" sz="800" b="0" i="0" u="none" strike="noStrike">
                          <a:solidFill>
                            <a:srgbClr val="000000"/>
                          </a:solidFill>
                          <a:effectLst/>
                          <a:latin typeface="Calibri Light" panose="020F0302020204030204" pitchFamily="34" charset="0"/>
                        </a:rPr>
                        <a:t>EJECUCIÓN DE LA OBRA “MEJORAMIENTO DEL SERVICIO DE AGUA A NIVEL PARCELARIO CON UN SISTEMA DE RIEGO TECNIFICADO PARA EL GRUPO DE GESTIÓN EMPRESARIAL SEÑOR CAUTIVO DE HUAPALAS, DISTRITO DE CHULUCANAS – PROVINCIA DE MORROPON - DEPARTAMENTO DE PIURA” </a:t>
                      </a:r>
                    </a:p>
                  </a:txBody>
                  <a:tcPr marL="4472" marR="4472" marT="447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Calibri Light" panose="020F0302020204030204" pitchFamily="34" charset="0"/>
                        </a:rPr>
                        <a:t>S/ 578,737.30</a:t>
                      </a:r>
                    </a:p>
                  </a:txBody>
                  <a:tcPr marL="4472" marR="4472" marT="447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637306"/>
                  </a:ext>
                </a:extLst>
              </a:tr>
              <a:tr h="648973">
                <a:tc>
                  <a:txBody>
                    <a:bodyPr/>
                    <a:lstStyle/>
                    <a:p>
                      <a:pPr algn="ctr" fontAlgn="ctr"/>
                      <a:r>
                        <a:rPr lang="es-PE" sz="800" b="0" i="0" u="none" strike="noStrike">
                          <a:solidFill>
                            <a:srgbClr val="000000"/>
                          </a:solidFill>
                          <a:effectLst/>
                          <a:latin typeface="Calibri Light" panose="020F0302020204030204" pitchFamily="34" charset="0"/>
                        </a:rPr>
                        <a:t>CONV-SDO-015-2024-MIDAGRI-PSI/BIRF </a:t>
                      </a:r>
                    </a:p>
                  </a:txBody>
                  <a:tcPr marL="4472" marR="4472" marT="447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r>
                        <a:rPr lang="es-MX" sz="800" b="0" i="0" u="none" strike="noStrike">
                          <a:solidFill>
                            <a:srgbClr val="000000"/>
                          </a:solidFill>
                          <a:effectLst/>
                          <a:latin typeface="Calibri Light" panose="020F0302020204030204" pitchFamily="34" charset="0"/>
                        </a:rPr>
                        <a:t>EJECUCIÓN DE LA OBRA “MEJORAMIENTO DEL SERVICIO DE PROVISIÓN DE AGUA PARA RIEGO DEL SISTEMA DE RIEGO PARCELARIO DEL GRUPO DE GESTIÓN EMPRESARIAL KERGUER, EN LA LOCALIDAD DE KERGUER DEL DISTRITO DE SALAS - PROVINCIA DE LAMBAYEQUE - DEPARTAMENTO DE LAMBAYEQUE”</a:t>
                      </a:r>
                    </a:p>
                  </a:txBody>
                  <a:tcPr marL="4472" marR="4472" marT="447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Calibri Light" panose="020F0302020204030204" pitchFamily="34" charset="0"/>
                        </a:rPr>
                        <a:t>S/ 537,226.48</a:t>
                      </a:r>
                    </a:p>
                  </a:txBody>
                  <a:tcPr marL="4472" marR="4472" marT="447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221516"/>
                  </a:ext>
                </a:extLst>
              </a:tr>
              <a:tr h="520123">
                <a:tc>
                  <a:txBody>
                    <a:bodyPr/>
                    <a:lstStyle/>
                    <a:p>
                      <a:pPr algn="ctr" fontAlgn="ctr"/>
                      <a:r>
                        <a:rPr lang="es-PE" sz="800" b="0" i="0" u="none" strike="noStrike">
                          <a:solidFill>
                            <a:srgbClr val="000000"/>
                          </a:solidFill>
                          <a:effectLst/>
                          <a:latin typeface="Calibri Light" panose="020F0302020204030204" pitchFamily="34" charset="0"/>
                        </a:rPr>
                        <a:t>CONV-SDO-016-2024-MIDAGRI-PSI/BIRF </a:t>
                      </a:r>
                    </a:p>
                  </a:txBody>
                  <a:tcPr marL="4472" marR="4472" marT="447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r>
                        <a:rPr lang="es-MX" sz="800" b="0" i="0" u="none" strike="noStrike">
                          <a:solidFill>
                            <a:srgbClr val="000000"/>
                          </a:solidFill>
                          <a:effectLst/>
                          <a:latin typeface="Calibri Light" panose="020F0302020204030204" pitchFamily="34" charset="0"/>
                        </a:rPr>
                        <a:t>Lote 1: “MEJORAMIENTO DEL SERVICIO DE PROVISION DE AGUA</a:t>
                      </a:r>
                      <a:br>
                        <a:rPr lang="es-MX" sz="800" b="0" i="0" u="none" strike="noStrike">
                          <a:solidFill>
                            <a:srgbClr val="000000"/>
                          </a:solidFill>
                          <a:effectLst/>
                          <a:latin typeface="Calibri Light" panose="020F0302020204030204" pitchFamily="34" charset="0"/>
                        </a:rPr>
                      </a:br>
                      <a:r>
                        <a:rPr lang="es-MX" sz="800" b="0" i="0" u="none" strike="noStrike">
                          <a:solidFill>
                            <a:srgbClr val="000000"/>
                          </a:solidFill>
                          <a:effectLst/>
                          <a:latin typeface="Calibri Light" panose="020F0302020204030204" pitchFamily="34" charset="0"/>
                        </a:rPr>
                        <a:t>PARA RIEGO DEL SISTEMA DE RIEGO PARCELARIO DEL GRUPO DE GESTIÓN EMPRESARIAL APA - QUINQUIN, DISTRITO DE MATO, PROVINCIA DE HUAYLAS, DEPARTAMENTO DE ANCASH” </a:t>
                      </a:r>
                    </a:p>
                  </a:txBody>
                  <a:tcPr marL="4472" marR="4472" marT="447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Calibri Light" panose="020F0302020204030204" pitchFamily="34" charset="0"/>
                        </a:rPr>
                        <a:t>S/ 618,673.50</a:t>
                      </a:r>
                    </a:p>
                  </a:txBody>
                  <a:tcPr marL="4472" marR="4472" marT="447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5836719"/>
                  </a:ext>
                </a:extLst>
              </a:tr>
              <a:tr h="520123">
                <a:tc>
                  <a:txBody>
                    <a:bodyPr/>
                    <a:lstStyle/>
                    <a:p>
                      <a:pPr algn="ctr" fontAlgn="ctr"/>
                      <a:r>
                        <a:rPr lang="es-PE" sz="800" b="0" i="0" u="none" strike="noStrike">
                          <a:solidFill>
                            <a:srgbClr val="000000"/>
                          </a:solidFill>
                          <a:effectLst/>
                          <a:latin typeface="Calibri Light" panose="020F0302020204030204" pitchFamily="34" charset="0"/>
                        </a:rPr>
                        <a:t> </a:t>
                      </a:r>
                    </a:p>
                  </a:txBody>
                  <a:tcPr marL="4472" marR="4472" marT="447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r>
                        <a:rPr lang="es-MX" sz="800" b="0" i="0" u="none" strike="noStrike">
                          <a:solidFill>
                            <a:srgbClr val="000000"/>
                          </a:solidFill>
                          <a:effectLst/>
                          <a:latin typeface="Calibri Light" panose="020F0302020204030204" pitchFamily="34" charset="0"/>
                        </a:rPr>
                        <a:t>Lote 2: “MEJORAMIENTO DEL SERVICIO DE PROVISION DE AGUA PARA RIEGO DEL SISTEMA DE RIEGO PARCELARIO DEL GRUPO DE GESTION EMPRESARIAL PACHACUTEC DISTRITO</a:t>
                      </a:r>
                      <a:br>
                        <a:rPr lang="es-MX" sz="800" b="0" i="0" u="none" strike="noStrike">
                          <a:solidFill>
                            <a:srgbClr val="000000"/>
                          </a:solidFill>
                          <a:effectLst/>
                          <a:latin typeface="Calibri Light" panose="020F0302020204030204" pitchFamily="34" charset="0"/>
                        </a:rPr>
                      </a:br>
                      <a:r>
                        <a:rPr lang="es-MX" sz="800" b="0" i="0" u="none" strike="noStrike">
                          <a:solidFill>
                            <a:srgbClr val="000000"/>
                          </a:solidFill>
                          <a:effectLst/>
                          <a:latin typeface="Calibri Light" panose="020F0302020204030204" pitchFamily="34" charset="0"/>
                        </a:rPr>
                        <a:t>DE MATO – PROVINCIA DE HUAYLAS – DEPARTAMENTO ANCASH” </a:t>
                      </a:r>
                    </a:p>
                  </a:txBody>
                  <a:tcPr marL="4472" marR="4472" marT="447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Calibri Light" panose="020F0302020204030204" pitchFamily="34" charset="0"/>
                        </a:rPr>
                        <a:t>S/ 802,703.84</a:t>
                      </a:r>
                    </a:p>
                  </a:txBody>
                  <a:tcPr marL="4472" marR="4472" marT="447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9306531"/>
                  </a:ext>
                </a:extLst>
              </a:tr>
              <a:tr h="520123">
                <a:tc>
                  <a:txBody>
                    <a:bodyPr/>
                    <a:lstStyle/>
                    <a:p>
                      <a:pPr algn="ctr" fontAlgn="ctr"/>
                      <a:r>
                        <a:rPr lang="es-PE" sz="800" b="0" i="0" u="none" strike="noStrike">
                          <a:solidFill>
                            <a:srgbClr val="000000"/>
                          </a:solidFill>
                          <a:effectLst/>
                          <a:latin typeface="Calibri Light" panose="020F0302020204030204" pitchFamily="34" charset="0"/>
                        </a:rPr>
                        <a:t> </a:t>
                      </a:r>
                    </a:p>
                  </a:txBody>
                  <a:tcPr marL="4472" marR="4472" marT="447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r>
                        <a:rPr lang="es-MX" sz="800" b="0" i="0" u="none" strike="noStrike">
                          <a:solidFill>
                            <a:srgbClr val="000000"/>
                          </a:solidFill>
                          <a:effectLst/>
                          <a:latin typeface="Calibri Light" panose="020F0302020204030204" pitchFamily="34" charset="0"/>
                        </a:rPr>
                        <a:t>Lote 3“MEJORAMIENTO DEL SERVICIO DE PROVISIÓN DE AGUA PARA RIEGO DEL SISTEMA DE RIEGO PARCELARIO DEL GRUPO DE GESTIÓN EMPRESARIAL SAN DIEGO, FLOR DE AMANCAES Y LLIPIAN, DISTRITO DE MATO, PROVINCIA DE HUAYLAS, DEPARTAMENTO DE ANCASH” </a:t>
                      </a:r>
                    </a:p>
                  </a:txBody>
                  <a:tcPr marL="4472" marR="4472" marT="447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dirty="0">
                          <a:solidFill>
                            <a:srgbClr val="000000"/>
                          </a:solidFill>
                          <a:effectLst/>
                          <a:latin typeface="Calibri Light" panose="020F0302020204030204" pitchFamily="34" charset="0"/>
                        </a:rPr>
                        <a:t>S/ 901,052.81</a:t>
                      </a:r>
                    </a:p>
                  </a:txBody>
                  <a:tcPr marL="4472" marR="4472" marT="447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3526057"/>
                  </a:ext>
                </a:extLst>
              </a:tr>
            </a:tbl>
          </a:graphicData>
        </a:graphic>
      </p:graphicFrame>
    </p:spTree>
    <p:extLst>
      <p:ext uri="{BB962C8B-B14F-4D97-AF65-F5344CB8AC3E}">
        <p14:creationId xmlns:p14="http://schemas.microsoft.com/office/powerpoint/2010/main" val="2780204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id="{FA763C76-9734-A32A-35C1-F996366C9C6F}"/>
              </a:ext>
            </a:extLst>
          </p:cNvPr>
          <p:cNvGrpSpPr/>
          <p:nvPr/>
        </p:nvGrpSpPr>
        <p:grpSpPr>
          <a:xfrm>
            <a:off x="978567" y="176463"/>
            <a:ext cx="2458453" cy="818238"/>
            <a:chOff x="4662488" y="2714625"/>
            <a:chExt cx="2867026" cy="1327151"/>
          </a:xfrm>
        </p:grpSpPr>
        <p:sp>
          <p:nvSpPr>
            <p:cNvPr id="6" name="Freeform 5">
              <a:extLst>
                <a:ext uri="{FF2B5EF4-FFF2-40B4-BE49-F238E27FC236}">
                  <a16:creationId xmlns:a16="http://schemas.microsoft.com/office/drawing/2014/main" id="{CF72B70E-EFA3-D81B-F5C6-C8EC0BA6EC22}"/>
                </a:ext>
              </a:extLst>
            </p:cNvPr>
            <p:cNvSpPr>
              <a:spLocks noEditPoints="1"/>
            </p:cNvSpPr>
            <p:nvPr/>
          </p:nvSpPr>
          <p:spPr bwMode="auto">
            <a:xfrm>
              <a:off x="4662488" y="3313113"/>
              <a:ext cx="709613" cy="547688"/>
            </a:xfrm>
            <a:custGeom>
              <a:avLst/>
              <a:gdLst>
                <a:gd name="T0" fmla="*/ 260 w 1970"/>
                <a:gd name="T1" fmla="*/ 1509 h 1509"/>
                <a:gd name="T2" fmla="*/ 33 w 1970"/>
                <a:gd name="T3" fmla="*/ 1509 h 1509"/>
                <a:gd name="T4" fmla="*/ 0 w 1970"/>
                <a:gd name="T5" fmla="*/ 1476 h 1509"/>
                <a:gd name="T6" fmla="*/ 0 w 1970"/>
                <a:gd name="T7" fmla="*/ 33 h 1509"/>
                <a:gd name="T8" fmla="*/ 33 w 1970"/>
                <a:gd name="T9" fmla="*/ 0 h 1509"/>
                <a:gd name="T10" fmla="*/ 1478 w 1970"/>
                <a:gd name="T11" fmla="*/ 0 h 1509"/>
                <a:gd name="T12" fmla="*/ 1574 w 1970"/>
                <a:gd name="T13" fmla="*/ 10 h 1509"/>
                <a:gd name="T14" fmla="*/ 1666 w 1970"/>
                <a:gd name="T15" fmla="*/ 38 h 1509"/>
                <a:gd name="T16" fmla="*/ 1750 w 1970"/>
                <a:gd name="T17" fmla="*/ 83 h 1509"/>
                <a:gd name="T18" fmla="*/ 1823 w 1970"/>
                <a:gd name="T19" fmla="*/ 142 h 1509"/>
                <a:gd name="T20" fmla="*/ 1883 w 1970"/>
                <a:gd name="T21" fmla="*/ 213 h 1509"/>
                <a:gd name="T22" fmla="*/ 1930 w 1970"/>
                <a:gd name="T23" fmla="*/ 295 h 1509"/>
                <a:gd name="T24" fmla="*/ 1960 w 1970"/>
                <a:gd name="T25" fmla="*/ 385 h 1509"/>
                <a:gd name="T26" fmla="*/ 1970 w 1970"/>
                <a:gd name="T27" fmla="*/ 482 h 1509"/>
                <a:gd name="T28" fmla="*/ 1928 w 1970"/>
                <a:gd name="T29" fmla="*/ 671 h 1509"/>
                <a:gd name="T30" fmla="*/ 1880 w 1970"/>
                <a:gd name="T31" fmla="*/ 752 h 1509"/>
                <a:gd name="T32" fmla="*/ 1818 w 1970"/>
                <a:gd name="T33" fmla="*/ 824 h 1509"/>
                <a:gd name="T34" fmla="*/ 1743 w 1970"/>
                <a:gd name="T35" fmla="*/ 882 h 1509"/>
                <a:gd name="T36" fmla="*/ 1657 w 1970"/>
                <a:gd name="T37" fmla="*/ 926 h 1509"/>
                <a:gd name="T38" fmla="*/ 1564 w 1970"/>
                <a:gd name="T39" fmla="*/ 954 h 1509"/>
                <a:gd name="T40" fmla="*/ 1468 w 1970"/>
                <a:gd name="T41" fmla="*/ 963 h 1509"/>
                <a:gd name="T42" fmla="*/ 293 w 1970"/>
                <a:gd name="T43" fmla="*/ 963 h 1509"/>
                <a:gd name="T44" fmla="*/ 293 w 1970"/>
                <a:gd name="T45" fmla="*/ 1476 h 1509"/>
                <a:gd name="T46" fmla="*/ 260 w 1970"/>
                <a:gd name="T47" fmla="*/ 1509 h 1509"/>
                <a:gd name="T48" fmla="*/ 1472 w 1970"/>
                <a:gd name="T49" fmla="*/ 674 h 1509"/>
                <a:gd name="T50" fmla="*/ 1512 w 1970"/>
                <a:gd name="T51" fmla="*/ 670 h 1509"/>
                <a:gd name="T52" fmla="*/ 1550 w 1970"/>
                <a:gd name="T53" fmla="*/ 659 h 1509"/>
                <a:gd name="T54" fmla="*/ 1585 w 1970"/>
                <a:gd name="T55" fmla="*/ 640 h 1509"/>
                <a:gd name="T56" fmla="*/ 1615 w 1970"/>
                <a:gd name="T57" fmla="*/ 617 h 1509"/>
                <a:gd name="T58" fmla="*/ 1641 w 1970"/>
                <a:gd name="T59" fmla="*/ 588 h 1509"/>
                <a:gd name="T60" fmla="*/ 1662 w 1970"/>
                <a:gd name="T61" fmla="*/ 555 h 1509"/>
                <a:gd name="T62" fmla="*/ 1675 w 1970"/>
                <a:gd name="T63" fmla="*/ 519 h 1509"/>
                <a:gd name="T64" fmla="*/ 1681 w 1970"/>
                <a:gd name="T65" fmla="*/ 482 h 1509"/>
                <a:gd name="T66" fmla="*/ 1675 w 1970"/>
                <a:gd name="T67" fmla="*/ 445 h 1509"/>
                <a:gd name="T68" fmla="*/ 1662 w 1970"/>
                <a:gd name="T69" fmla="*/ 410 h 1509"/>
                <a:gd name="T70" fmla="*/ 1641 w 1970"/>
                <a:gd name="T71" fmla="*/ 377 h 1509"/>
                <a:gd name="T72" fmla="*/ 1615 w 1970"/>
                <a:gd name="T73" fmla="*/ 349 h 1509"/>
                <a:gd name="T74" fmla="*/ 1583 w 1970"/>
                <a:gd name="T75" fmla="*/ 325 h 1509"/>
                <a:gd name="T76" fmla="*/ 1547 w 1970"/>
                <a:gd name="T77" fmla="*/ 307 h 1509"/>
                <a:gd name="T78" fmla="*/ 1509 w 1970"/>
                <a:gd name="T79" fmla="*/ 295 h 1509"/>
                <a:gd name="T80" fmla="*/ 1468 w 1970"/>
                <a:gd name="T81" fmla="*/ 291 h 1509"/>
                <a:gd name="T82" fmla="*/ 293 w 1970"/>
                <a:gd name="T83" fmla="*/ 291 h 1509"/>
                <a:gd name="T84" fmla="*/ 293 w 1970"/>
                <a:gd name="T85" fmla="*/ 674 h 1509"/>
                <a:gd name="T86" fmla="*/ 1472 w 1970"/>
                <a:gd name="T87" fmla="*/ 674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70" h="1509">
                  <a:moveTo>
                    <a:pt x="260" y="1509"/>
                  </a:moveTo>
                  <a:lnTo>
                    <a:pt x="33" y="1509"/>
                  </a:lnTo>
                  <a:cubicBezTo>
                    <a:pt x="15" y="1509"/>
                    <a:pt x="0" y="1495"/>
                    <a:pt x="0" y="1476"/>
                  </a:cubicBezTo>
                  <a:lnTo>
                    <a:pt x="0" y="33"/>
                  </a:lnTo>
                  <a:cubicBezTo>
                    <a:pt x="0" y="15"/>
                    <a:pt x="15" y="0"/>
                    <a:pt x="33" y="0"/>
                  </a:cubicBezTo>
                  <a:lnTo>
                    <a:pt x="1478" y="0"/>
                  </a:lnTo>
                  <a:cubicBezTo>
                    <a:pt x="1511" y="0"/>
                    <a:pt x="1543" y="3"/>
                    <a:pt x="1574" y="10"/>
                  </a:cubicBezTo>
                  <a:cubicBezTo>
                    <a:pt x="1606" y="16"/>
                    <a:pt x="1637" y="26"/>
                    <a:pt x="1666" y="38"/>
                  </a:cubicBezTo>
                  <a:cubicBezTo>
                    <a:pt x="1696" y="51"/>
                    <a:pt x="1724" y="66"/>
                    <a:pt x="1750" y="83"/>
                  </a:cubicBezTo>
                  <a:cubicBezTo>
                    <a:pt x="1776" y="100"/>
                    <a:pt x="1800" y="120"/>
                    <a:pt x="1823" y="142"/>
                  </a:cubicBezTo>
                  <a:cubicBezTo>
                    <a:pt x="1845" y="164"/>
                    <a:pt x="1865" y="188"/>
                    <a:pt x="1883" y="213"/>
                  </a:cubicBezTo>
                  <a:cubicBezTo>
                    <a:pt x="1901" y="239"/>
                    <a:pt x="1916" y="266"/>
                    <a:pt x="1930" y="295"/>
                  </a:cubicBezTo>
                  <a:cubicBezTo>
                    <a:pt x="1943" y="324"/>
                    <a:pt x="1953" y="354"/>
                    <a:pt x="1960" y="385"/>
                  </a:cubicBezTo>
                  <a:cubicBezTo>
                    <a:pt x="1967" y="417"/>
                    <a:pt x="1970" y="449"/>
                    <a:pt x="1970" y="482"/>
                  </a:cubicBezTo>
                  <a:cubicBezTo>
                    <a:pt x="1970" y="549"/>
                    <a:pt x="1956" y="612"/>
                    <a:pt x="1928" y="671"/>
                  </a:cubicBezTo>
                  <a:cubicBezTo>
                    <a:pt x="1915" y="700"/>
                    <a:pt x="1899" y="727"/>
                    <a:pt x="1880" y="752"/>
                  </a:cubicBezTo>
                  <a:cubicBezTo>
                    <a:pt x="1862" y="778"/>
                    <a:pt x="1841" y="802"/>
                    <a:pt x="1818" y="824"/>
                  </a:cubicBezTo>
                  <a:cubicBezTo>
                    <a:pt x="1795" y="845"/>
                    <a:pt x="1770" y="865"/>
                    <a:pt x="1743" y="882"/>
                  </a:cubicBezTo>
                  <a:cubicBezTo>
                    <a:pt x="1716" y="899"/>
                    <a:pt x="1688" y="914"/>
                    <a:pt x="1657" y="926"/>
                  </a:cubicBezTo>
                  <a:cubicBezTo>
                    <a:pt x="1627" y="938"/>
                    <a:pt x="1596" y="948"/>
                    <a:pt x="1564" y="954"/>
                  </a:cubicBezTo>
                  <a:cubicBezTo>
                    <a:pt x="1533" y="960"/>
                    <a:pt x="1500" y="963"/>
                    <a:pt x="1468" y="963"/>
                  </a:cubicBezTo>
                  <a:lnTo>
                    <a:pt x="293" y="963"/>
                  </a:lnTo>
                  <a:lnTo>
                    <a:pt x="293" y="1476"/>
                  </a:lnTo>
                  <a:cubicBezTo>
                    <a:pt x="293" y="1495"/>
                    <a:pt x="279" y="1509"/>
                    <a:pt x="260" y="1509"/>
                  </a:cubicBezTo>
                  <a:close/>
                  <a:moveTo>
                    <a:pt x="1472" y="674"/>
                  </a:moveTo>
                  <a:cubicBezTo>
                    <a:pt x="1486" y="674"/>
                    <a:pt x="1499" y="672"/>
                    <a:pt x="1512" y="670"/>
                  </a:cubicBezTo>
                  <a:cubicBezTo>
                    <a:pt x="1525" y="667"/>
                    <a:pt x="1538" y="664"/>
                    <a:pt x="1550" y="659"/>
                  </a:cubicBezTo>
                  <a:cubicBezTo>
                    <a:pt x="1563" y="653"/>
                    <a:pt x="1575" y="647"/>
                    <a:pt x="1585" y="640"/>
                  </a:cubicBezTo>
                  <a:cubicBezTo>
                    <a:pt x="1596" y="633"/>
                    <a:pt x="1606" y="626"/>
                    <a:pt x="1615" y="617"/>
                  </a:cubicBezTo>
                  <a:cubicBezTo>
                    <a:pt x="1625" y="608"/>
                    <a:pt x="1633" y="599"/>
                    <a:pt x="1641" y="588"/>
                  </a:cubicBezTo>
                  <a:cubicBezTo>
                    <a:pt x="1649" y="578"/>
                    <a:pt x="1656" y="567"/>
                    <a:pt x="1662" y="555"/>
                  </a:cubicBezTo>
                  <a:cubicBezTo>
                    <a:pt x="1668" y="544"/>
                    <a:pt x="1672" y="532"/>
                    <a:pt x="1675" y="519"/>
                  </a:cubicBezTo>
                  <a:cubicBezTo>
                    <a:pt x="1678" y="507"/>
                    <a:pt x="1680" y="495"/>
                    <a:pt x="1681" y="482"/>
                  </a:cubicBezTo>
                  <a:cubicBezTo>
                    <a:pt x="1680" y="469"/>
                    <a:pt x="1678" y="457"/>
                    <a:pt x="1675" y="445"/>
                  </a:cubicBezTo>
                  <a:cubicBezTo>
                    <a:pt x="1672" y="433"/>
                    <a:pt x="1668" y="421"/>
                    <a:pt x="1662" y="410"/>
                  </a:cubicBezTo>
                  <a:cubicBezTo>
                    <a:pt x="1656" y="398"/>
                    <a:pt x="1649" y="387"/>
                    <a:pt x="1641" y="377"/>
                  </a:cubicBezTo>
                  <a:cubicBezTo>
                    <a:pt x="1633" y="367"/>
                    <a:pt x="1624" y="357"/>
                    <a:pt x="1615" y="349"/>
                  </a:cubicBezTo>
                  <a:cubicBezTo>
                    <a:pt x="1605" y="340"/>
                    <a:pt x="1595" y="332"/>
                    <a:pt x="1583" y="325"/>
                  </a:cubicBezTo>
                  <a:cubicBezTo>
                    <a:pt x="1572" y="318"/>
                    <a:pt x="1560" y="312"/>
                    <a:pt x="1547" y="307"/>
                  </a:cubicBezTo>
                  <a:cubicBezTo>
                    <a:pt x="1535" y="302"/>
                    <a:pt x="1522" y="298"/>
                    <a:pt x="1509" y="295"/>
                  </a:cubicBezTo>
                  <a:cubicBezTo>
                    <a:pt x="1496" y="293"/>
                    <a:pt x="1482" y="291"/>
                    <a:pt x="1468" y="291"/>
                  </a:cubicBezTo>
                  <a:lnTo>
                    <a:pt x="293" y="291"/>
                  </a:lnTo>
                  <a:lnTo>
                    <a:pt x="293" y="674"/>
                  </a:lnTo>
                  <a:lnTo>
                    <a:pt x="1472" y="674"/>
                  </a:ln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 name="Freeform 6">
              <a:extLst>
                <a:ext uri="{FF2B5EF4-FFF2-40B4-BE49-F238E27FC236}">
                  <a16:creationId xmlns:a16="http://schemas.microsoft.com/office/drawing/2014/main" id="{E9A77436-CB0E-3047-EA28-A1F2DB294EB8}"/>
                </a:ext>
              </a:extLst>
            </p:cNvPr>
            <p:cNvSpPr>
              <a:spLocks/>
            </p:cNvSpPr>
            <p:nvPr/>
          </p:nvSpPr>
          <p:spPr bwMode="auto">
            <a:xfrm>
              <a:off x="5397501" y="3136900"/>
              <a:ext cx="698500" cy="777875"/>
            </a:xfrm>
            <a:custGeom>
              <a:avLst/>
              <a:gdLst>
                <a:gd name="T0" fmla="*/ 1415 w 1939"/>
                <a:gd name="T1" fmla="*/ 1784 h 2143"/>
                <a:gd name="T2" fmla="*/ 1357 w 1939"/>
                <a:gd name="T3" fmla="*/ 1740 h 2143"/>
                <a:gd name="T4" fmla="*/ 1215 w 1939"/>
                <a:gd name="T5" fmla="*/ 1578 h 2143"/>
                <a:gd name="T6" fmla="*/ 977 w 1939"/>
                <a:gd name="T7" fmla="*/ 1298 h 2143"/>
                <a:gd name="T8" fmla="*/ 734 w 1939"/>
                <a:gd name="T9" fmla="*/ 1011 h 2143"/>
                <a:gd name="T10" fmla="*/ 497 w 1939"/>
                <a:gd name="T11" fmla="*/ 732 h 2143"/>
                <a:gd name="T12" fmla="*/ 348 w 1939"/>
                <a:gd name="T13" fmla="*/ 587 h 2143"/>
                <a:gd name="T14" fmla="*/ 306 w 1939"/>
                <a:gd name="T15" fmla="*/ 598 h 2143"/>
                <a:gd name="T16" fmla="*/ 298 w 1939"/>
                <a:gd name="T17" fmla="*/ 607 h 2143"/>
                <a:gd name="T18" fmla="*/ 293 w 1939"/>
                <a:gd name="T19" fmla="*/ 2110 h 2143"/>
                <a:gd name="T20" fmla="*/ 33 w 1939"/>
                <a:gd name="T21" fmla="*/ 2143 h 2143"/>
                <a:gd name="T22" fmla="*/ 0 w 1939"/>
                <a:gd name="T23" fmla="*/ 606 h 2143"/>
                <a:gd name="T24" fmla="*/ 14 w 1939"/>
                <a:gd name="T25" fmla="*/ 529 h 2143"/>
                <a:gd name="T26" fmla="*/ 74 w 1939"/>
                <a:gd name="T27" fmla="*/ 414 h 2143"/>
                <a:gd name="T28" fmla="*/ 172 w 1939"/>
                <a:gd name="T29" fmla="*/ 335 h 2143"/>
                <a:gd name="T30" fmla="*/ 291 w 1939"/>
                <a:gd name="T31" fmla="*/ 294 h 2143"/>
                <a:gd name="T32" fmla="*/ 493 w 1939"/>
                <a:gd name="T33" fmla="*/ 318 h 2143"/>
                <a:gd name="T34" fmla="*/ 613 w 1939"/>
                <a:gd name="T35" fmla="*/ 413 h 2143"/>
                <a:gd name="T36" fmla="*/ 1317 w 1939"/>
                <a:gd name="T37" fmla="*/ 1243 h 2143"/>
                <a:gd name="T38" fmla="*/ 1559 w 1939"/>
                <a:gd name="T39" fmla="*/ 1524 h 2143"/>
                <a:gd name="T40" fmla="*/ 1571 w 1939"/>
                <a:gd name="T41" fmla="*/ 1531 h 2143"/>
                <a:gd name="T42" fmla="*/ 1582 w 1939"/>
                <a:gd name="T43" fmla="*/ 1535 h 2143"/>
                <a:gd name="T44" fmla="*/ 1625 w 1939"/>
                <a:gd name="T45" fmla="*/ 1524 h 2143"/>
                <a:gd name="T46" fmla="*/ 1643 w 1939"/>
                <a:gd name="T47" fmla="*/ 33 h 2143"/>
                <a:gd name="T48" fmla="*/ 1906 w 1939"/>
                <a:gd name="T49" fmla="*/ 0 h 2143"/>
                <a:gd name="T50" fmla="*/ 1939 w 1939"/>
                <a:gd name="T51" fmla="*/ 1517 h 2143"/>
                <a:gd name="T52" fmla="*/ 1925 w 1939"/>
                <a:gd name="T53" fmla="*/ 1588 h 2143"/>
                <a:gd name="T54" fmla="*/ 1864 w 1939"/>
                <a:gd name="T55" fmla="*/ 1703 h 2143"/>
                <a:gd name="T56" fmla="*/ 1770 w 1939"/>
                <a:gd name="T57" fmla="*/ 1785 h 2143"/>
                <a:gd name="T58" fmla="*/ 1589 w 1939"/>
                <a:gd name="T59" fmla="*/ 1834 h 2143"/>
                <a:gd name="T60" fmla="*/ 1516 w 1939"/>
                <a:gd name="T61" fmla="*/ 1826 h 2143"/>
                <a:gd name="T62" fmla="*/ 1445 w 1939"/>
                <a:gd name="T63" fmla="*/ 1799 h 2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39" h="2143">
                  <a:moveTo>
                    <a:pt x="1445" y="1799"/>
                  </a:moveTo>
                  <a:cubicBezTo>
                    <a:pt x="1435" y="1795"/>
                    <a:pt x="1425" y="1790"/>
                    <a:pt x="1415" y="1784"/>
                  </a:cubicBezTo>
                  <a:cubicBezTo>
                    <a:pt x="1405" y="1778"/>
                    <a:pt x="1395" y="1771"/>
                    <a:pt x="1386" y="1764"/>
                  </a:cubicBezTo>
                  <a:cubicBezTo>
                    <a:pt x="1376" y="1757"/>
                    <a:pt x="1366" y="1749"/>
                    <a:pt x="1357" y="1740"/>
                  </a:cubicBezTo>
                  <a:cubicBezTo>
                    <a:pt x="1348" y="1731"/>
                    <a:pt x="1338" y="1721"/>
                    <a:pt x="1328" y="1710"/>
                  </a:cubicBezTo>
                  <a:cubicBezTo>
                    <a:pt x="1291" y="1666"/>
                    <a:pt x="1253" y="1623"/>
                    <a:pt x="1215" y="1578"/>
                  </a:cubicBezTo>
                  <a:cubicBezTo>
                    <a:pt x="1175" y="1532"/>
                    <a:pt x="1136" y="1486"/>
                    <a:pt x="1098" y="1440"/>
                  </a:cubicBezTo>
                  <a:lnTo>
                    <a:pt x="977" y="1298"/>
                  </a:lnTo>
                  <a:lnTo>
                    <a:pt x="856" y="1155"/>
                  </a:lnTo>
                  <a:lnTo>
                    <a:pt x="734" y="1011"/>
                  </a:lnTo>
                  <a:lnTo>
                    <a:pt x="614" y="870"/>
                  </a:lnTo>
                  <a:cubicBezTo>
                    <a:pt x="572" y="820"/>
                    <a:pt x="533" y="774"/>
                    <a:pt x="497" y="732"/>
                  </a:cubicBezTo>
                  <a:cubicBezTo>
                    <a:pt x="458" y="686"/>
                    <a:pt x="421" y="643"/>
                    <a:pt x="387" y="601"/>
                  </a:cubicBezTo>
                  <a:cubicBezTo>
                    <a:pt x="376" y="591"/>
                    <a:pt x="364" y="587"/>
                    <a:pt x="348" y="587"/>
                  </a:cubicBezTo>
                  <a:cubicBezTo>
                    <a:pt x="340" y="587"/>
                    <a:pt x="332" y="587"/>
                    <a:pt x="325" y="589"/>
                  </a:cubicBezTo>
                  <a:cubicBezTo>
                    <a:pt x="318" y="591"/>
                    <a:pt x="312" y="594"/>
                    <a:pt x="306" y="598"/>
                  </a:cubicBezTo>
                  <a:lnTo>
                    <a:pt x="306" y="598"/>
                  </a:lnTo>
                  <a:cubicBezTo>
                    <a:pt x="302" y="600"/>
                    <a:pt x="299" y="604"/>
                    <a:pt x="298" y="607"/>
                  </a:cubicBezTo>
                  <a:cubicBezTo>
                    <a:pt x="295" y="611"/>
                    <a:pt x="294" y="616"/>
                    <a:pt x="293" y="622"/>
                  </a:cubicBezTo>
                  <a:lnTo>
                    <a:pt x="293" y="2110"/>
                  </a:lnTo>
                  <a:cubicBezTo>
                    <a:pt x="293" y="2129"/>
                    <a:pt x="279" y="2143"/>
                    <a:pt x="260" y="2143"/>
                  </a:cubicBezTo>
                  <a:lnTo>
                    <a:pt x="33" y="2143"/>
                  </a:lnTo>
                  <a:cubicBezTo>
                    <a:pt x="15" y="2143"/>
                    <a:pt x="0" y="2129"/>
                    <a:pt x="0" y="2110"/>
                  </a:cubicBezTo>
                  <a:lnTo>
                    <a:pt x="0" y="606"/>
                  </a:lnTo>
                  <a:cubicBezTo>
                    <a:pt x="0" y="601"/>
                    <a:pt x="1" y="597"/>
                    <a:pt x="2" y="593"/>
                  </a:cubicBezTo>
                  <a:cubicBezTo>
                    <a:pt x="4" y="571"/>
                    <a:pt x="8" y="549"/>
                    <a:pt x="14" y="529"/>
                  </a:cubicBezTo>
                  <a:cubicBezTo>
                    <a:pt x="20" y="507"/>
                    <a:pt x="28" y="486"/>
                    <a:pt x="38" y="467"/>
                  </a:cubicBezTo>
                  <a:cubicBezTo>
                    <a:pt x="49" y="448"/>
                    <a:pt x="61" y="430"/>
                    <a:pt x="74" y="414"/>
                  </a:cubicBezTo>
                  <a:cubicBezTo>
                    <a:pt x="88" y="397"/>
                    <a:pt x="103" y="382"/>
                    <a:pt x="120" y="369"/>
                  </a:cubicBezTo>
                  <a:cubicBezTo>
                    <a:pt x="137" y="356"/>
                    <a:pt x="154" y="344"/>
                    <a:pt x="172" y="335"/>
                  </a:cubicBezTo>
                  <a:cubicBezTo>
                    <a:pt x="191" y="325"/>
                    <a:pt x="210" y="316"/>
                    <a:pt x="230" y="309"/>
                  </a:cubicBezTo>
                  <a:cubicBezTo>
                    <a:pt x="250" y="303"/>
                    <a:pt x="270" y="298"/>
                    <a:pt x="291" y="294"/>
                  </a:cubicBezTo>
                  <a:cubicBezTo>
                    <a:pt x="311" y="291"/>
                    <a:pt x="332" y="289"/>
                    <a:pt x="352" y="289"/>
                  </a:cubicBezTo>
                  <a:cubicBezTo>
                    <a:pt x="401" y="289"/>
                    <a:pt x="448" y="298"/>
                    <a:pt x="493" y="318"/>
                  </a:cubicBezTo>
                  <a:cubicBezTo>
                    <a:pt x="517" y="328"/>
                    <a:pt x="538" y="341"/>
                    <a:pt x="559" y="357"/>
                  </a:cubicBezTo>
                  <a:cubicBezTo>
                    <a:pt x="578" y="373"/>
                    <a:pt x="596" y="391"/>
                    <a:pt x="613" y="413"/>
                  </a:cubicBezTo>
                  <a:lnTo>
                    <a:pt x="848" y="690"/>
                  </a:lnTo>
                  <a:lnTo>
                    <a:pt x="1317" y="1243"/>
                  </a:lnTo>
                  <a:lnTo>
                    <a:pt x="1552" y="1519"/>
                  </a:lnTo>
                  <a:cubicBezTo>
                    <a:pt x="1554" y="1521"/>
                    <a:pt x="1556" y="1523"/>
                    <a:pt x="1559" y="1524"/>
                  </a:cubicBezTo>
                  <a:lnTo>
                    <a:pt x="1560" y="1525"/>
                  </a:lnTo>
                  <a:cubicBezTo>
                    <a:pt x="1563" y="1527"/>
                    <a:pt x="1566" y="1529"/>
                    <a:pt x="1571" y="1531"/>
                  </a:cubicBezTo>
                  <a:lnTo>
                    <a:pt x="1572" y="1532"/>
                  </a:lnTo>
                  <a:cubicBezTo>
                    <a:pt x="1575" y="1533"/>
                    <a:pt x="1579" y="1534"/>
                    <a:pt x="1582" y="1535"/>
                  </a:cubicBezTo>
                  <a:cubicBezTo>
                    <a:pt x="1585" y="1536"/>
                    <a:pt x="1588" y="1536"/>
                    <a:pt x="1591" y="1536"/>
                  </a:cubicBezTo>
                  <a:cubicBezTo>
                    <a:pt x="1603" y="1536"/>
                    <a:pt x="1615" y="1532"/>
                    <a:pt x="1625" y="1524"/>
                  </a:cubicBezTo>
                  <a:cubicBezTo>
                    <a:pt x="1634" y="1517"/>
                    <a:pt x="1640" y="1508"/>
                    <a:pt x="1643" y="1497"/>
                  </a:cubicBezTo>
                  <a:lnTo>
                    <a:pt x="1643" y="33"/>
                  </a:lnTo>
                  <a:cubicBezTo>
                    <a:pt x="1643" y="15"/>
                    <a:pt x="1658" y="0"/>
                    <a:pt x="1676" y="0"/>
                  </a:cubicBezTo>
                  <a:lnTo>
                    <a:pt x="1906" y="0"/>
                  </a:lnTo>
                  <a:cubicBezTo>
                    <a:pt x="1924" y="0"/>
                    <a:pt x="1939" y="15"/>
                    <a:pt x="1939" y="33"/>
                  </a:cubicBezTo>
                  <a:lnTo>
                    <a:pt x="1939" y="1517"/>
                  </a:lnTo>
                  <a:cubicBezTo>
                    <a:pt x="1939" y="1519"/>
                    <a:pt x="1939" y="1521"/>
                    <a:pt x="1938" y="1523"/>
                  </a:cubicBezTo>
                  <a:cubicBezTo>
                    <a:pt x="1936" y="1546"/>
                    <a:pt x="1932" y="1567"/>
                    <a:pt x="1925" y="1588"/>
                  </a:cubicBezTo>
                  <a:cubicBezTo>
                    <a:pt x="1919" y="1610"/>
                    <a:pt x="1910" y="1631"/>
                    <a:pt x="1899" y="1650"/>
                  </a:cubicBezTo>
                  <a:cubicBezTo>
                    <a:pt x="1889" y="1669"/>
                    <a:pt x="1877" y="1686"/>
                    <a:pt x="1864" y="1703"/>
                  </a:cubicBezTo>
                  <a:cubicBezTo>
                    <a:pt x="1850" y="1719"/>
                    <a:pt x="1836" y="1734"/>
                    <a:pt x="1820" y="1748"/>
                  </a:cubicBezTo>
                  <a:cubicBezTo>
                    <a:pt x="1804" y="1762"/>
                    <a:pt x="1787" y="1774"/>
                    <a:pt x="1770" y="1785"/>
                  </a:cubicBezTo>
                  <a:cubicBezTo>
                    <a:pt x="1752" y="1795"/>
                    <a:pt x="1733" y="1804"/>
                    <a:pt x="1713" y="1812"/>
                  </a:cubicBezTo>
                  <a:cubicBezTo>
                    <a:pt x="1673" y="1826"/>
                    <a:pt x="1631" y="1834"/>
                    <a:pt x="1589" y="1834"/>
                  </a:cubicBezTo>
                  <a:cubicBezTo>
                    <a:pt x="1578" y="1834"/>
                    <a:pt x="1566" y="1833"/>
                    <a:pt x="1553" y="1832"/>
                  </a:cubicBezTo>
                  <a:cubicBezTo>
                    <a:pt x="1541" y="1830"/>
                    <a:pt x="1529" y="1828"/>
                    <a:pt x="1516" y="1826"/>
                  </a:cubicBezTo>
                  <a:cubicBezTo>
                    <a:pt x="1503" y="1823"/>
                    <a:pt x="1491" y="1819"/>
                    <a:pt x="1478" y="1815"/>
                  </a:cubicBezTo>
                  <a:cubicBezTo>
                    <a:pt x="1467" y="1810"/>
                    <a:pt x="1456" y="1805"/>
                    <a:pt x="1445" y="1799"/>
                  </a:cubicBez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8" name="Freeform 7">
              <a:extLst>
                <a:ext uri="{FF2B5EF4-FFF2-40B4-BE49-F238E27FC236}">
                  <a16:creationId xmlns:a16="http://schemas.microsoft.com/office/drawing/2014/main" id="{774B5E73-D663-5F8D-79B1-4EFC41F10844}"/>
                </a:ext>
              </a:extLst>
            </p:cNvPr>
            <p:cNvSpPr>
              <a:spLocks noEditPoints="1"/>
            </p:cNvSpPr>
            <p:nvPr/>
          </p:nvSpPr>
          <p:spPr bwMode="auto">
            <a:xfrm>
              <a:off x="6124576" y="3311525"/>
              <a:ext cx="750888" cy="549275"/>
            </a:xfrm>
            <a:custGeom>
              <a:avLst/>
              <a:gdLst>
                <a:gd name="T0" fmla="*/ 1846 w 2081"/>
                <a:gd name="T1" fmla="*/ 844 h 1511"/>
                <a:gd name="T2" fmla="*/ 1808 w 2081"/>
                <a:gd name="T3" fmla="*/ 878 h 1511"/>
                <a:gd name="T4" fmla="*/ 1754 w 2081"/>
                <a:gd name="T5" fmla="*/ 912 h 1511"/>
                <a:gd name="T6" fmla="*/ 1698 w 2081"/>
                <a:gd name="T7" fmla="*/ 939 h 1511"/>
                <a:gd name="T8" fmla="*/ 1684 w 2081"/>
                <a:gd name="T9" fmla="*/ 944 h 1511"/>
                <a:gd name="T10" fmla="*/ 1758 w 2081"/>
                <a:gd name="T11" fmla="*/ 1044 h 1511"/>
                <a:gd name="T12" fmla="*/ 1865 w 2081"/>
                <a:gd name="T13" fmla="*/ 1186 h 1511"/>
                <a:gd name="T14" fmla="*/ 1865 w 2081"/>
                <a:gd name="T15" fmla="*/ 1186 h 1511"/>
                <a:gd name="T16" fmla="*/ 1972 w 2081"/>
                <a:gd name="T17" fmla="*/ 1328 h 1511"/>
                <a:gd name="T18" fmla="*/ 2022 w 2081"/>
                <a:gd name="T19" fmla="*/ 1396 h 1511"/>
                <a:gd name="T20" fmla="*/ 2070 w 2081"/>
                <a:gd name="T21" fmla="*/ 1458 h 1511"/>
                <a:gd name="T22" fmla="*/ 2063 w 2081"/>
                <a:gd name="T23" fmla="*/ 1505 h 1511"/>
                <a:gd name="T24" fmla="*/ 2043 w 2081"/>
                <a:gd name="T25" fmla="*/ 1511 h 1511"/>
                <a:gd name="T26" fmla="*/ 2043 w 2081"/>
                <a:gd name="T27" fmla="*/ 1511 h 1511"/>
                <a:gd name="T28" fmla="*/ 1755 w 2081"/>
                <a:gd name="T29" fmla="*/ 1511 h 1511"/>
                <a:gd name="T30" fmla="*/ 1727 w 2081"/>
                <a:gd name="T31" fmla="*/ 1496 h 1511"/>
                <a:gd name="T32" fmla="*/ 1343 w 2081"/>
                <a:gd name="T33" fmla="*/ 982 h 1511"/>
                <a:gd name="T34" fmla="*/ 293 w 2081"/>
                <a:gd name="T35" fmla="*/ 982 h 1511"/>
                <a:gd name="T36" fmla="*/ 293 w 2081"/>
                <a:gd name="T37" fmla="*/ 1478 h 1511"/>
                <a:gd name="T38" fmla="*/ 260 w 2081"/>
                <a:gd name="T39" fmla="*/ 1511 h 1511"/>
                <a:gd name="T40" fmla="*/ 33 w 2081"/>
                <a:gd name="T41" fmla="*/ 1511 h 1511"/>
                <a:gd name="T42" fmla="*/ 0 w 2081"/>
                <a:gd name="T43" fmla="*/ 1478 h 1511"/>
                <a:gd name="T44" fmla="*/ 0 w 2081"/>
                <a:gd name="T45" fmla="*/ 33 h 1511"/>
                <a:gd name="T46" fmla="*/ 33 w 2081"/>
                <a:gd name="T47" fmla="*/ 0 h 1511"/>
                <a:gd name="T48" fmla="*/ 1497 w 2081"/>
                <a:gd name="T49" fmla="*/ 0 h 1511"/>
                <a:gd name="T50" fmla="*/ 1645 w 2081"/>
                <a:gd name="T51" fmla="*/ 20 h 1511"/>
                <a:gd name="T52" fmla="*/ 1777 w 2081"/>
                <a:gd name="T53" fmla="*/ 80 h 1511"/>
                <a:gd name="T54" fmla="*/ 1779 w 2081"/>
                <a:gd name="T55" fmla="*/ 81 h 1511"/>
                <a:gd name="T56" fmla="*/ 1871 w 2081"/>
                <a:gd name="T57" fmla="*/ 156 h 1511"/>
                <a:gd name="T58" fmla="*/ 1945 w 2081"/>
                <a:gd name="T59" fmla="*/ 253 h 1511"/>
                <a:gd name="T60" fmla="*/ 1992 w 2081"/>
                <a:gd name="T61" fmla="*/ 367 h 1511"/>
                <a:gd name="T62" fmla="*/ 2008 w 2081"/>
                <a:gd name="T63" fmla="*/ 490 h 1511"/>
                <a:gd name="T64" fmla="*/ 1967 w 2081"/>
                <a:gd name="T65" fmla="*/ 682 h 1511"/>
                <a:gd name="T66" fmla="*/ 1918 w 2081"/>
                <a:gd name="T67" fmla="*/ 765 h 1511"/>
                <a:gd name="T68" fmla="*/ 1853 w 2081"/>
                <a:gd name="T69" fmla="*/ 839 h 1511"/>
                <a:gd name="T70" fmla="*/ 1846 w 2081"/>
                <a:gd name="T71" fmla="*/ 844 h 1511"/>
                <a:gd name="T72" fmla="*/ 293 w 2081"/>
                <a:gd name="T73" fmla="*/ 686 h 1511"/>
                <a:gd name="T74" fmla="*/ 1503 w 2081"/>
                <a:gd name="T75" fmla="*/ 686 h 1511"/>
                <a:gd name="T76" fmla="*/ 1584 w 2081"/>
                <a:gd name="T77" fmla="*/ 671 h 1511"/>
                <a:gd name="T78" fmla="*/ 1620 w 2081"/>
                <a:gd name="T79" fmla="*/ 652 h 1511"/>
                <a:gd name="T80" fmla="*/ 1652 w 2081"/>
                <a:gd name="T81" fmla="*/ 628 h 1511"/>
                <a:gd name="T82" fmla="*/ 1678 w 2081"/>
                <a:gd name="T83" fmla="*/ 599 h 1511"/>
                <a:gd name="T84" fmla="*/ 1698 w 2081"/>
                <a:gd name="T85" fmla="*/ 565 h 1511"/>
                <a:gd name="T86" fmla="*/ 1710 w 2081"/>
                <a:gd name="T87" fmla="*/ 529 h 1511"/>
                <a:gd name="T88" fmla="*/ 1714 w 2081"/>
                <a:gd name="T89" fmla="*/ 490 h 1511"/>
                <a:gd name="T90" fmla="*/ 1710 w 2081"/>
                <a:gd name="T91" fmla="*/ 451 h 1511"/>
                <a:gd name="T92" fmla="*/ 1697 w 2081"/>
                <a:gd name="T93" fmla="*/ 415 h 1511"/>
                <a:gd name="T94" fmla="*/ 1697 w 2081"/>
                <a:gd name="T95" fmla="*/ 415 h 1511"/>
                <a:gd name="T96" fmla="*/ 1676 w 2081"/>
                <a:gd name="T97" fmla="*/ 381 h 1511"/>
                <a:gd name="T98" fmla="*/ 1649 w 2081"/>
                <a:gd name="T99" fmla="*/ 352 h 1511"/>
                <a:gd name="T100" fmla="*/ 1617 w 2081"/>
                <a:gd name="T101" fmla="*/ 327 h 1511"/>
                <a:gd name="T102" fmla="*/ 1580 w 2081"/>
                <a:gd name="T103" fmla="*/ 309 h 1511"/>
                <a:gd name="T104" fmla="*/ 1540 w 2081"/>
                <a:gd name="T105" fmla="*/ 297 h 1511"/>
                <a:gd name="T106" fmla="*/ 1540 w 2081"/>
                <a:gd name="T107" fmla="*/ 297 h 1511"/>
                <a:gd name="T108" fmla="*/ 1497 w 2081"/>
                <a:gd name="T109" fmla="*/ 293 h 1511"/>
                <a:gd name="T110" fmla="*/ 293 w 2081"/>
                <a:gd name="T111" fmla="*/ 293 h 1511"/>
                <a:gd name="T112" fmla="*/ 293 w 2081"/>
                <a:gd name="T113" fmla="*/ 686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81" h="1511">
                  <a:moveTo>
                    <a:pt x="1846" y="844"/>
                  </a:moveTo>
                  <a:cubicBezTo>
                    <a:pt x="1834" y="856"/>
                    <a:pt x="1821" y="867"/>
                    <a:pt x="1808" y="878"/>
                  </a:cubicBezTo>
                  <a:cubicBezTo>
                    <a:pt x="1791" y="890"/>
                    <a:pt x="1773" y="902"/>
                    <a:pt x="1754" y="912"/>
                  </a:cubicBezTo>
                  <a:cubicBezTo>
                    <a:pt x="1736" y="922"/>
                    <a:pt x="1718" y="931"/>
                    <a:pt x="1698" y="939"/>
                  </a:cubicBezTo>
                  <a:cubicBezTo>
                    <a:pt x="1693" y="941"/>
                    <a:pt x="1689" y="943"/>
                    <a:pt x="1684" y="944"/>
                  </a:cubicBezTo>
                  <a:lnTo>
                    <a:pt x="1758" y="1044"/>
                  </a:lnTo>
                  <a:lnTo>
                    <a:pt x="1865" y="1186"/>
                  </a:lnTo>
                  <a:lnTo>
                    <a:pt x="1865" y="1186"/>
                  </a:lnTo>
                  <a:lnTo>
                    <a:pt x="1972" y="1328"/>
                  </a:lnTo>
                  <a:lnTo>
                    <a:pt x="2022" y="1396"/>
                  </a:lnTo>
                  <a:lnTo>
                    <a:pt x="2070" y="1458"/>
                  </a:lnTo>
                  <a:cubicBezTo>
                    <a:pt x="2081" y="1473"/>
                    <a:pt x="2078" y="1494"/>
                    <a:pt x="2063" y="1505"/>
                  </a:cubicBezTo>
                  <a:cubicBezTo>
                    <a:pt x="2057" y="1509"/>
                    <a:pt x="2050" y="1511"/>
                    <a:pt x="2043" y="1511"/>
                  </a:cubicBezTo>
                  <a:lnTo>
                    <a:pt x="2043" y="1511"/>
                  </a:lnTo>
                  <a:lnTo>
                    <a:pt x="1755" y="1511"/>
                  </a:lnTo>
                  <a:cubicBezTo>
                    <a:pt x="1744" y="1511"/>
                    <a:pt x="1733" y="1505"/>
                    <a:pt x="1727" y="1496"/>
                  </a:cubicBezTo>
                  <a:lnTo>
                    <a:pt x="1343" y="982"/>
                  </a:lnTo>
                  <a:lnTo>
                    <a:pt x="293" y="982"/>
                  </a:lnTo>
                  <a:lnTo>
                    <a:pt x="293" y="1478"/>
                  </a:lnTo>
                  <a:cubicBezTo>
                    <a:pt x="293" y="1497"/>
                    <a:pt x="278" y="1511"/>
                    <a:pt x="260" y="1511"/>
                  </a:cubicBezTo>
                  <a:lnTo>
                    <a:pt x="33" y="1511"/>
                  </a:lnTo>
                  <a:cubicBezTo>
                    <a:pt x="15" y="1511"/>
                    <a:pt x="0" y="1497"/>
                    <a:pt x="0" y="1478"/>
                  </a:cubicBezTo>
                  <a:lnTo>
                    <a:pt x="0" y="33"/>
                  </a:lnTo>
                  <a:cubicBezTo>
                    <a:pt x="0" y="15"/>
                    <a:pt x="15" y="0"/>
                    <a:pt x="33" y="0"/>
                  </a:cubicBezTo>
                  <a:lnTo>
                    <a:pt x="1497" y="0"/>
                  </a:lnTo>
                  <a:cubicBezTo>
                    <a:pt x="1549" y="0"/>
                    <a:pt x="1598" y="7"/>
                    <a:pt x="1645" y="20"/>
                  </a:cubicBezTo>
                  <a:cubicBezTo>
                    <a:pt x="1691" y="33"/>
                    <a:pt x="1736" y="54"/>
                    <a:pt x="1777" y="80"/>
                  </a:cubicBezTo>
                  <a:lnTo>
                    <a:pt x="1779" y="81"/>
                  </a:lnTo>
                  <a:cubicBezTo>
                    <a:pt x="1813" y="103"/>
                    <a:pt x="1844" y="127"/>
                    <a:pt x="1871" y="156"/>
                  </a:cubicBezTo>
                  <a:cubicBezTo>
                    <a:pt x="1899" y="185"/>
                    <a:pt x="1924" y="217"/>
                    <a:pt x="1945" y="253"/>
                  </a:cubicBezTo>
                  <a:cubicBezTo>
                    <a:pt x="1966" y="290"/>
                    <a:pt x="1981" y="327"/>
                    <a:pt x="1992" y="367"/>
                  </a:cubicBezTo>
                  <a:cubicBezTo>
                    <a:pt x="2002" y="407"/>
                    <a:pt x="2008" y="448"/>
                    <a:pt x="2008" y="490"/>
                  </a:cubicBezTo>
                  <a:cubicBezTo>
                    <a:pt x="2008" y="558"/>
                    <a:pt x="1994" y="622"/>
                    <a:pt x="1967" y="682"/>
                  </a:cubicBezTo>
                  <a:cubicBezTo>
                    <a:pt x="1953" y="711"/>
                    <a:pt x="1937" y="739"/>
                    <a:pt x="1918" y="765"/>
                  </a:cubicBezTo>
                  <a:cubicBezTo>
                    <a:pt x="1899" y="792"/>
                    <a:pt x="1878" y="816"/>
                    <a:pt x="1853" y="839"/>
                  </a:cubicBezTo>
                  <a:cubicBezTo>
                    <a:pt x="1851" y="841"/>
                    <a:pt x="1849" y="843"/>
                    <a:pt x="1846" y="844"/>
                  </a:cubicBezTo>
                  <a:close/>
                  <a:moveTo>
                    <a:pt x="293" y="686"/>
                  </a:moveTo>
                  <a:lnTo>
                    <a:pt x="1503" y="686"/>
                  </a:lnTo>
                  <a:cubicBezTo>
                    <a:pt x="1531" y="686"/>
                    <a:pt x="1558" y="681"/>
                    <a:pt x="1584" y="671"/>
                  </a:cubicBezTo>
                  <a:cubicBezTo>
                    <a:pt x="1597" y="665"/>
                    <a:pt x="1610" y="659"/>
                    <a:pt x="1620" y="652"/>
                  </a:cubicBezTo>
                  <a:cubicBezTo>
                    <a:pt x="1631" y="646"/>
                    <a:pt x="1642" y="638"/>
                    <a:pt x="1652" y="628"/>
                  </a:cubicBezTo>
                  <a:cubicBezTo>
                    <a:pt x="1661" y="619"/>
                    <a:pt x="1670" y="610"/>
                    <a:pt x="1678" y="599"/>
                  </a:cubicBezTo>
                  <a:cubicBezTo>
                    <a:pt x="1685" y="589"/>
                    <a:pt x="1692" y="578"/>
                    <a:pt x="1698" y="565"/>
                  </a:cubicBezTo>
                  <a:cubicBezTo>
                    <a:pt x="1703" y="554"/>
                    <a:pt x="1707" y="541"/>
                    <a:pt x="1710" y="529"/>
                  </a:cubicBezTo>
                  <a:cubicBezTo>
                    <a:pt x="1713" y="517"/>
                    <a:pt x="1714" y="504"/>
                    <a:pt x="1714" y="490"/>
                  </a:cubicBezTo>
                  <a:cubicBezTo>
                    <a:pt x="1714" y="476"/>
                    <a:pt x="1713" y="463"/>
                    <a:pt x="1710" y="451"/>
                  </a:cubicBezTo>
                  <a:cubicBezTo>
                    <a:pt x="1707" y="438"/>
                    <a:pt x="1703" y="426"/>
                    <a:pt x="1697" y="415"/>
                  </a:cubicBezTo>
                  <a:lnTo>
                    <a:pt x="1697" y="415"/>
                  </a:lnTo>
                  <a:cubicBezTo>
                    <a:pt x="1691" y="403"/>
                    <a:pt x="1684" y="391"/>
                    <a:pt x="1676" y="381"/>
                  </a:cubicBezTo>
                  <a:cubicBezTo>
                    <a:pt x="1668" y="370"/>
                    <a:pt x="1659" y="361"/>
                    <a:pt x="1649" y="352"/>
                  </a:cubicBezTo>
                  <a:cubicBezTo>
                    <a:pt x="1639" y="342"/>
                    <a:pt x="1628" y="334"/>
                    <a:pt x="1617" y="327"/>
                  </a:cubicBezTo>
                  <a:cubicBezTo>
                    <a:pt x="1606" y="320"/>
                    <a:pt x="1593" y="314"/>
                    <a:pt x="1580" y="309"/>
                  </a:cubicBezTo>
                  <a:cubicBezTo>
                    <a:pt x="1566" y="304"/>
                    <a:pt x="1553" y="300"/>
                    <a:pt x="1540" y="297"/>
                  </a:cubicBezTo>
                  <a:lnTo>
                    <a:pt x="1540" y="297"/>
                  </a:lnTo>
                  <a:cubicBezTo>
                    <a:pt x="1526" y="295"/>
                    <a:pt x="1512" y="293"/>
                    <a:pt x="1497" y="293"/>
                  </a:cubicBezTo>
                  <a:lnTo>
                    <a:pt x="293" y="293"/>
                  </a:lnTo>
                  <a:lnTo>
                    <a:pt x="293" y="686"/>
                  </a:ln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 name="Freeform 8">
              <a:extLst>
                <a:ext uri="{FF2B5EF4-FFF2-40B4-BE49-F238E27FC236}">
                  <a16:creationId xmlns:a16="http://schemas.microsoft.com/office/drawing/2014/main" id="{4388498A-092F-D76E-C181-35CD54883F4B}"/>
                </a:ext>
              </a:extLst>
            </p:cNvPr>
            <p:cNvSpPr>
              <a:spLocks/>
            </p:cNvSpPr>
            <p:nvPr/>
          </p:nvSpPr>
          <p:spPr bwMode="auto">
            <a:xfrm>
              <a:off x="6861176" y="3311525"/>
              <a:ext cx="668338" cy="549275"/>
            </a:xfrm>
            <a:custGeom>
              <a:avLst/>
              <a:gdLst>
                <a:gd name="T0" fmla="*/ 1821 w 1854"/>
                <a:gd name="T1" fmla="*/ 293 h 1511"/>
                <a:gd name="T2" fmla="*/ 1074 w 1854"/>
                <a:gd name="T3" fmla="*/ 293 h 1511"/>
                <a:gd name="T4" fmla="*/ 1074 w 1854"/>
                <a:gd name="T5" fmla="*/ 1478 h 1511"/>
                <a:gd name="T6" fmla="*/ 1041 w 1854"/>
                <a:gd name="T7" fmla="*/ 1511 h 1511"/>
                <a:gd name="T8" fmla="*/ 813 w 1854"/>
                <a:gd name="T9" fmla="*/ 1511 h 1511"/>
                <a:gd name="T10" fmla="*/ 780 w 1854"/>
                <a:gd name="T11" fmla="*/ 1478 h 1511"/>
                <a:gd name="T12" fmla="*/ 780 w 1854"/>
                <a:gd name="T13" fmla="*/ 293 h 1511"/>
                <a:gd name="T14" fmla="*/ 33 w 1854"/>
                <a:gd name="T15" fmla="*/ 293 h 1511"/>
                <a:gd name="T16" fmla="*/ 0 w 1854"/>
                <a:gd name="T17" fmla="*/ 260 h 1511"/>
                <a:gd name="T18" fmla="*/ 0 w 1854"/>
                <a:gd name="T19" fmla="*/ 33 h 1511"/>
                <a:gd name="T20" fmla="*/ 33 w 1854"/>
                <a:gd name="T21" fmla="*/ 0 h 1511"/>
                <a:gd name="T22" fmla="*/ 1821 w 1854"/>
                <a:gd name="T23" fmla="*/ 0 h 1511"/>
                <a:gd name="T24" fmla="*/ 1854 w 1854"/>
                <a:gd name="T25" fmla="*/ 33 h 1511"/>
                <a:gd name="T26" fmla="*/ 1854 w 1854"/>
                <a:gd name="T27" fmla="*/ 260 h 1511"/>
                <a:gd name="T28" fmla="*/ 1821 w 1854"/>
                <a:gd name="T29" fmla="*/ 293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4" h="1511">
                  <a:moveTo>
                    <a:pt x="1821" y="293"/>
                  </a:moveTo>
                  <a:lnTo>
                    <a:pt x="1074" y="293"/>
                  </a:lnTo>
                  <a:lnTo>
                    <a:pt x="1074" y="1478"/>
                  </a:lnTo>
                  <a:cubicBezTo>
                    <a:pt x="1074" y="1497"/>
                    <a:pt x="1059" y="1511"/>
                    <a:pt x="1041" y="1511"/>
                  </a:cubicBezTo>
                  <a:lnTo>
                    <a:pt x="813" y="1511"/>
                  </a:lnTo>
                  <a:cubicBezTo>
                    <a:pt x="795" y="1511"/>
                    <a:pt x="780" y="1497"/>
                    <a:pt x="780" y="1478"/>
                  </a:cubicBezTo>
                  <a:lnTo>
                    <a:pt x="780" y="293"/>
                  </a:lnTo>
                  <a:lnTo>
                    <a:pt x="33" y="293"/>
                  </a:lnTo>
                  <a:cubicBezTo>
                    <a:pt x="15" y="293"/>
                    <a:pt x="0" y="279"/>
                    <a:pt x="0" y="260"/>
                  </a:cubicBezTo>
                  <a:lnTo>
                    <a:pt x="0" y="33"/>
                  </a:lnTo>
                  <a:cubicBezTo>
                    <a:pt x="0" y="15"/>
                    <a:pt x="15" y="0"/>
                    <a:pt x="33" y="0"/>
                  </a:cubicBezTo>
                  <a:lnTo>
                    <a:pt x="1821" y="0"/>
                  </a:lnTo>
                  <a:cubicBezTo>
                    <a:pt x="1839" y="0"/>
                    <a:pt x="1854" y="15"/>
                    <a:pt x="1854" y="33"/>
                  </a:cubicBezTo>
                  <a:lnTo>
                    <a:pt x="1854" y="260"/>
                  </a:lnTo>
                  <a:cubicBezTo>
                    <a:pt x="1854" y="279"/>
                    <a:pt x="1839" y="293"/>
                    <a:pt x="1821" y="293"/>
                  </a:cubicBez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 name="Freeform 9">
              <a:extLst>
                <a:ext uri="{FF2B5EF4-FFF2-40B4-BE49-F238E27FC236}">
                  <a16:creationId xmlns:a16="http://schemas.microsoft.com/office/drawing/2014/main" id="{E127FC99-C69B-3219-817B-BB4431620BE5}"/>
                </a:ext>
              </a:extLst>
            </p:cNvPr>
            <p:cNvSpPr>
              <a:spLocks/>
            </p:cNvSpPr>
            <p:nvPr/>
          </p:nvSpPr>
          <p:spPr bwMode="auto">
            <a:xfrm>
              <a:off x="6032501" y="2714625"/>
              <a:ext cx="433388" cy="390525"/>
            </a:xfrm>
            <a:custGeom>
              <a:avLst/>
              <a:gdLst>
                <a:gd name="T0" fmla="*/ 234 w 1200"/>
                <a:gd name="T1" fmla="*/ 411 h 1075"/>
                <a:gd name="T2" fmla="*/ 710 w 1200"/>
                <a:gd name="T3" fmla="*/ 913 h 1075"/>
                <a:gd name="T4" fmla="*/ 17 w 1200"/>
                <a:gd name="T5" fmla="*/ 1075 h 1075"/>
                <a:gd name="T6" fmla="*/ 234 w 1200"/>
                <a:gd name="T7" fmla="*/ 411 h 1075"/>
              </a:gdLst>
              <a:ahLst/>
              <a:cxnLst>
                <a:cxn ang="0">
                  <a:pos x="T0" y="T1"/>
                </a:cxn>
                <a:cxn ang="0">
                  <a:pos x="T2" y="T3"/>
                </a:cxn>
                <a:cxn ang="0">
                  <a:pos x="T4" y="T5"/>
                </a:cxn>
                <a:cxn ang="0">
                  <a:pos x="T6" y="T7"/>
                </a:cxn>
              </a:cxnLst>
              <a:rect l="0" t="0" r="r" b="b"/>
              <a:pathLst>
                <a:path w="1200" h="1075">
                  <a:moveTo>
                    <a:pt x="234" y="411"/>
                  </a:moveTo>
                  <a:cubicBezTo>
                    <a:pt x="796" y="0"/>
                    <a:pt x="1200" y="672"/>
                    <a:pt x="710" y="913"/>
                  </a:cubicBezTo>
                  <a:cubicBezTo>
                    <a:pt x="479" y="1021"/>
                    <a:pt x="248" y="837"/>
                    <a:pt x="17" y="1075"/>
                  </a:cubicBezTo>
                  <a:cubicBezTo>
                    <a:pt x="0" y="828"/>
                    <a:pt x="46" y="549"/>
                    <a:pt x="234" y="411"/>
                  </a:cubicBezTo>
                  <a:close/>
                </a:path>
              </a:pathLst>
            </a:custGeom>
            <a:solidFill>
              <a:srgbClr val="70BF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 name="Freeform 10">
              <a:extLst>
                <a:ext uri="{FF2B5EF4-FFF2-40B4-BE49-F238E27FC236}">
                  <a16:creationId xmlns:a16="http://schemas.microsoft.com/office/drawing/2014/main" id="{3D2C7CEC-560F-1869-EF45-83BEE08393C8}"/>
                </a:ext>
              </a:extLst>
            </p:cNvPr>
            <p:cNvSpPr>
              <a:spLocks/>
            </p:cNvSpPr>
            <p:nvPr/>
          </p:nvSpPr>
          <p:spPr bwMode="auto">
            <a:xfrm>
              <a:off x="5397501" y="3935413"/>
              <a:ext cx="106363" cy="106363"/>
            </a:xfrm>
            <a:custGeom>
              <a:avLst/>
              <a:gdLst>
                <a:gd name="T0" fmla="*/ 20 w 294"/>
                <a:gd name="T1" fmla="*/ 0 h 294"/>
                <a:gd name="T2" fmla="*/ 274 w 294"/>
                <a:gd name="T3" fmla="*/ 0 h 294"/>
                <a:gd name="T4" fmla="*/ 294 w 294"/>
                <a:gd name="T5" fmla="*/ 20 h 294"/>
                <a:gd name="T6" fmla="*/ 294 w 294"/>
                <a:gd name="T7" fmla="*/ 274 h 294"/>
                <a:gd name="T8" fmla="*/ 274 w 294"/>
                <a:gd name="T9" fmla="*/ 294 h 294"/>
                <a:gd name="T10" fmla="*/ 20 w 294"/>
                <a:gd name="T11" fmla="*/ 294 h 294"/>
                <a:gd name="T12" fmla="*/ 0 w 294"/>
                <a:gd name="T13" fmla="*/ 274 h 294"/>
                <a:gd name="T14" fmla="*/ 0 w 294"/>
                <a:gd name="T15" fmla="*/ 20 h 294"/>
                <a:gd name="T16" fmla="*/ 20 w 294"/>
                <a:gd name="T1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4" h="294">
                  <a:moveTo>
                    <a:pt x="20" y="0"/>
                  </a:moveTo>
                  <a:lnTo>
                    <a:pt x="274" y="0"/>
                  </a:lnTo>
                  <a:cubicBezTo>
                    <a:pt x="285" y="0"/>
                    <a:pt x="294" y="9"/>
                    <a:pt x="294" y="20"/>
                  </a:cubicBezTo>
                  <a:lnTo>
                    <a:pt x="294" y="274"/>
                  </a:lnTo>
                  <a:cubicBezTo>
                    <a:pt x="294" y="285"/>
                    <a:pt x="285" y="294"/>
                    <a:pt x="274" y="294"/>
                  </a:cubicBezTo>
                  <a:lnTo>
                    <a:pt x="20" y="294"/>
                  </a:lnTo>
                  <a:cubicBezTo>
                    <a:pt x="9" y="294"/>
                    <a:pt x="0" y="285"/>
                    <a:pt x="0" y="274"/>
                  </a:cubicBezTo>
                  <a:lnTo>
                    <a:pt x="0" y="20"/>
                  </a:lnTo>
                  <a:cubicBezTo>
                    <a:pt x="0" y="9"/>
                    <a:pt x="9" y="0"/>
                    <a:pt x="20" y="0"/>
                  </a:cubicBezTo>
                  <a:close/>
                </a:path>
              </a:pathLst>
            </a:custGeom>
            <a:solidFill>
              <a:srgbClr val="70BF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graphicFrame>
        <p:nvGraphicFramePr>
          <p:cNvPr id="4" name="Tabla 3">
            <a:extLst>
              <a:ext uri="{FF2B5EF4-FFF2-40B4-BE49-F238E27FC236}">
                <a16:creationId xmlns:a16="http://schemas.microsoft.com/office/drawing/2014/main" id="{95E70BE6-3019-ED4F-1CBB-A9C4A0837D98}"/>
              </a:ext>
            </a:extLst>
          </p:cNvPr>
          <p:cNvGraphicFramePr>
            <a:graphicFrameLocks noGrp="1"/>
          </p:cNvGraphicFramePr>
          <p:nvPr>
            <p:extLst>
              <p:ext uri="{D42A27DB-BD31-4B8C-83A1-F6EECF244321}">
                <p14:modId xmlns:p14="http://schemas.microsoft.com/office/powerpoint/2010/main" val="4109928502"/>
              </p:ext>
            </p:extLst>
          </p:nvPr>
        </p:nvGraphicFramePr>
        <p:xfrm>
          <a:off x="489772" y="1432323"/>
          <a:ext cx="4128928" cy="1744091"/>
        </p:xfrm>
        <a:graphic>
          <a:graphicData uri="http://schemas.openxmlformats.org/drawingml/2006/table">
            <a:tbl>
              <a:tblPr firstRow="1" firstCol="1" bandRow="1"/>
              <a:tblGrid>
                <a:gridCol w="2000533">
                  <a:extLst>
                    <a:ext uri="{9D8B030D-6E8A-4147-A177-3AD203B41FA5}">
                      <a16:colId xmlns:a16="http://schemas.microsoft.com/office/drawing/2014/main" val="814329964"/>
                    </a:ext>
                  </a:extLst>
                </a:gridCol>
                <a:gridCol w="2128395">
                  <a:extLst>
                    <a:ext uri="{9D8B030D-6E8A-4147-A177-3AD203B41FA5}">
                      <a16:colId xmlns:a16="http://schemas.microsoft.com/office/drawing/2014/main" val="4178151884"/>
                    </a:ext>
                  </a:extLst>
                </a:gridCol>
              </a:tblGrid>
              <a:tr h="0">
                <a:tc>
                  <a:txBody>
                    <a:bodyPr/>
                    <a:lstStyle/>
                    <a:p>
                      <a:pPr algn="ctr">
                        <a:lnSpc>
                          <a:spcPct val="107000"/>
                        </a:lnSpc>
                        <a:spcAft>
                          <a:spcPts val="800"/>
                        </a:spcAft>
                      </a:pPr>
                      <a:r>
                        <a:rPr lang="es-ES" sz="1200" b="1" kern="100" dirty="0">
                          <a:solidFill>
                            <a:srgbClr val="000000"/>
                          </a:solidFill>
                          <a:effectLst/>
                          <a:latin typeface="+mj-lt"/>
                          <a:ea typeface="Calibri" panose="020F0502020204030204" pitchFamily="34" charset="0"/>
                          <a:cs typeface="Times New Roman" panose="02020603050405020304" pitchFamily="18" charset="0"/>
                        </a:rPr>
                        <a:t>Sección I.  Instrucciones a los Oferentes (IAO)</a:t>
                      </a:r>
                      <a:r>
                        <a:rPr lang="es-ES" sz="1200" kern="100" dirty="0">
                          <a:solidFill>
                            <a:srgbClr val="000000"/>
                          </a:solidFill>
                          <a:effectLst/>
                          <a:latin typeface="+mj-lt"/>
                          <a:ea typeface="Calibri" panose="020F0502020204030204" pitchFamily="34" charset="0"/>
                          <a:cs typeface="Times New Roman" panose="02020603050405020304" pitchFamily="18" charset="0"/>
                        </a:rPr>
                        <a:t> </a:t>
                      </a:r>
                      <a:r>
                        <a:rPr lang="es-ES" sz="1200" b="1" kern="100" dirty="0">
                          <a:solidFill>
                            <a:srgbClr val="000000"/>
                          </a:solidFill>
                          <a:effectLst/>
                          <a:latin typeface="+mj-lt"/>
                          <a:ea typeface="Calibri" panose="020F0502020204030204" pitchFamily="34" charset="0"/>
                          <a:cs typeface="Times New Roman" panose="02020603050405020304" pitchFamily="18" charset="0"/>
                        </a:rPr>
                        <a:t>numeral 6.5</a:t>
                      </a:r>
                      <a:endParaRPr lang="es-PE" sz="1200" kern="100" dirty="0">
                        <a:effectLst/>
                        <a:latin typeface="+mj-lt"/>
                        <a:ea typeface="Calibri" panose="020F0502020204030204" pitchFamily="34" charset="0"/>
                        <a:cs typeface="Times New Roman" panose="02020603050405020304" pitchFamily="18" charset="0"/>
                      </a:endParaRPr>
                    </a:p>
                  </a:txBody>
                  <a:tcPr marL="28620" marR="286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a:lnSpc>
                          <a:spcPct val="107000"/>
                        </a:lnSpc>
                        <a:spcAft>
                          <a:spcPts val="800"/>
                        </a:spcAft>
                      </a:pPr>
                      <a:r>
                        <a:rPr lang="es-ES" sz="1200" b="1" kern="100">
                          <a:solidFill>
                            <a:srgbClr val="000000"/>
                          </a:solidFill>
                          <a:effectLst/>
                          <a:latin typeface="+mj-lt"/>
                          <a:ea typeface="Calibri" panose="020F0502020204030204" pitchFamily="34" charset="0"/>
                          <a:cs typeface="Times New Roman" panose="02020603050405020304" pitchFamily="18" charset="0"/>
                        </a:rPr>
                        <a:t>Sección II. Formularios de Oferta</a:t>
                      </a:r>
                      <a:endParaRPr lang="es-PE" sz="1200" kern="100">
                        <a:effectLst/>
                        <a:latin typeface="+mj-lt"/>
                        <a:ea typeface="Calibri" panose="020F0502020204030204" pitchFamily="34" charset="0"/>
                        <a:cs typeface="Times New Roman" panose="02020603050405020304" pitchFamily="18" charset="0"/>
                      </a:endParaRPr>
                    </a:p>
                  </a:txBody>
                  <a:tcPr marL="28620" marR="286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749093998"/>
                  </a:ext>
                </a:extLst>
              </a:tr>
              <a:tr h="853620">
                <a:tc>
                  <a:txBody>
                    <a:bodyPr/>
                    <a:lstStyle/>
                    <a:p>
                      <a:pPr>
                        <a:lnSpc>
                          <a:spcPct val="107000"/>
                        </a:lnSpc>
                        <a:spcAft>
                          <a:spcPts val="800"/>
                        </a:spcAft>
                      </a:pPr>
                      <a:r>
                        <a:rPr lang="es-ES" sz="1200" kern="100" dirty="0">
                          <a:effectLst/>
                          <a:latin typeface="+mj-lt"/>
                          <a:ea typeface="Calibri" panose="020F0502020204030204" pitchFamily="34" charset="0"/>
                          <a:cs typeface="Times New Roman" panose="02020603050405020304" pitchFamily="18" charset="0"/>
                        </a:rPr>
                        <a:t>(f) El Oferente deberá demostrar la solidez de la situación financiera y su rentabilidad con la información declarada en el Formulario Resumen de Información Financiera, Sección II</a:t>
                      </a:r>
                      <a:endParaRPr lang="es-PE" sz="1200" kern="100" dirty="0">
                        <a:effectLst/>
                        <a:latin typeface="+mj-lt"/>
                        <a:ea typeface="Calibri" panose="020F0502020204030204" pitchFamily="34" charset="0"/>
                        <a:cs typeface="Times New Roman" panose="02020603050405020304" pitchFamily="18" charset="0"/>
                      </a:endParaRPr>
                    </a:p>
                  </a:txBody>
                  <a:tcPr marL="28620" marR="286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s-MX" sz="1200" kern="100" dirty="0">
                          <a:effectLst/>
                          <a:latin typeface="+mj-lt"/>
                          <a:ea typeface="Calibri" panose="020F0502020204030204" pitchFamily="34" charset="0"/>
                          <a:cs typeface="Times New Roman" panose="02020603050405020304" pitchFamily="18" charset="0"/>
                        </a:rPr>
                        <a:t>FORMULARIO N°5 FORMULARIO DE RESUMEN DE INFORMACIÓN FINANCIERA</a:t>
                      </a:r>
                      <a:r>
                        <a:rPr lang="es-ES" sz="1200" kern="100" dirty="0">
                          <a:effectLst/>
                          <a:latin typeface="+mj-lt"/>
                          <a:ea typeface="Calibri" panose="020F0502020204030204" pitchFamily="34" charset="0"/>
                          <a:cs typeface="Times New Roman" panose="02020603050405020304" pitchFamily="18" charset="0"/>
                        </a:rPr>
                        <a:t> </a:t>
                      </a:r>
                      <a:endParaRPr lang="es-PE" sz="1200" kern="1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s-ES" sz="1200" kern="100" dirty="0">
                          <a:effectLst/>
                          <a:latin typeface="+mj-lt"/>
                          <a:ea typeface="Calibri" panose="020F0502020204030204" pitchFamily="34" charset="0"/>
                          <a:cs typeface="Times New Roman" panose="02020603050405020304" pitchFamily="18" charset="0"/>
                        </a:rPr>
                        <a:t>.</a:t>
                      </a:r>
                      <a:endParaRPr lang="es-PE" sz="1200" kern="100" dirty="0">
                        <a:effectLst/>
                        <a:latin typeface="+mj-lt"/>
                        <a:ea typeface="Calibri" panose="020F0502020204030204" pitchFamily="34" charset="0"/>
                        <a:cs typeface="Times New Roman" panose="02020603050405020304" pitchFamily="18" charset="0"/>
                      </a:endParaRPr>
                    </a:p>
                  </a:txBody>
                  <a:tcPr marL="28620" marR="286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23447868"/>
                  </a:ext>
                </a:extLst>
              </a:tr>
            </a:tbl>
          </a:graphicData>
        </a:graphic>
      </p:graphicFrame>
      <p:sp>
        <p:nvSpPr>
          <p:cNvPr id="12" name="CuadroTexto 11">
            <a:extLst>
              <a:ext uri="{FF2B5EF4-FFF2-40B4-BE49-F238E27FC236}">
                <a16:creationId xmlns:a16="http://schemas.microsoft.com/office/drawing/2014/main" id="{A2D695C4-5299-5122-27FA-F15191BC1CF9}"/>
              </a:ext>
            </a:extLst>
          </p:cNvPr>
          <p:cNvSpPr txBox="1"/>
          <p:nvPr/>
        </p:nvSpPr>
        <p:spPr>
          <a:xfrm>
            <a:off x="526997" y="3486685"/>
            <a:ext cx="4128927" cy="1938992"/>
          </a:xfrm>
          <a:prstGeom prst="rect">
            <a:avLst/>
          </a:prstGeom>
          <a:noFill/>
        </p:spPr>
        <p:txBody>
          <a:bodyPr wrap="square">
            <a:spAutoFit/>
          </a:bodyPr>
          <a:lstStyle/>
          <a:p>
            <a:pPr marL="171450" indent="-171450" algn="just">
              <a:buFont typeface="Wingdings" panose="05000000000000000000" pitchFamily="2" charset="2"/>
              <a:buChar char="ü"/>
            </a:pPr>
            <a:r>
              <a:rPr lang="es-ES" sz="1200" kern="100" dirty="0">
                <a:effectLst/>
                <a:latin typeface="+mj-lt"/>
                <a:ea typeface="Calibri" panose="020F0502020204030204" pitchFamily="34" charset="0"/>
                <a:cs typeface="Times New Roman" panose="02020603050405020304" pitchFamily="18" charset="0"/>
              </a:rPr>
              <a:t>En caso de Consorcios esta declaración debe estar suscrita por cada uno de los consorciados</a:t>
            </a:r>
          </a:p>
          <a:p>
            <a:pPr algn="just"/>
            <a:endParaRPr lang="es-ES" sz="1200" dirty="0">
              <a:effectLst/>
              <a:latin typeface="+mj-lt"/>
              <a:ea typeface="Times New Roman" panose="02020603050405020304" pitchFamily="18" charset="0"/>
            </a:endParaRPr>
          </a:p>
          <a:p>
            <a:pPr marL="171450" indent="-171450" algn="just">
              <a:buFont typeface="Wingdings" panose="05000000000000000000" pitchFamily="2" charset="2"/>
              <a:buChar char="ü"/>
            </a:pPr>
            <a:r>
              <a:rPr lang="es-PE" sz="1200" dirty="0">
                <a:effectLst/>
                <a:latin typeface="+mj-lt"/>
                <a:ea typeface="Times New Roman" panose="02020603050405020304" pitchFamily="18" charset="0"/>
              </a:rPr>
              <a:t>Para la Firma de Contrato </a:t>
            </a:r>
            <a:r>
              <a:rPr lang="es-PE" sz="1200" dirty="0">
                <a:latin typeface="+mj-lt"/>
                <a:ea typeface="Times New Roman" panose="02020603050405020304" pitchFamily="18" charset="0"/>
              </a:rPr>
              <a:t>el oferente adjudicado deberá presentar </a:t>
            </a:r>
            <a:r>
              <a:rPr lang="es-MX" sz="1200" dirty="0">
                <a:latin typeface="+mj-lt"/>
                <a:ea typeface="Times New Roman" panose="02020603050405020304" pitchFamily="18" charset="0"/>
              </a:rPr>
              <a:t>la Copia simple de estados financieros auditados correspondientes a los últimos dos (2) años, donde se demuestre la información </a:t>
            </a:r>
            <a:r>
              <a:rPr lang="es-MX" sz="1200" dirty="0" err="1">
                <a:latin typeface="+mj-lt"/>
                <a:ea typeface="Times New Roman" panose="02020603050405020304" pitchFamily="18" charset="0"/>
              </a:rPr>
              <a:t>dclarada</a:t>
            </a:r>
            <a:r>
              <a:rPr lang="es-MX" sz="1200" dirty="0">
                <a:latin typeface="+mj-lt"/>
                <a:ea typeface="Times New Roman" panose="02020603050405020304" pitchFamily="18" charset="0"/>
              </a:rPr>
              <a:t>.</a:t>
            </a:r>
          </a:p>
          <a:p>
            <a:pPr marL="171450" indent="-171450" algn="just">
              <a:buFont typeface="Wingdings" panose="05000000000000000000" pitchFamily="2" charset="2"/>
              <a:buChar char="ü"/>
            </a:pPr>
            <a:endParaRPr lang="es-MX" sz="1200" dirty="0">
              <a:latin typeface="+mj-lt"/>
              <a:ea typeface="Times New Roman" panose="02020603050405020304" pitchFamily="18" charset="0"/>
            </a:endParaRPr>
          </a:p>
          <a:p>
            <a:pPr marL="171450" indent="-171450" algn="just">
              <a:buFont typeface="Wingdings" panose="05000000000000000000" pitchFamily="2" charset="2"/>
              <a:buChar char="ü"/>
            </a:pPr>
            <a:r>
              <a:rPr lang="es-MX" sz="1200" dirty="0">
                <a:latin typeface="+mj-lt"/>
                <a:ea typeface="Times New Roman" panose="02020603050405020304" pitchFamily="18" charset="0"/>
              </a:rPr>
              <a:t>Para una APCA, este requisito deberá ser cumplido por cada uno de los miembros.</a:t>
            </a:r>
            <a:endParaRPr lang="es-PE" sz="1800" dirty="0">
              <a:effectLst/>
              <a:latin typeface="Times New Roman" panose="02020603050405020304" pitchFamily="18" charset="0"/>
              <a:ea typeface="Times New Roman" panose="02020603050405020304" pitchFamily="18" charset="0"/>
            </a:endParaRPr>
          </a:p>
        </p:txBody>
      </p:sp>
      <p:pic>
        <p:nvPicPr>
          <p:cNvPr id="13" name="Imagen 12">
            <a:extLst>
              <a:ext uri="{FF2B5EF4-FFF2-40B4-BE49-F238E27FC236}">
                <a16:creationId xmlns:a16="http://schemas.microsoft.com/office/drawing/2014/main" id="{55D88B9A-0E92-3692-4D9D-526463F15D85}"/>
              </a:ext>
            </a:extLst>
          </p:cNvPr>
          <p:cNvPicPr>
            <a:picLocks noChangeAspect="1"/>
          </p:cNvPicPr>
          <p:nvPr/>
        </p:nvPicPr>
        <p:blipFill>
          <a:blip r:embed="rId2"/>
          <a:stretch>
            <a:fillRect/>
          </a:stretch>
        </p:blipFill>
        <p:spPr>
          <a:xfrm>
            <a:off x="5250328" y="309487"/>
            <a:ext cx="5954225" cy="5501484"/>
          </a:xfrm>
          <a:prstGeom prst="rect">
            <a:avLst/>
          </a:prstGeom>
        </p:spPr>
      </p:pic>
    </p:spTree>
    <p:extLst>
      <p:ext uri="{BB962C8B-B14F-4D97-AF65-F5344CB8AC3E}">
        <p14:creationId xmlns:p14="http://schemas.microsoft.com/office/powerpoint/2010/main" val="3509093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id="{FA763C76-9734-A32A-35C1-F996366C9C6F}"/>
              </a:ext>
            </a:extLst>
          </p:cNvPr>
          <p:cNvGrpSpPr/>
          <p:nvPr/>
        </p:nvGrpSpPr>
        <p:grpSpPr>
          <a:xfrm>
            <a:off x="981629" y="128444"/>
            <a:ext cx="2458453" cy="818238"/>
            <a:chOff x="4662488" y="2714625"/>
            <a:chExt cx="2867026" cy="1327151"/>
          </a:xfrm>
        </p:grpSpPr>
        <p:sp>
          <p:nvSpPr>
            <p:cNvPr id="6" name="Freeform 5">
              <a:extLst>
                <a:ext uri="{FF2B5EF4-FFF2-40B4-BE49-F238E27FC236}">
                  <a16:creationId xmlns:a16="http://schemas.microsoft.com/office/drawing/2014/main" id="{CF72B70E-EFA3-D81B-F5C6-C8EC0BA6EC22}"/>
                </a:ext>
              </a:extLst>
            </p:cNvPr>
            <p:cNvSpPr>
              <a:spLocks noEditPoints="1"/>
            </p:cNvSpPr>
            <p:nvPr/>
          </p:nvSpPr>
          <p:spPr bwMode="auto">
            <a:xfrm>
              <a:off x="4662488" y="3313113"/>
              <a:ext cx="709613" cy="547688"/>
            </a:xfrm>
            <a:custGeom>
              <a:avLst/>
              <a:gdLst>
                <a:gd name="T0" fmla="*/ 260 w 1970"/>
                <a:gd name="T1" fmla="*/ 1509 h 1509"/>
                <a:gd name="T2" fmla="*/ 33 w 1970"/>
                <a:gd name="T3" fmla="*/ 1509 h 1509"/>
                <a:gd name="T4" fmla="*/ 0 w 1970"/>
                <a:gd name="T5" fmla="*/ 1476 h 1509"/>
                <a:gd name="T6" fmla="*/ 0 w 1970"/>
                <a:gd name="T7" fmla="*/ 33 h 1509"/>
                <a:gd name="T8" fmla="*/ 33 w 1970"/>
                <a:gd name="T9" fmla="*/ 0 h 1509"/>
                <a:gd name="T10" fmla="*/ 1478 w 1970"/>
                <a:gd name="T11" fmla="*/ 0 h 1509"/>
                <a:gd name="T12" fmla="*/ 1574 w 1970"/>
                <a:gd name="T13" fmla="*/ 10 h 1509"/>
                <a:gd name="T14" fmla="*/ 1666 w 1970"/>
                <a:gd name="T15" fmla="*/ 38 h 1509"/>
                <a:gd name="T16" fmla="*/ 1750 w 1970"/>
                <a:gd name="T17" fmla="*/ 83 h 1509"/>
                <a:gd name="T18" fmla="*/ 1823 w 1970"/>
                <a:gd name="T19" fmla="*/ 142 h 1509"/>
                <a:gd name="T20" fmla="*/ 1883 w 1970"/>
                <a:gd name="T21" fmla="*/ 213 h 1509"/>
                <a:gd name="T22" fmla="*/ 1930 w 1970"/>
                <a:gd name="T23" fmla="*/ 295 h 1509"/>
                <a:gd name="T24" fmla="*/ 1960 w 1970"/>
                <a:gd name="T25" fmla="*/ 385 h 1509"/>
                <a:gd name="T26" fmla="*/ 1970 w 1970"/>
                <a:gd name="T27" fmla="*/ 482 h 1509"/>
                <a:gd name="T28" fmla="*/ 1928 w 1970"/>
                <a:gd name="T29" fmla="*/ 671 h 1509"/>
                <a:gd name="T30" fmla="*/ 1880 w 1970"/>
                <a:gd name="T31" fmla="*/ 752 h 1509"/>
                <a:gd name="T32" fmla="*/ 1818 w 1970"/>
                <a:gd name="T33" fmla="*/ 824 h 1509"/>
                <a:gd name="T34" fmla="*/ 1743 w 1970"/>
                <a:gd name="T35" fmla="*/ 882 h 1509"/>
                <a:gd name="T36" fmla="*/ 1657 w 1970"/>
                <a:gd name="T37" fmla="*/ 926 h 1509"/>
                <a:gd name="T38" fmla="*/ 1564 w 1970"/>
                <a:gd name="T39" fmla="*/ 954 h 1509"/>
                <a:gd name="T40" fmla="*/ 1468 w 1970"/>
                <a:gd name="T41" fmla="*/ 963 h 1509"/>
                <a:gd name="T42" fmla="*/ 293 w 1970"/>
                <a:gd name="T43" fmla="*/ 963 h 1509"/>
                <a:gd name="T44" fmla="*/ 293 w 1970"/>
                <a:gd name="T45" fmla="*/ 1476 h 1509"/>
                <a:gd name="T46" fmla="*/ 260 w 1970"/>
                <a:gd name="T47" fmla="*/ 1509 h 1509"/>
                <a:gd name="T48" fmla="*/ 1472 w 1970"/>
                <a:gd name="T49" fmla="*/ 674 h 1509"/>
                <a:gd name="T50" fmla="*/ 1512 w 1970"/>
                <a:gd name="T51" fmla="*/ 670 h 1509"/>
                <a:gd name="T52" fmla="*/ 1550 w 1970"/>
                <a:gd name="T53" fmla="*/ 659 h 1509"/>
                <a:gd name="T54" fmla="*/ 1585 w 1970"/>
                <a:gd name="T55" fmla="*/ 640 h 1509"/>
                <a:gd name="T56" fmla="*/ 1615 w 1970"/>
                <a:gd name="T57" fmla="*/ 617 h 1509"/>
                <a:gd name="T58" fmla="*/ 1641 w 1970"/>
                <a:gd name="T59" fmla="*/ 588 h 1509"/>
                <a:gd name="T60" fmla="*/ 1662 w 1970"/>
                <a:gd name="T61" fmla="*/ 555 h 1509"/>
                <a:gd name="T62" fmla="*/ 1675 w 1970"/>
                <a:gd name="T63" fmla="*/ 519 h 1509"/>
                <a:gd name="T64" fmla="*/ 1681 w 1970"/>
                <a:gd name="T65" fmla="*/ 482 h 1509"/>
                <a:gd name="T66" fmla="*/ 1675 w 1970"/>
                <a:gd name="T67" fmla="*/ 445 h 1509"/>
                <a:gd name="T68" fmla="*/ 1662 w 1970"/>
                <a:gd name="T69" fmla="*/ 410 h 1509"/>
                <a:gd name="T70" fmla="*/ 1641 w 1970"/>
                <a:gd name="T71" fmla="*/ 377 h 1509"/>
                <a:gd name="T72" fmla="*/ 1615 w 1970"/>
                <a:gd name="T73" fmla="*/ 349 h 1509"/>
                <a:gd name="T74" fmla="*/ 1583 w 1970"/>
                <a:gd name="T75" fmla="*/ 325 h 1509"/>
                <a:gd name="T76" fmla="*/ 1547 w 1970"/>
                <a:gd name="T77" fmla="*/ 307 h 1509"/>
                <a:gd name="T78" fmla="*/ 1509 w 1970"/>
                <a:gd name="T79" fmla="*/ 295 h 1509"/>
                <a:gd name="T80" fmla="*/ 1468 w 1970"/>
                <a:gd name="T81" fmla="*/ 291 h 1509"/>
                <a:gd name="T82" fmla="*/ 293 w 1970"/>
                <a:gd name="T83" fmla="*/ 291 h 1509"/>
                <a:gd name="T84" fmla="*/ 293 w 1970"/>
                <a:gd name="T85" fmla="*/ 674 h 1509"/>
                <a:gd name="T86" fmla="*/ 1472 w 1970"/>
                <a:gd name="T87" fmla="*/ 674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70" h="1509">
                  <a:moveTo>
                    <a:pt x="260" y="1509"/>
                  </a:moveTo>
                  <a:lnTo>
                    <a:pt x="33" y="1509"/>
                  </a:lnTo>
                  <a:cubicBezTo>
                    <a:pt x="15" y="1509"/>
                    <a:pt x="0" y="1495"/>
                    <a:pt x="0" y="1476"/>
                  </a:cubicBezTo>
                  <a:lnTo>
                    <a:pt x="0" y="33"/>
                  </a:lnTo>
                  <a:cubicBezTo>
                    <a:pt x="0" y="15"/>
                    <a:pt x="15" y="0"/>
                    <a:pt x="33" y="0"/>
                  </a:cubicBezTo>
                  <a:lnTo>
                    <a:pt x="1478" y="0"/>
                  </a:lnTo>
                  <a:cubicBezTo>
                    <a:pt x="1511" y="0"/>
                    <a:pt x="1543" y="3"/>
                    <a:pt x="1574" y="10"/>
                  </a:cubicBezTo>
                  <a:cubicBezTo>
                    <a:pt x="1606" y="16"/>
                    <a:pt x="1637" y="26"/>
                    <a:pt x="1666" y="38"/>
                  </a:cubicBezTo>
                  <a:cubicBezTo>
                    <a:pt x="1696" y="51"/>
                    <a:pt x="1724" y="66"/>
                    <a:pt x="1750" y="83"/>
                  </a:cubicBezTo>
                  <a:cubicBezTo>
                    <a:pt x="1776" y="100"/>
                    <a:pt x="1800" y="120"/>
                    <a:pt x="1823" y="142"/>
                  </a:cubicBezTo>
                  <a:cubicBezTo>
                    <a:pt x="1845" y="164"/>
                    <a:pt x="1865" y="188"/>
                    <a:pt x="1883" y="213"/>
                  </a:cubicBezTo>
                  <a:cubicBezTo>
                    <a:pt x="1901" y="239"/>
                    <a:pt x="1916" y="266"/>
                    <a:pt x="1930" y="295"/>
                  </a:cubicBezTo>
                  <a:cubicBezTo>
                    <a:pt x="1943" y="324"/>
                    <a:pt x="1953" y="354"/>
                    <a:pt x="1960" y="385"/>
                  </a:cubicBezTo>
                  <a:cubicBezTo>
                    <a:pt x="1967" y="417"/>
                    <a:pt x="1970" y="449"/>
                    <a:pt x="1970" y="482"/>
                  </a:cubicBezTo>
                  <a:cubicBezTo>
                    <a:pt x="1970" y="549"/>
                    <a:pt x="1956" y="612"/>
                    <a:pt x="1928" y="671"/>
                  </a:cubicBezTo>
                  <a:cubicBezTo>
                    <a:pt x="1915" y="700"/>
                    <a:pt x="1899" y="727"/>
                    <a:pt x="1880" y="752"/>
                  </a:cubicBezTo>
                  <a:cubicBezTo>
                    <a:pt x="1862" y="778"/>
                    <a:pt x="1841" y="802"/>
                    <a:pt x="1818" y="824"/>
                  </a:cubicBezTo>
                  <a:cubicBezTo>
                    <a:pt x="1795" y="845"/>
                    <a:pt x="1770" y="865"/>
                    <a:pt x="1743" y="882"/>
                  </a:cubicBezTo>
                  <a:cubicBezTo>
                    <a:pt x="1716" y="899"/>
                    <a:pt x="1688" y="914"/>
                    <a:pt x="1657" y="926"/>
                  </a:cubicBezTo>
                  <a:cubicBezTo>
                    <a:pt x="1627" y="938"/>
                    <a:pt x="1596" y="948"/>
                    <a:pt x="1564" y="954"/>
                  </a:cubicBezTo>
                  <a:cubicBezTo>
                    <a:pt x="1533" y="960"/>
                    <a:pt x="1500" y="963"/>
                    <a:pt x="1468" y="963"/>
                  </a:cubicBezTo>
                  <a:lnTo>
                    <a:pt x="293" y="963"/>
                  </a:lnTo>
                  <a:lnTo>
                    <a:pt x="293" y="1476"/>
                  </a:lnTo>
                  <a:cubicBezTo>
                    <a:pt x="293" y="1495"/>
                    <a:pt x="279" y="1509"/>
                    <a:pt x="260" y="1509"/>
                  </a:cubicBezTo>
                  <a:close/>
                  <a:moveTo>
                    <a:pt x="1472" y="674"/>
                  </a:moveTo>
                  <a:cubicBezTo>
                    <a:pt x="1486" y="674"/>
                    <a:pt x="1499" y="672"/>
                    <a:pt x="1512" y="670"/>
                  </a:cubicBezTo>
                  <a:cubicBezTo>
                    <a:pt x="1525" y="667"/>
                    <a:pt x="1538" y="664"/>
                    <a:pt x="1550" y="659"/>
                  </a:cubicBezTo>
                  <a:cubicBezTo>
                    <a:pt x="1563" y="653"/>
                    <a:pt x="1575" y="647"/>
                    <a:pt x="1585" y="640"/>
                  </a:cubicBezTo>
                  <a:cubicBezTo>
                    <a:pt x="1596" y="633"/>
                    <a:pt x="1606" y="626"/>
                    <a:pt x="1615" y="617"/>
                  </a:cubicBezTo>
                  <a:cubicBezTo>
                    <a:pt x="1625" y="608"/>
                    <a:pt x="1633" y="599"/>
                    <a:pt x="1641" y="588"/>
                  </a:cubicBezTo>
                  <a:cubicBezTo>
                    <a:pt x="1649" y="578"/>
                    <a:pt x="1656" y="567"/>
                    <a:pt x="1662" y="555"/>
                  </a:cubicBezTo>
                  <a:cubicBezTo>
                    <a:pt x="1668" y="544"/>
                    <a:pt x="1672" y="532"/>
                    <a:pt x="1675" y="519"/>
                  </a:cubicBezTo>
                  <a:cubicBezTo>
                    <a:pt x="1678" y="507"/>
                    <a:pt x="1680" y="495"/>
                    <a:pt x="1681" y="482"/>
                  </a:cubicBezTo>
                  <a:cubicBezTo>
                    <a:pt x="1680" y="469"/>
                    <a:pt x="1678" y="457"/>
                    <a:pt x="1675" y="445"/>
                  </a:cubicBezTo>
                  <a:cubicBezTo>
                    <a:pt x="1672" y="433"/>
                    <a:pt x="1668" y="421"/>
                    <a:pt x="1662" y="410"/>
                  </a:cubicBezTo>
                  <a:cubicBezTo>
                    <a:pt x="1656" y="398"/>
                    <a:pt x="1649" y="387"/>
                    <a:pt x="1641" y="377"/>
                  </a:cubicBezTo>
                  <a:cubicBezTo>
                    <a:pt x="1633" y="367"/>
                    <a:pt x="1624" y="357"/>
                    <a:pt x="1615" y="349"/>
                  </a:cubicBezTo>
                  <a:cubicBezTo>
                    <a:pt x="1605" y="340"/>
                    <a:pt x="1595" y="332"/>
                    <a:pt x="1583" y="325"/>
                  </a:cubicBezTo>
                  <a:cubicBezTo>
                    <a:pt x="1572" y="318"/>
                    <a:pt x="1560" y="312"/>
                    <a:pt x="1547" y="307"/>
                  </a:cubicBezTo>
                  <a:cubicBezTo>
                    <a:pt x="1535" y="302"/>
                    <a:pt x="1522" y="298"/>
                    <a:pt x="1509" y="295"/>
                  </a:cubicBezTo>
                  <a:cubicBezTo>
                    <a:pt x="1496" y="293"/>
                    <a:pt x="1482" y="291"/>
                    <a:pt x="1468" y="291"/>
                  </a:cubicBezTo>
                  <a:lnTo>
                    <a:pt x="293" y="291"/>
                  </a:lnTo>
                  <a:lnTo>
                    <a:pt x="293" y="674"/>
                  </a:lnTo>
                  <a:lnTo>
                    <a:pt x="1472" y="674"/>
                  </a:ln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 name="Freeform 6">
              <a:extLst>
                <a:ext uri="{FF2B5EF4-FFF2-40B4-BE49-F238E27FC236}">
                  <a16:creationId xmlns:a16="http://schemas.microsoft.com/office/drawing/2014/main" id="{E9A77436-CB0E-3047-EA28-A1F2DB294EB8}"/>
                </a:ext>
              </a:extLst>
            </p:cNvPr>
            <p:cNvSpPr>
              <a:spLocks/>
            </p:cNvSpPr>
            <p:nvPr/>
          </p:nvSpPr>
          <p:spPr bwMode="auto">
            <a:xfrm>
              <a:off x="5397501" y="3136900"/>
              <a:ext cx="698500" cy="777875"/>
            </a:xfrm>
            <a:custGeom>
              <a:avLst/>
              <a:gdLst>
                <a:gd name="T0" fmla="*/ 1415 w 1939"/>
                <a:gd name="T1" fmla="*/ 1784 h 2143"/>
                <a:gd name="T2" fmla="*/ 1357 w 1939"/>
                <a:gd name="T3" fmla="*/ 1740 h 2143"/>
                <a:gd name="T4" fmla="*/ 1215 w 1939"/>
                <a:gd name="T5" fmla="*/ 1578 h 2143"/>
                <a:gd name="T6" fmla="*/ 977 w 1939"/>
                <a:gd name="T7" fmla="*/ 1298 h 2143"/>
                <a:gd name="T8" fmla="*/ 734 w 1939"/>
                <a:gd name="T9" fmla="*/ 1011 h 2143"/>
                <a:gd name="T10" fmla="*/ 497 w 1939"/>
                <a:gd name="T11" fmla="*/ 732 h 2143"/>
                <a:gd name="T12" fmla="*/ 348 w 1939"/>
                <a:gd name="T13" fmla="*/ 587 h 2143"/>
                <a:gd name="T14" fmla="*/ 306 w 1939"/>
                <a:gd name="T15" fmla="*/ 598 h 2143"/>
                <a:gd name="T16" fmla="*/ 298 w 1939"/>
                <a:gd name="T17" fmla="*/ 607 h 2143"/>
                <a:gd name="T18" fmla="*/ 293 w 1939"/>
                <a:gd name="T19" fmla="*/ 2110 h 2143"/>
                <a:gd name="T20" fmla="*/ 33 w 1939"/>
                <a:gd name="T21" fmla="*/ 2143 h 2143"/>
                <a:gd name="T22" fmla="*/ 0 w 1939"/>
                <a:gd name="T23" fmla="*/ 606 h 2143"/>
                <a:gd name="T24" fmla="*/ 14 w 1939"/>
                <a:gd name="T25" fmla="*/ 529 h 2143"/>
                <a:gd name="T26" fmla="*/ 74 w 1939"/>
                <a:gd name="T27" fmla="*/ 414 h 2143"/>
                <a:gd name="T28" fmla="*/ 172 w 1939"/>
                <a:gd name="T29" fmla="*/ 335 h 2143"/>
                <a:gd name="T30" fmla="*/ 291 w 1939"/>
                <a:gd name="T31" fmla="*/ 294 h 2143"/>
                <a:gd name="T32" fmla="*/ 493 w 1939"/>
                <a:gd name="T33" fmla="*/ 318 h 2143"/>
                <a:gd name="T34" fmla="*/ 613 w 1939"/>
                <a:gd name="T35" fmla="*/ 413 h 2143"/>
                <a:gd name="T36" fmla="*/ 1317 w 1939"/>
                <a:gd name="T37" fmla="*/ 1243 h 2143"/>
                <a:gd name="T38" fmla="*/ 1559 w 1939"/>
                <a:gd name="T39" fmla="*/ 1524 h 2143"/>
                <a:gd name="T40" fmla="*/ 1571 w 1939"/>
                <a:gd name="T41" fmla="*/ 1531 h 2143"/>
                <a:gd name="T42" fmla="*/ 1582 w 1939"/>
                <a:gd name="T43" fmla="*/ 1535 h 2143"/>
                <a:gd name="T44" fmla="*/ 1625 w 1939"/>
                <a:gd name="T45" fmla="*/ 1524 h 2143"/>
                <a:gd name="T46" fmla="*/ 1643 w 1939"/>
                <a:gd name="T47" fmla="*/ 33 h 2143"/>
                <a:gd name="T48" fmla="*/ 1906 w 1939"/>
                <a:gd name="T49" fmla="*/ 0 h 2143"/>
                <a:gd name="T50" fmla="*/ 1939 w 1939"/>
                <a:gd name="T51" fmla="*/ 1517 h 2143"/>
                <a:gd name="T52" fmla="*/ 1925 w 1939"/>
                <a:gd name="T53" fmla="*/ 1588 h 2143"/>
                <a:gd name="T54" fmla="*/ 1864 w 1939"/>
                <a:gd name="T55" fmla="*/ 1703 h 2143"/>
                <a:gd name="T56" fmla="*/ 1770 w 1939"/>
                <a:gd name="T57" fmla="*/ 1785 h 2143"/>
                <a:gd name="T58" fmla="*/ 1589 w 1939"/>
                <a:gd name="T59" fmla="*/ 1834 h 2143"/>
                <a:gd name="T60" fmla="*/ 1516 w 1939"/>
                <a:gd name="T61" fmla="*/ 1826 h 2143"/>
                <a:gd name="T62" fmla="*/ 1445 w 1939"/>
                <a:gd name="T63" fmla="*/ 1799 h 2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39" h="2143">
                  <a:moveTo>
                    <a:pt x="1445" y="1799"/>
                  </a:moveTo>
                  <a:cubicBezTo>
                    <a:pt x="1435" y="1795"/>
                    <a:pt x="1425" y="1790"/>
                    <a:pt x="1415" y="1784"/>
                  </a:cubicBezTo>
                  <a:cubicBezTo>
                    <a:pt x="1405" y="1778"/>
                    <a:pt x="1395" y="1771"/>
                    <a:pt x="1386" y="1764"/>
                  </a:cubicBezTo>
                  <a:cubicBezTo>
                    <a:pt x="1376" y="1757"/>
                    <a:pt x="1366" y="1749"/>
                    <a:pt x="1357" y="1740"/>
                  </a:cubicBezTo>
                  <a:cubicBezTo>
                    <a:pt x="1348" y="1731"/>
                    <a:pt x="1338" y="1721"/>
                    <a:pt x="1328" y="1710"/>
                  </a:cubicBezTo>
                  <a:cubicBezTo>
                    <a:pt x="1291" y="1666"/>
                    <a:pt x="1253" y="1623"/>
                    <a:pt x="1215" y="1578"/>
                  </a:cubicBezTo>
                  <a:cubicBezTo>
                    <a:pt x="1175" y="1532"/>
                    <a:pt x="1136" y="1486"/>
                    <a:pt x="1098" y="1440"/>
                  </a:cubicBezTo>
                  <a:lnTo>
                    <a:pt x="977" y="1298"/>
                  </a:lnTo>
                  <a:lnTo>
                    <a:pt x="856" y="1155"/>
                  </a:lnTo>
                  <a:lnTo>
                    <a:pt x="734" y="1011"/>
                  </a:lnTo>
                  <a:lnTo>
                    <a:pt x="614" y="870"/>
                  </a:lnTo>
                  <a:cubicBezTo>
                    <a:pt x="572" y="820"/>
                    <a:pt x="533" y="774"/>
                    <a:pt x="497" y="732"/>
                  </a:cubicBezTo>
                  <a:cubicBezTo>
                    <a:pt x="458" y="686"/>
                    <a:pt x="421" y="643"/>
                    <a:pt x="387" y="601"/>
                  </a:cubicBezTo>
                  <a:cubicBezTo>
                    <a:pt x="376" y="591"/>
                    <a:pt x="364" y="587"/>
                    <a:pt x="348" y="587"/>
                  </a:cubicBezTo>
                  <a:cubicBezTo>
                    <a:pt x="340" y="587"/>
                    <a:pt x="332" y="587"/>
                    <a:pt x="325" y="589"/>
                  </a:cubicBezTo>
                  <a:cubicBezTo>
                    <a:pt x="318" y="591"/>
                    <a:pt x="312" y="594"/>
                    <a:pt x="306" y="598"/>
                  </a:cubicBezTo>
                  <a:lnTo>
                    <a:pt x="306" y="598"/>
                  </a:lnTo>
                  <a:cubicBezTo>
                    <a:pt x="302" y="600"/>
                    <a:pt x="299" y="604"/>
                    <a:pt x="298" y="607"/>
                  </a:cubicBezTo>
                  <a:cubicBezTo>
                    <a:pt x="295" y="611"/>
                    <a:pt x="294" y="616"/>
                    <a:pt x="293" y="622"/>
                  </a:cubicBezTo>
                  <a:lnTo>
                    <a:pt x="293" y="2110"/>
                  </a:lnTo>
                  <a:cubicBezTo>
                    <a:pt x="293" y="2129"/>
                    <a:pt x="279" y="2143"/>
                    <a:pt x="260" y="2143"/>
                  </a:cubicBezTo>
                  <a:lnTo>
                    <a:pt x="33" y="2143"/>
                  </a:lnTo>
                  <a:cubicBezTo>
                    <a:pt x="15" y="2143"/>
                    <a:pt x="0" y="2129"/>
                    <a:pt x="0" y="2110"/>
                  </a:cubicBezTo>
                  <a:lnTo>
                    <a:pt x="0" y="606"/>
                  </a:lnTo>
                  <a:cubicBezTo>
                    <a:pt x="0" y="601"/>
                    <a:pt x="1" y="597"/>
                    <a:pt x="2" y="593"/>
                  </a:cubicBezTo>
                  <a:cubicBezTo>
                    <a:pt x="4" y="571"/>
                    <a:pt x="8" y="549"/>
                    <a:pt x="14" y="529"/>
                  </a:cubicBezTo>
                  <a:cubicBezTo>
                    <a:pt x="20" y="507"/>
                    <a:pt x="28" y="486"/>
                    <a:pt x="38" y="467"/>
                  </a:cubicBezTo>
                  <a:cubicBezTo>
                    <a:pt x="49" y="448"/>
                    <a:pt x="61" y="430"/>
                    <a:pt x="74" y="414"/>
                  </a:cubicBezTo>
                  <a:cubicBezTo>
                    <a:pt x="88" y="397"/>
                    <a:pt x="103" y="382"/>
                    <a:pt x="120" y="369"/>
                  </a:cubicBezTo>
                  <a:cubicBezTo>
                    <a:pt x="137" y="356"/>
                    <a:pt x="154" y="344"/>
                    <a:pt x="172" y="335"/>
                  </a:cubicBezTo>
                  <a:cubicBezTo>
                    <a:pt x="191" y="325"/>
                    <a:pt x="210" y="316"/>
                    <a:pt x="230" y="309"/>
                  </a:cubicBezTo>
                  <a:cubicBezTo>
                    <a:pt x="250" y="303"/>
                    <a:pt x="270" y="298"/>
                    <a:pt x="291" y="294"/>
                  </a:cubicBezTo>
                  <a:cubicBezTo>
                    <a:pt x="311" y="291"/>
                    <a:pt x="332" y="289"/>
                    <a:pt x="352" y="289"/>
                  </a:cubicBezTo>
                  <a:cubicBezTo>
                    <a:pt x="401" y="289"/>
                    <a:pt x="448" y="298"/>
                    <a:pt x="493" y="318"/>
                  </a:cubicBezTo>
                  <a:cubicBezTo>
                    <a:pt x="517" y="328"/>
                    <a:pt x="538" y="341"/>
                    <a:pt x="559" y="357"/>
                  </a:cubicBezTo>
                  <a:cubicBezTo>
                    <a:pt x="578" y="373"/>
                    <a:pt x="596" y="391"/>
                    <a:pt x="613" y="413"/>
                  </a:cubicBezTo>
                  <a:lnTo>
                    <a:pt x="848" y="690"/>
                  </a:lnTo>
                  <a:lnTo>
                    <a:pt x="1317" y="1243"/>
                  </a:lnTo>
                  <a:lnTo>
                    <a:pt x="1552" y="1519"/>
                  </a:lnTo>
                  <a:cubicBezTo>
                    <a:pt x="1554" y="1521"/>
                    <a:pt x="1556" y="1523"/>
                    <a:pt x="1559" y="1524"/>
                  </a:cubicBezTo>
                  <a:lnTo>
                    <a:pt x="1560" y="1525"/>
                  </a:lnTo>
                  <a:cubicBezTo>
                    <a:pt x="1563" y="1527"/>
                    <a:pt x="1566" y="1529"/>
                    <a:pt x="1571" y="1531"/>
                  </a:cubicBezTo>
                  <a:lnTo>
                    <a:pt x="1572" y="1532"/>
                  </a:lnTo>
                  <a:cubicBezTo>
                    <a:pt x="1575" y="1533"/>
                    <a:pt x="1579" y="1534"/>
                    <a:pt x="1582" y="1535"/>
                  </a:cubicBezTo>
                  <a:cubicBezTo>
                    <a:pt x="1585" y="1536"/>
                    <a:pt x="1588" y="1536"/>
                    <a:pt x="1591" y="1536"/>
                  </a:cubicBezTo>
                  <a:cubicBezTo>
                    <a:pt x="1603" y="1536"/>
                    <a:pt x="1615" y="1532"/>
                    <a:pt x="1625" y="1524"/>
                  </a:cubicBezTo>
                  <a:cubicBezTo>
                    <a:pt x="1634" y="1517"/>
                    <a:pt x="1640" y="1508"/>
                    <a:pt x="1643" y="1497"/>
                  </a:cubicBezTo>
                  <a:lnTo>
                    <a:pt x="1643" y="33"/>
                  </a:lnTo>
                  <a:cubicBezTo>
                    <a:pt x="1643" y="15"/>
                    <a:pt x="1658" y="0"/>
                    <a:pt x="1676" y="0"/>
                  </a:cubicBezTo>
                  <a:lnTo>
                    <a:pt x="1906" y="0"/>
                  </a:lnTo>
                  <a:cubicBezTo>
                    <a:pt x="1924" y="0"/>
                    <a:pt x="1939" y="15"/>
                    <a:pt x="1939" y="33"/>
                  </a:cubicBezTo>
                  <a:lnTo>
                    <a:pt x="1939" y="1517"/>
                  </a:lnTo>
                  <a:cubicBezTo>
                    <a:pt x="1939" y="1519"/>
                    <a:pt x="1939" y="1521"/>
                    <a:pt x="1938" y="1523"/>
                  </a:cubicBezTo>
                  <a:cubicBezTo>
                    <a:pt x="1936" y="1546"/>
                    <a:pt x="1932" y="1567"/>
                    <a:pt x="1925" y="1588"/>
                  </a:cubicBezTo>
                  <a:cubicBezTo>
                    <a:pt x="1919" y="1610"/>
                    <a:pt x="1910" y="1631"/>
                    <a:pt x="1899" y="1650"/>
                  </a:cubicBezTo>
                  <a:cubicBezTo>
                    <a:pt x="1889" y="1669"/>
                    <a:pt x="1877" y="1686"/>
                    <a:pt x="1864" y="1703"/>
                  </a:cubicBezTo>
                  <a:cubicBezTo>
                    <a:pt x="1850" y="1719"/>
                    <a:pt x="1836" y="1734"/>
                    <a:pt x="1820" y="1748"/>
                  </a:cubicBezTo>
                  <a:cubicBezTo>
                    <a:pt x="1804" y="1762"/>
                    <a:pt x="1787" y="1774"/>
                    <a:pt x="1770" y="1785"/>
                  </a:cubicBezTo>
                  <a:cubicBezTo>
                    <a:pt x="1752" y="1795"/>
                    <a:pt x="1733" y="1804"/>
                    <a:pt x="1713" y="1812"/>
                  </a:cubicBezTo>
                  <a:cubicBezTo>
                    <a:pt x="1673" y="1826"/>
                    <a:pt x="1631" y="1834"/>
                    <a:pt x="1589" y="1834"/>
                  </a:cubicBezTo>
                  <a:cubicBezTo>
                    <a:pt x="1578" y="1834"/>
                    <a:pt x="1566" y="1833"/>
                    <a:pt x="1553" y="1832"/>
                  </a:cubicBezTo>
                  <a:cubicBezTo>
                    <a:pt x="1541" y="1830"/>
                    <a:pt x="1529" y="1828"/>
                    <a:pt x="1516" y="1826"/>
                  </a:cubicBezTo>
                  <a:cubicBezTo>
                    <a:pt x="1503" y="1823"/>
                    <a:pt x="1491" y="1819"/>
                    <a:pt x="1478" y="1815"/>
                  </a:cubicBezTo>
                  <a:cubicBezTo>
                    <a:pt x="1467" y="1810"/>
                    <a:pt x="1456" y="1805"/>
                    <a:pt x="1445" y="1799"/>
                  </a:cubicBez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8" name="Freeform 7">
              <a:extLst>
                <a:ext uri="{FF2B5EF4-FFF2-40B4-BE49-F238E27FC236}">
                  <a16:creationId xmlns:a16="http://schemas.microsoft.com/office/drawing/2014/main" id="{774B5E73-D663-5F8D-79B1-4EFC41F10844}"/>
                </a:ext>
              </a:extLst>
            </p:cNvPr>
            <p:cNvSpPr>
              <a:spLocks noEditPoints="1"/>
            </p:cNvSpPr>
            <p:nvPr/>
          </p:nvSpPr>
          <p:spPr bwMode="auto">
            <a:xfrm>
              <a:off x="6124576" y="3311525"/>
              <a:ext cx="750888" cy="549275"/>
            </a:xfrm>
            <a:custGeom>
              <a:avLst/>
              <a:gdLst>
                <a:gd name="T0" fmla="*/ 1846 w 2081"/>
                <a:gd name="T1" fmla="*/ 844 h 1511"/>
                <a:gd name="T2" fmla="*/ 1808 w 2081"/>
                <a:gd name="T3" fmla="*/ 878 h 1511"/>
                <a:gd name="T4" fmla="*/ 1754 w 2081"/>
                <a:gd name="T5" fmla="*/ 912 h 1511"/>
                <a:gd name="T6" fmla="*/ 1698 w 2081"/>
                <a:gd name="T7" fmla="*/ 939 h 1511"/>
                <a:gd name="T8" fmla="*/ 1684 w 2081"/>
                <a:gd name="T9" fmla="*/ 944 h 1511"/>
                <a:gd name="T10" fmla="*/ 1758 w 2081"/>
                <a:gd name="T11" fmla="*/ 1044 h 1511"/>
                <a:gd name="T12" fmla="*/ 1865 w 2081"/>
                <a:gd name="T13" fmla="*/ 1186 h 1511"/>
                <a:gd name="T14" fmla="*/ 1865 w 2081"/>
                <a:gd name="T15" fmla="*/ 1186 h 1511"/>
                <a:gd name="T16" fmla="*/ 1972 w 2081"/>
                <a:gd name="T17" fmla="*/ 1328 h 1511"/>
                <a:gd name="T18" fmla="*/ 2022 w 2081"/>
                <a:gd name="T19" fmla="*/ 1396 h 1511"/>
                <a:gd name="T20" fmla="*/ 2070 w 2081"/>
                <a:gd name="T21" fmla="*/ 1458 h 1511"/>
                <a:gd name="T22" fmla="*/ 2063 w 2081"/>
                <a:gd name="T23" fmla="*/ 1505 h 1511"/>
                <a:gd name="T24" fmla="*/ 2043 w 2081"/>
                <a:gd name="T25" fmla="*/ 1511 h 1511"/>
                <a:gd name="T26" fmla="*/ 2043 w 2081"/>
                <a:gd name="T27" fmla="*/ 1511 h 1511"/>
                <a:gd name="T28" fmla="*/ 1755 w 2081"/>
                <a:gd name="T29" fmla="*/ 1511 h 1511"/>
                <a:gd name="T30" fmla="*/ 1727 w 2081"/>
                <a:gd name="T31" fmla="*/ 1496 h 1511"/>
                <a:gd name="T32" fmla="*/ 1343 w 2081"/>
                <a:gd name="T33" fmla="*/ 982 h 1511"/>
                <a:gd name="T34" fmla="*/ 293 w 2081"/>
                <a:gd name="T35" fmla="*/ 982 h 1511"/>
                <a:gd name="T36" fmla="*/ 293 w 2081"/>
                <a:gd name="T37" fmla="*/ 1478 h 1511"/>
                <a:gd name="T38" fmla="*/ 260 w 2081"/>
                <a:gd name="T39" fmla="*/ 1511 h 1511"/>
                <a:gd name="T40" fmla="*/ 33 w 2081"/>
                <a:gd name="T41" fmla="*/ 1511 h 1511"/>
                <a:gd name="T42" fmla="*/ 0 w 2081"/>
                <a:gd name="T43" fmla="*/ 1478 h 1511"/>
                <a:gd name="T44" fmla="*/ 0 w 2081"/>
                <a:gd name="T45" fmla="*/ 33 h 1511"/>
                <a:gd name="T46" fmla="*/ 33 w 2081"/>
                <a:gd name="T47" fmla="*/ 0 h 1511"/>
                <a:gd name="T48" fmla="*/ 1497 w 2081"/>
                <a:gd name="T49" fmla="*/ 0 h 1511"/>
                <a:gd name="T50" fmla="*/ 1645 w 2081"/>
                <a:gd name="T51" fmla="*/ 20 h 1511"/>
                <a:gd name="T52" fmla="*/ 1777 w 2081"/>
                <a:gd name="T53" fmla="*/ 80 h 1511"/>
                <a:gd name="T54" fmla="*/ 1779 w 2081"/>
                <a:gd name="T55" fmla="*/ 81 h 1511"/>
                <a:gd name="T56" fmla="*/ 1871 w 2081"/>
                <a:gd name="T57" fmla="*/ 156 h 1511"/>
                <a:gd name="T58" fmla="*/ 1945 w 2081"/>
                <a:gd name="T59" fmla="*/ 253 h 1511"/>
                <a:gd name="T60" fmla="*/ 1992 w 2081"/>
                <a:gd name="T61" fmla="*/ 367 h 1511"/>
                <a:gd name="T62" fmla="*/ 2008 w 2081"/>
                <a:gd name="T63" fmla="*/ 490 h 1511"/>
                <a:gd name="T64" fmla="*/ 1967 w 2081"/>
                <a:gd name="T65" fmla="*/ 682 h 1511"/>
                <a:gd name="T66" fmla="*/ 1918 w 2081"/>
                <a:gd name="T67" fmla="*/ 765 h 1511"/>
                <a:gd name="T68" fmla="*/ 1853 w 2081"/>
                <a:gd name="T69" fmla="*/ 839 h 1511"/>
                <a:gd name="T70" fmla="*/ 1846 w 2081"/>
                <a:gd name="T71" fmla="*/ 844 h 1511"/>
                <a:gd name="T72" fmla="*/ 293 w 2081"/>
                <a:gd name="T73" fmla="*/ 686 h 1511"/>
                <a:gd name="T74" fmla="*/ 1503 w 2081"/>
                <a:gd name="T75" fmla="*/ 686 h 1511"/>
                <a:gd name="T76" fmla="*/ 1584 w 2081"/>
                <a:gd name="T77" fmla="*/ 671 h 1511"/>
                <a:gd name="T78" fmla="*/ 1620 w 2081"/>
                <a:gd name="T79" fmla="*/ 652 h 1511"/>
                <a:gd name="T80" fmla="*/ 1652 w 2081"/>
                <a:gd name="T81" fmla="*/ 628 h 1511"/>
                <a:gd name="T82" fmla="*/ 1678 w 2081"/>
                <a:gd name="T83" fmla="*/ 599 h 1511"/>
                <a:gd name="T84" fmla="*/ 1698 w 2081"/>
                <a:gd name="T85" fmla="*/ 565 h 1511"/>
                <a:gd name="T86" fmla="*/ 1710 w 2081"/>
                <a:gd name="T87" fmla="*/ 529 h 1511"/>
                <a:gd name="T88" fmla="*/ 1714 w 2081"/>
                <a:gd name="T89" fmla="*/ 490 h 1511"/>
                <a:gd name="T90" fmla="*/ 1710 w 2081"/>
                <a:gd name="T91" fmla="*/ 451 h 1511"/>
                <a:gd name="T92" fmla="*/ 1697 w 2081"/>
                <a:gd name="T93" fmla="*/ 415 h 1511"/>
                <a:gd name="T94" fmla="*/ 1697 w 2081"/>
                <a:gd name="T95" fmla="*/ 415 h 1511"/>
                <a:gd name="T96" fmla="*/ 1676 w 2081"/>
                <a:gd name="T97" fmla="*/ 381 h 1511"/>
                <a:gd name="T98" fmla="*/ 1649 w 2081"/>
                <a:gd name="T99" fmla="*/ 352 h 1511"/>
                <a:gd name="T100" fmla="*/ 1617 w 2081"/>
                <a:gd name="T101" fmla="*/ 327 h 1511"/>
                <a:gd name="T102" fmla="*/ 1580 w 2081"/>
                <a:gd name="T103" fmla="*/ 309 h 1511"/>
                <a:gd name="T104" fmla="*/ 1540 w 2081"/>
                <a:gd name="T105" fmla="*/ 297 h 1511"/>
                <a:gd name="T106" fmla="*/ 1540 w 2081"/>
                <a:gd name="T107" fmla="*/ 297 h 1511"/>
                <a:gd name="T108" fmla="*/ 1497 w 2081"/>
                <a:gd name="T109" fmla="*/ 293 h 1511"/>
                <a:gd name="T110" fmla="*/ 293 w 2081"/>
                <a:gd name="T111" fmla="*/ 293 h 1511"/>
                <a:gd name="T112" fmla="*/ 293 w 2081"/>
                <a:gd name="T113" fmla="*/ 686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81" h="1511">
                  <a:moveTo>
                    <a:pt x="1846" y="844"/>
                  </a:moveTo>
                  <a:cubicBezTo>
                    <a:pt x="1834" y="856"/>
                    <a:pt x="1821" y="867"/>
                    <a:pt x="1808" y="878"/>
                  </a:cubicBezTo>
                  <a:cubicBezTo>
                    <a:pt x="1791" y="890"/>
                    <a:pt x="1773" y="902"/>
                    <a:pt x="1754" y="912"/>
                  </a:cubicBezTo>
                  <a:cubicBezTo>
                    <a:pt x="1736" y="922"/>
                    <a:pt x="1718" y="931"/>
                    <a:pt x="1698" y="939"/>
                  </a:cubicBezTo>
                  <a:cubicBezTo>
                    <a:pt x="1693" y="941"/>
                    <a:pt x="1689" y="943"/>
                    <a:pt x="1684" y="944"/>
                  </a:cubicBezTo>
                  <a:lnTo>
                    <a:pt x="1758" y="1044"/>
                  </a:lnTo>
                  <a:lnTo>
                    <a:pt x="1865" y="1186"/>
                  </a:lnTo>
                  <a:lnTo>
                    <a:pt x="1865" y="1186"/>
                  </a:lnTo>
                  <a:lnTo>
                    <a:pt x="1972" y="1328"/>
                  </a:lnTo>
                  <a:lnTo>
                    <a:pt x="2022" y="1396"/>
                  </a:lnTo>
                  <a:lnTo>
                    <a:pt x="2070" y="1458"/>
                  </a:lnTo>
                  <a:cubicBezTo>
                    <a:pt x="2081" y="1473"/>
                    <a:pt x="2078" y="1494"/>
                    <a:pt x="2063" y="1505"/>
                  </a:cubicBezTo>
                  <a:cubicBezTo>
                    <a:pt x="2057" y="1509"/>
                    <a:pt x="2050" y="1511"/>
                    <a:pt x="2043" y="1511"/>
                  </a:cubicBezTo>
                  <a:lnTo>
                    <a:pt x="2043" y="1511"/>
                  </a:lnTo>
                  <a:lnTo>
                    <a:pt x="1755" y="1511"/>
                  </a:lnTo>
                  <a:cubicBezTo>
                    <a:pt x="1744" y="1511"/>
                    <a:pt x="1733" y="1505"/>
                    <a:pt x="1727" y="1496"/>
                  </a:cubicBezTo>
                  <a:lnTo>
                    <a:pt x="1343" y="982"/>
                  </a:lnTo>
                  <a:lnTo>
                    <a:pt x="293" y="982"/>
                  </a:lnTo>
                  <a:lnTo>
                    <a:pt x="293" y="1478"/>
                  </a:lnTo>
                  <a:cubicBezTo>
                    <a:pt x="293" y="1497"/>
                    <a:pt x="278" y="1511"/>
                    <a:pt x="260" y="1511"/>
                  </a:cubicBezTo>
                  <a:lnTo>
                    <a:pt x="33" y="1511"/>
                  </a:lnTo>
                  <a:cubicBezTo>
                    <a:pt x="15" y="1511"/>
                    <a:pt x="0" y="1497"/>
                    <a:pt x="0" y="1478"/>
                  </a:cubicBezTo>
                  <a:lnTo>
                    <a:pt x="0" y="33"/>
                  </a:lnTo>
                  <a:cubicBezTo>
                    <a:pt x="0" y="15"/>
                    <a:pt x="15" y="0"/>
                    <a:pt x="33" y="0"/>
                  </a:cubicBezTo>
                  <a:lnTo>
                    <a:pt x="1497" y="0"/>
                  </a:lnTo>
                  <a:cubicBezTo>
                    <a:pt x="1549" y="0"/>
                    <a:pt x="1598" y="7"/>
                    <a:pt x="1645" y="20"/>
                  </a:cubicBezTo>
                  <a:cubicBezTo>
                    <a:pt x="1691" y="33"/>
                    <a:pt x="1736" y="54"/>
                    <a:pt x="1777" y="80"/>
                  </a:cubicBezTo>
                  <a:lnTo>
                    <a:pt x="1779" y="81"/>
                  </a:lnTo>
                  <a:cubicBezTo>
                    <a:pt x="1813" y="103"/>
                    <a:pt x="1844" y="127"/>
                    <a:pt x="1871" y="156"/>
                  </a:cubicBezTo>
                  <a:cubicBezTo>
                    <a:pt x="1899" y="185"/>
                    <a:pt x="1924" y="217"/>
                    <a:pt x="1945" y="253"/>
                  </a:cubicBezTo>
                  <a:cubicBezTo>
                    <a:pt x="1966" y="290"/>
                    <a:pt x="1981" y="327"/>
                    <a:pt x="1992" y="367"/>
                  </a:cubicBezTo>
                  <a:cubicBezTo>
                    <a:pt x="2002" y="407"/>
                    <a:pt x="2008" y="448"/>
                    <a:pt x="2008" y="490"/>
                  </a:cubicBezTo>
                  <a:cubicBezTo>
                    <a:pt x="2008" y="558"/>
                    <a:pt x="1994" y="622"/>
                    <a:pt x="1967" y="682"/>
                  </a:cubicBezTo>
                  <a:cubicBezTo>
                    <a:pt x="1953" y="711"/>
                    <a:pt x="1937" y="739"/>
                    <a:pt x="1918" y="765"/>
                  </a:cubicBezTo>
                  <a:cubicBezTo>
                    <a:pt x="1899" y="792"/>
                    <a:pt x="1878" y="816"/>
                    <a:pt x="1853" y="839"/>
                  </a:cubicBezTo>
                  <a:cubicBezTo>
                    <a:pt x="1851" y="841"/>
                    <a:pt x="1849" y="843"/>
                    <a:pt x="1846" y="844"/>
                  </a:cubicBezTo>
                  <a:close/>
                  <a:moveTo>
                    <a:pt x="293" y="686"/>
                  </a:moveTo>
                  <a:lnTo>
                    <a:pt x="1503" y="686"/>
                  </a:lnTo>
                  <a:cubicBezTo>
                    <a:pt x="1531" y="686"/>
                    <a:pt x="1558" y="681"/>
                    <a:pt x="1584" y="671"/>
                  </a:cubicBezTo>
                  <a:cubicBezTo>
                    <a:pt x="1597" y="665"/>
                    <a:pt x="1610" y="659"/>
                    <a:pt x="1620" y="652"/>
                  </a:cubicBezTo>
                  <a:cubicBezTo>
                    <a:pt x="1631" y="646"/>
                    <a:pt x="1642" y="638"/>
                    <a:pt x="1652" y="628"/>
                  </a:cubicBezTo>
                  <a:cubicBezTo>
                    <a:pt x="1661" y="619"/>
                    <a:pt x="1670" y="610"/>
                    <a:pt x="1678" y="599"/>
                  </a:cubicBezTo>
                  <a:cubicBezTo>
                    <a:pt x="1685" y="589"/>
                    <a:pt x="1692" y="578"/>
                    <a:pt x="1698" y="565"/>
                  </a:cubicBezTo>
                  <a:cubicBezTo>
                    <a:pt x="1703" y="554"/>
                    <a:pt x="1707" y="541"/>
                    <a:pt x="1710" y="529"/>
                  </a:cubicBezTo>
                  <a:cubicBezTo>
                    <a:pt x="1713" y="517"/>
                    <a:pt x="1714" y="504"/>
                    <a:pt x="1714" y="490"/>
                  </a:cubicBezTo>
                  <a:cubicBezTo>
                    <a:pt x="1714" y="476"/>
                    <a:pt x="1713" y="463"/>
                    <a:pt x="1710" y="451"/>
                  </a:cubicBezTo>
                  <a:cubicBezTo>
                    <a:pt x="1707" y="438"/>
                    <a:pt x="1703" y="426"/>
                    <a:pt x="1697" y="415"/>
                  </a:cubicBezTo>
                  <a:lnTo>
                    <a:pt x="1697" y="415"/>
                  </a:lnTo>
                  <a:cubicBezTo>
                    <a:pt x="1691" y="403"/>
                    <a:pt x="1684" y="391"/>
                    <a:pt x="1676" y="381"/>
                  </a:cubicBezTo>
                  <a:cubicBezTo>
                    <a:pt x="1668" y="370"/>
                    <a:pt x="1659" y="361"/>
                    <a:pt x="1649" y="352"/>
                  </a:cubicBezTo>
                  <a:cubicBezTo>
                    <a:pt x="1639" y="342"/>
                    <a:pt x="1628" y="334"/>
                    <a:pt x="1617" y="327"/>
                  </a:cubicBezTo>
                  <a:cubicBezTo>
                    <a:pt x="1606" y="320"/>
                    <a:pt x="1593" y="314"/>
                    <a:pt x="1580" y="309"/>
                  </a:cubicBezTo>
                  <a:cubicBezTo>
                    <a:pt x="1566" y="304"/>
                    <a:pt x="1553" y="300"/>
                    <a:pt x="1540" y="297"/>
                  </a:cubicBezTo>
                  <a:lnTo>
                    <a:pt x="1540" y="297"/>
                  </a:lnTo>
                  <a:cubicBezTo>
                    <a:pt x="1526" y="295"/>
                    <a:pt x="1512" y="293"/>
                    <a:pt x="1497" y="293"/>
                  </a:cubicBezTo>
                  <a:lnTo>
                    <a:pt x="293" y="293"/>
                  </a:lnTo>
                  <a:lnTo>
                    <a:pt x="293" y="686"/>
                  </a:ln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 name="Freeform 8">
              <a:extLst>
                <a:ext uri="{FF2B5EF4-FFF2-40B4-BE49-F238E27FC236}">
                  <a16:creationId xmlns:a16="http://schemas.microsoft.com/office/drawing/2014/main" id="{4388498A-092F-D76E-C181-35CD54883F4B}"/>
                </a:ext>
              </a:extLst>
            </p:cNvPr>
            <p:cNvSpPr>
              <a:spLocks/>
            </p:cNvSpPr>
            <p:nvPr/>
          </p:nvSpPr>
          <p:spPr bwMode="auto">
            <a:xfrm>
              <a:off x="6861176" y="3311525"/>
              <a:ext cx="668338" cy="549275"/>
            </a:xfrm>
            <a:custGeom>
              <a:avLst/>
              <a:gdLst>
                <a:gd name="T0" fmla="*/ 1821 w 1854"/>
                <a:gd name="T1" fmla="*/ 293 h 1511"/>
                <a:gd name="T2" fmla="*/ 1074 w 1854"/>
                <a:gd name="T3" fmla="*/ 293 h 1511"/>
                <a:gd name="T4" fmla="*/ 1074 w 1854"/>
                <a:gd name="T5" fmla="*/ 1478 h 1511"/>
                <a:gd name="T6" fmla="*/ 1041 w 1854"/>
                <a:gd name="T7" fmla="*/ 1511 h 1511"/>
                <a:gd name="T8" fmla="*/ 813 w 1854"/>
                <a:gd name="T9" fmla="*/ 1511 h 1511"/>
                <a:gd name="T10" fmla="*/ 780 w 1854"/>
                <a:gd name="T11" fmla="*/ 1478 h 1511"/>
                <a:gd name="T12" fmla="*/ 780 w 1854"/>
                <a:gd name="T13" fmla="*/ 293 h 1511"/>
                <a:gd name="T14" fmla="*/ 33 w 1854"/>
                <a:gd name="T15" fmla="*/ 293 h 1511"/>
                <a:gd name="T16" fmla="*/ 0 w 1854"/>
                <a:gd name="T17" fmla="*/ 260 h 1511"/>
                <a:gd name="T18" fmla="*/ 0 w 1854"/>
                <a:gd name="T19" fmla="*/ 33 h 1511"/>
                <a:gd name="T20" fmla="*/ 33 w 1854"/>
                <a:gd name="T21" fmla="*/ 0 h 1511"/>
                <a:gd name="T22" fmla="*/ 1821 w 1854"/>
                <a:gd name="T23" fmla="*/ 0 h 1511"/>
                <a:gd name="T24" fmla="*/ 1854 w 1854"/>
                <a:gd name="T25" fmla="*/ 33 h 1511"/>
                <a:gd name="T26" fmla="*/ 1854 w 1854"/>
                <a:gd name="T27" fmla="*/ 260 h 1511"/>
                <a:gd name="T28" fmla="*/ 1821 w 1854"/>
                <a:gd name="T29" fmla="*/ 293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4" h="1511">
                  <a:moveTo>
                    <a:pt x="1821" y="293"/>
                  </a:moveTo>
                  <a:lnTo>
                    <a:pt x="1074" y="293"/>
                  </a:lnTo>
                  <a:lnTo>
                    <a:pt x="1074" y="1478"/>
                  </a:lnTo>
                  <a:cubicBezTo>
                    <a:pt x="1074" y="1497"/>
                    <a:pt x="1059" y="1511"/>
                    <a:pt x="1041" y="1511"/>
                  </a:cubicBezTo>
                  <a:lnTo>
                    <a:pt x="813" y="1511"/>
                  </a:lnTo>
                  <a:cubicBezTo>
                    <a:pt x="795" y="1511"/>
                    <a:pt x="780" y="1497"/>
                    <a:pt x="780" y="1478"/>
                  </a:cubicBezTo>
                  <a:lnTo>
                    <a:pt x="780" y="293"/>
                  </a:lnTo>
                  <a:lnTo>
                    <a:pt x="33" y="293"/>
                  </a:lnTo>
                  <a:cubicBezTo>
                    <a:pt x="15" y="293"/>
                    <a:pt x="0" y="279"/>
                    <a:pt x="0" y="260"/>
                  </a:cubicBezTo>
                  <a:lnTo>
                    <a:pt x="0" y="33"/>
                  </a:lnTo>
                  <a:cubicBezTo>
                    <a:pt x="0" y="15"/>
                    <a:pt x="15" y="0"/>
                    <a:pt x="33" y="0"/>
                  </a:cubicBezTo>
                  <a:lnTo>
                    <a:pt x="1821" y="0"/>
                  </a:lnTo>
                  <a:cubicBezTo>
                    <a:pt x="1839" y="0"/>
                    <a:pt x="1854" y="15"/>
                    <a:pt x="1854" y="33"/>
                  </a:cubicBezTo>
                  <a:lnTo>
                    <a:pt x="1854" y="260"/>
                  </a:lnTo>
                  <a:cubicBezTo>
                    <a:pt x="1854" y="279"/>
                    <a:pt x="1839" y="293"/>
                    <a:pt x="1821" y="293"/>
                  </a:cubicBez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 name="Freeform 9">
              <a:extLst>
                <a:ext uri="{FF2B5EF4-FFF2-40B4-BE49-F238E27FC236}">
                  <a16:creationId xmlns:a16="http://schemas.microsoft.com/office/drawing/2014/main" id="{E127FC99-C69B-3219-817B-BB4431620BE5}"/>
                </a:ext>
              </a:extLst>
            </p:cNvPr>
            <p:cNvSpPr>
              <a:spLocks/>
            </p:cNvSpPr>
            <p:nvPr/>
          </p:nvSpPr>
          <p:spPr bwMode="auto">
            <a:xfrm>
              <a:off x="6032501" y="2714625"/>
              <a:ext cx="433388" cy="390525"/>
            </a:xfrm>
            <a:custGeom>
              <a:avLst/>
              <a:gdLst>
                <a:gd name="T0" fmla="*/ 234 w 1200"/>
                <a:gd name="T1" fmla="*/ 411 h 1075"/>
                <a:gd name="T2" fmla="*/ 710 w 1200"/>
                <a:gd name="T3" fmla="*/ 913 h 1075"/>
                <a:gd name="T4" fmla="*/ 17 w 1200"/>
                <a:gd name="T5" fmla="*/ 1075 h 1075"/>
                <a:gd name="T6" fmla="*/ 234 w 1200"/>
                <a:gd name="T7" fmla="*/ 411 h 1075"/>
              </a:gdLst>
              <a:ahLst/>
              <a:cxnLst>
                <a:cxn ang="0">
                  <a:pos x="T0" y="T1"/>
                </a:cxn>
                <a:cxn ang="0">
                  <a:pos x="T2" y="T3"/>
                </a:cxn>
                <a:cxn ang="0">
                  <a:pos x="T4" y="T5"/>
                </a:cxn>
                <a:cxn ang="0">
                  <a:pos x="T6" y="T7"/>
                </a:cxn>
              </a:cxnLst>
              <a:rect l="0" t="0" r="r" b="b"/>
              <a:pathLst>
                <a:path w="1200" h="1075">
                  <a:moveTo>
                    <a:pt x="234" y="411"/>
                  </a:moveTo>
                  <a:cubicBezTo>
                    <a:pt x="796" y="0"/>
                    <a:pt x="1200" y="672"/>
                    <a:pt x="710" y="913"/>
                  </a:cubicBezTo>
                  <a:cubicBezTo>
                    <a:pt x="479" y="1021"/>
                    <a:pt x="248" y="837"/>
                    <a:pt x="17" y="1075"/>
                  </a:cubicBezTo>
                  <a:cubicBezTo>
                    <a:pt x="0" y="828"/>
                    <a:pt x="46" y="549"/>
                    <a:pt x="234" y="411"/>
                  </a:cubicBezTo>
                  <a:close/>
                </a:path>
              </a:pathLst>
            </a:custGeom>
            <a:solidFill>
              <a:srgbClr val="70BF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 name="Freeform 10">
              <a:extLst>
                <a:ext uri="{FF2B5EF4-FFF2-40B4-BE49-F238E27FC236}">
                  <a16:creationId xmlns:a16="http://schemas.microsoft.com/office/drawing/2014/main" id="{3D2C7CEC-560F-1869-EF45-83BEE08393C8}"/>
                </a:ext>
              </a:extLst>
            </p:cNvPr>
            <p:cNvSpPr>
              <a:spLocks/>
            </p:cNvSpPr>
            <p:nvPr/>
          </p:nvSpPr>
          <p:spPr bwMode="auto">
            <a:xfrm>
              <a:off x="5397501" y="3935413"/>
              <a:ext cx="106363" cy="106363"/>
            </a:xfrm>
            <a:custGeom>
              <a:avLst/>
              <a:gdLst>
                <a:gd name="T0" fmla="*/ 20 w 294"/>
                <a:gd name="T1" fmla="*/ 0 h 294"/>
                <a:gd name="T2" fmla="*/ 274 w 294"/>
                <a:gd name="T3" fmla="*/ 0 h 294"/>
                <a:gd name="T4" fmla="*/ 294 w 294"/>
                <a:gd name="T5" fmla="*/ 20 h 294"/>
                <a:gd name="T6" fmla="*/ 294 w 294"/>
                <a:gd name="T7" fmla="*/ 274 h 294"/>
                <a:gd name="T8" fmla="*/ 274 w 294"/>
                <a:gd name="T9" fmla="*/ 294 h 294"/>
                <a:gd name="T10" fmla="*/ 20 w 294"/>
                <a:gd name="T11" fmla="*/ 294 h 294"/>
                <a:gd name="T12" fmla="*/ 0 w 294"/>
                <a:gd name="T13" fmla="*/ 274 h 294"/>
                <a:gd name="T14" fmla="*/ 0 w 294"/>
                <a:gd name="T15" fmla="*/ 20 h 294"/>
                <a:gd name="T16" fmla="*/ 20 w 294"/>
                <a:gd name="T1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4" h="294">
                  <a:moveTo>
                    <a:pt x="20" y="0"/>
                  </a:moveTo>
                  <a:lnTo>
                    <a:pt x="274" y="0"/>
                  </a:lnTo>
                  <a:cubicBezTo>
                    <a:pt x="285" y="0"/>
                    <a:pt x="294" y="9"/>
                    <a:pt x="294" y="20"/>
                  </a:cubicBezTo>
                  <a:lnTo>
                    <a:pt x="294" y="274"/>
                  </a:lnTo>
                  <a:cubicBezTo>
                    <a:pt x="294" y="285"/>
                    <a:pt x="285" y="294"/>
                    <a:pt x="274" y="294"/>
                  </a:cubicBezTo>
                  <a:lnTo>
                    <a:pt x="20" y="294"/>
                  </a:lnTo>
                  <a:cubicBezTo>
                    <a:pt x="9" y="294"/>
                    <a:pt x="0" y="285"/>
                    <a:pt x="0" y="274"/>
                  </a:cubicBezTo>
                  <a:lnTo>
                    <a:pt x="0" y="20"/>
                  </a:lnTo>
                  <a:cubicBezTo>
                    <a:pt x="0" y="9"/>
                    <a:pt x="9" y="0"/>
                    <a:pt x="20" y="0"/>
                  </a:cubicBezTo>
                  <a:close/>
                </a:path>
              </a:pathLst>
            </a:custGeom>
            <a:solidFill>
              <a:srgbClr val="70BF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graphicFrame>
        <p:nvGraphicFramePr>
          <p:cNvPr id="13" name="Tabla 12">
            <a:extLst>
              <a:ext uri="{FF2B5EF4-FFF2-40B4-BE49-F238E27FC236}">
                <a16:creationId xmlns:a16="http://schemas.microsoft.com/office/drawing/2014/main" id="{78DD7C92-FBC7-B2F4-5273-AD86A9EFD0D4}"/>
              </a:ext>
            </a:extLst>
          </p:cNvPr>
          <p:cNvGraphicFramePr>
            <a:graphicFrameLocks noGrp="1"/>
          </p:cNvGraphicFramePr>
          <p:nvPr>
            <p:extLst>
              <p:ext uri="{D42A27DB-BD31-4B8C-83A1-F6EECF244321}">
                <p14:modId xmlns:p14="http://schemas.microsoft.com/office/powerpoint/2010/main" val="3003092145"/>
              </p:ext>
            </p:extLst>
          </p:nvPr>
        </p:nvGraphicFramePr>
        <p:xfrm>
          <a:off x="905832" y="1184403"/>
          <a:ext cx="3447804" cy="1845691"/>
        </p:xfrm>
        <a:graphic>
          <a:graphicData uri="http://schemas.openxmlformats.org/drawingml/2006/table">
            <a:tbl>
              <a:tblPr firstRow="1" firstCol="1" bandRow="1"/>
              <a:tblGrid>
                <a:gridCol w="1676467">
                  <a:extLst>
                    <a:ext uri="{9D8B030D-6E8A-4147-A177-3AD203B41FA5}">
                      <a16:colId xmlns:a16="http://schemas.microsoft.com/office/drawing/2014/main" val="3995355258"/>
                    </a:ext>
                  </a:extLst>
                </a:gridCol>
                <a:gridCol w="1771337">
                  <a:extLst>
                    <a:ext uri="{9D8B030D-6E8A-4147-A177-3AD203B41FA5}">
                      <a16:colId xmlns:a16="http://schemas.microsoft.com/office/drawing/2014/main" val="958389916"/>
                    </a:ext>
                  </a:extLst>
                </a:gridCol>
              </a:tblGrid>
              <a:tr h="143911">
                <a:tc>
                  <a:txBody>
                    <a:bodyPr/>
                    <a:lstStyle/>
                    <a:p>
                      <a:pPr algn="ctr">
                        <a:lnSpc>
                          <a:spcPct val="107000"/>
                        </a:lnSpc>
                        <a:spcAft>
                          <a:spcPts val="800"/>
                        </a:spcAft>
                      </a:pPr>
                      <a:r>
                        <a:rPr lang="es-ES" sz="1200" b="1" kern="100">
                          <a:solidFill>
                            <a:srgbClr val="000000"/>
                          </a:solidFill>
                          <a:effectLst/>
                          <a:latin typeface="+mj-lt"/>
                          <a:ea typeface="Calibri" panose="020F0502020204030204" pitchFamily="34" charset="0"/>
                          <a:cs typeface="Times New Roman" panose="02020603050405020304" pitchFamily="18" charset="0"/>
                        </a:rPr>
                        <a:t>Sección I.  Instrucciones a los Oferentes (IAO)</a:t>
                      </a:r>
                      <a:r>
                        <a:rPr lang="es-ES" sz="1200" kern="100">
                          <a:solidFill>
                            <a:srgbClr val="000000"/>
                          </a:solidFill>
                          <a:effectLst/>
                          <a:latin typeface="+mj-lt"/>
                          <a:ea typeface="Calibri" panose="020F0502020204030204" pitchFamily="34" charset="0"/>
                          <a:cs typeface="Times New Roman" panose="02020603050405020304" pitchFamily="18" charset="0"/>
                        </a:rPr>
                        <a:t> </a:t>
                      </a:r>
                      <a:r>
                        <a:rPr lang="es-ES" sz="1200" b="1" kern="100">
                          <a:solidFill>
                            <a:srgbClr val="000000"/>
                          </a:solidFill>
                          <a:effectLst/>
                          <a:latin typeface="+mj-lt"/>
                          <a:ea typeface="Calibri" panose="020F0502020204030204" pitchFamily="34" charset="0"/>
                          <a:cs typeface="Times New Roman" panose="02020603050405020304" pitchFamily="18" charset="0"/>
                        </a:rPr>
                        <a:t>numeral 6.5</a:t>
                      </a:r>
                      <a:endParaRPr lang="es-PE" sz="1200" kern="1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a:lnSpc>
                          <a:spcPct val="107000"/>
                        </a:lnSpc>
                        <a:spcAft>
                          <a:spcPts val="800"/>
                        </a:spcAft>
                      </a:pPr>
                      <a:r>
                        <a:rPr lang="es-ES" sz="1200" b="1" kern="100">
                          <a:solidFill>
                            <a:srgbClr val="000000"/>
                          </a:solidFill>
                          <a:effectLst/>
                          <a:latin typeface="+mj-lt"/>
                          <a:ea typeface="Calibri" panose="020F0502020204030204" pitchFamily="34" charset="0"/>
                          <a:cs typeface="Times New Roman" panose="02020603050405020304" pitchFamily="18" charset="0"/>
                        </a:rPr>
                        <a:t>Sección II. Formularios de Oferta</a:t>
                      </a:r>
                      <a:endParaRPr lang="es-PE" sz="1200" kern="1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489187249"/>
                  </a:ext>
                </a:extLst>
              </a:tr>
              <a:tr h="643023">
                <a:tc>
                  <a:txBody>
                    <a:bodyPr/>
                    <a:lstStyle/>
                    <a:p>
                      <a:pPr>
                        <a:lnSpc>
                          <a:spcPct val="107000"/>
                        </a:lnSpc>
                        <a:spcAft>
                          <a:spcPts val="800"/>
                        </a:spcAft>
                      </a:pPr>
                      <a:r>
                        <a:rPr lang="es-ES" sz="1200" kern="100" dirty="0">
                          <a:effectLst/>
                          <a:latin typeface="+mj-lt"/>
                          <a:ea typeface="Calibri" panose="020F0502020204030204" pitchFamily="34" charset="0"/>
                          <a:cs typeface="Times New Roman" panose="02020603050405020304" pitchFamily="18" charset="0"/>
                        </a:rPr>
                        <a:t>6.5.6 Estrategias de Gestión y Plan de Implementación Ambiental y Social (EGPI)</a:t>
                      </a:r>
                      <a:endParaRPr lang="es-PE" sz="1200" kern="100" dirty="0">
                        <a:effectLst/>
                        <a:latin typeface="+mj-lt"/>
                        <a:ea typeface="Calibri" panose="020F0502020204030204" pitchFamily="34" charset="0"/>
                        <a:cs typeface="Times New Roman" panose="02020603050405020304" pitchFamily="18" charset="0"/>
                      </a:endParaRPr>
                    </a:p>
                  </a:txBody>
                  <a:tcPr marL="28620" marR="286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s-MX" sz="1200" kern="100" dirty="0">
                          <a:effectLst/>
                          <a:latin typeface="+mj-lt"/>
                          <a:ea typeface="Calibri" panose="020F0502020204030204" pitchFamily="34" charset="0"/>
                          <a:cs typeface="Times New Roman" panose="02020603050405020304" pitchFamily="18" charset="0"/>
                        </a:rPr>
                        <a:t>FORMULARIO N°11 FORMULARIO ESTRATEGIAS DE GESTIÓN AMBIENTAL Y SOCIAL Y PLAN DE IMPLEMENTACIÓN (EGPI)</a:t>
                      </a:r>
                    </a:p>
                    <a:p>
                      <a:pPr>
                        <a:lnSpc>
                          <a:spcPct val="107000"/>
                        </a:lnSpc>
                        <a:spcAft>
                          <a:spcPts val="800"/>
                        </a:spcAft>
                      </a:pPr>
                      <a:endParaRPr lang="es-PE" sz="1200" kern="100" dirty="0">
                        <a:effectLst/>
                        <a:latin typeface="+mj-lt"/>
                        <a:ea typeface="Calibri" panose="020F0502020204030204" pitchFamily="34" charset="0"/>
                        <a:cs typeface="Times New Roman" panose="02020603050405020304" pitchFamily="18" charset="0"/>
                      </a:endParaRPr>
                    </a:p>
                  </a:txBody>
                  <a:tcPr marL="28620" marR="286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8345229"/>
                  </a:ext>
                </a:extLst>
              </a:tr>
            </a:tbl>
          </a:graphicData>
        </a:graphic>
      </p:graphicFrame>
      <p:pic>
        <p:nvPicPr>
          <p:cNvPr id="4" name="Imagen 3">
            <a:extLst>
              <a:ext uri="{FF2B5EF4-FFF2-40B4-BE49-F238E27FC236}">
                <a16:creationId xmlns:a16="http://schemas.microsoft.com/office/drawing/2014/main" id="{CC758571-BF75-B9A1-CFCC-D758D963BB10}"/>
              </a:ext>
            </a:extLst>
          </p:cNvPr>
          <p:cNvPicPr>
            <a:picLocks noChangeAspect="1"/>
          </p:cNvPicPr>
          <p:nvPr/>
        </p:nvPicPr>
        <p:blipFill>
          <a:blip r:embed="rId2"/>
          <a:stretch>
            <a:fillRect/>
          </a:stretch>
        </p:blipFill>
        <p:spPr>
          <a:xfrm>
            <a:off x="5056817" y="486919"/>
            <a:ext cx="6771313" cy="5528870"/>
          </a:xfrm>
          <a:prstGeom prst="rect">
            <a:avLst/>
          </a:prstGeom>
        </p:spPr>
      </p:pic>
    </p:spTree>
    <p:extLst>
      <p:ext uri="{BB962C8B-B14F-4D97-AF65-F5344CB8AC3E}">
        <p14:creationId xmlns:p14="http://schemas.microsoft.com/office/powerpoint/2010/main" val="765401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id="{FA763C76-9734-A32A-35C1-F996366C9C6F}"/>
              </a:ext>
            </a:extLst>
          </p:cNvPr>
          <p:cNvGrpSpPr/>
          <p:nvPr/>
        </p:nvGrpSpPr>
        <p:grpSpPr>
          <a:xfrm>
            <a:off x="978567" y="176463"/>
            <a:ext cx="2458453" cy="818238"/>
            <a:chOff x="4662488" y="2714625"/>
            <a:chExt cx="2867026" cy="1327151"/>
          </a:xfrm>
        </p:grpSpPr>
        <p:sp>
          <p:nvSpPr>
            <p:cNvPr id="6" name="Freeform 5">
              <a:extLst>
                <a:ext uri="{FF2B5EF4-FFF2-40B4-BE49-F238E27FC236}">
                  <a16:creationId xmlns:a16="http://schemas.microsoft.com/office/drawing/2014/main" id="{CF72B70E-EFA3-D81B-F5C6-C8EC0BA6EC22}"/>
                </a:ext>
              </a:extLst>
            </p:cNvPr>
            <p:cNvSpPr>
              <a:spLocks noEditPoints="1"/>
            </p:cNvSpPr>
            <p:nvPr/>
          </p:nvSpPr>
          <p:spPr bwMode="auto">
            <a:xfrm>
              <a:off x="4662488" y="3313113"/>
              <a:ext cx="709613" cy="547688"/>
            </a:xfrm>
            <a:custGeom>
              <a:avLst/>
              <a:gdLst>
                <a:gd name="T0" fmla="*/ 260 w 1970"/>
                <a:gd name="T1" fmla="*/ 1509 h 1509"/>
                <a:gd name="T2" fmla="*/ 33 w 1970"/>
                <a:gd name="T3" fmla="*/ 1509 h 1509"/>
                <a:gd name="T4" fmla="*/ 0 w 1970"/>
                <a:gd name="T5" fmla="*/ 1476 h 1509"/>
                <a:gd name="T6" fmla="*/ 0 w 1970"/>
                <a:gd name="T7" fmla="*/ 33 h 1509"/>
                <a:gd name="T8" fmla="*/ 33 w 1970"/>
                <a:gd name="T9" fmla="*/ 0 h 1509"/>
                <a:gd name="T10" fmla="*/ 1478 w 1970"/>
                <a:gd name="T11" fmla="*/ 0 h 1509"/>
                <a:gd name="T12" fmla="*/ 1574 w 1970"/>
                <a:gd name="T13" fmla="*/ 10 h 1509"/>
                <a:gd name="T14" fmla="*/ 1666 w 1970"/>
                <a:gd name="T15" fmla="*/ 38 h 1509"/>
                <a:gd name="T16" fmla="*/ 1750 w 1970"/>
                <a:gd name="T17" fmla="*/ 83 h 1509"/>
                <a:gd name="T18" fmla="*/ 1823 w 1970"/>
                <a:gd name="T19" fmla="*/ 142 h 1509"/>
                <a:gd name="T20" fmla="*/ 1883 w 1970"/>
                <a:gd name="T21" fmla="*/ 213 h 1509"/>
                <a:gd name="T22" fmla="*/ 1930 w 1970"/>
                <a:gd name="T23" fmla="*/ 295 h 1509"/>
                <a:gd name="T24" fmla="*/ 1960 w 1970"/>
                <a:gd name="T25" fmla="*/ 385 h 1509"/>
                <a:gd name="T26" fmla="*/ 1970 w 1970"/>
                <a:gd name="T27" fmla="*/ 482 h 1509"/>
                <a:gd name="T28" fmla="*/ 1928 w 1970"/>
                <a:gd name="T29" fmla="*/ 671 h 1509"/>
                <a:gd name="T30" fmla="*/ 1880 w 1970"/>
                <a:gd name="T31" fmla="*/ 752 h 1509"/>
                <a:gd name="T32" fmla="*/ 1818 w 1970"/>
                <a:gd name="T33" fmla="*/ 824 h 1509"/>
                <a:gd name="T34" fmla="*/ 1743 w 1970"/>
                <a:gd name="T35" fmla="*/ 882 h 1509"/>
                <a:gd name="T36" fmla="*/ 1657 w 1970"/>
                <a:gd name="T37" fmla="*/ 926 h 1509"/>
                <a:gd name="T38" fmla="*/ 1564 w 1970"/>
                <a:gd name="T39" fmla="*/ 954 h 1509"/>
                <a:gd name="T40" fmla="*/ 1468 w 1970"/>
                <a:gd name="T41" fmla="*/ 963 h 1509"/>
                <a:gd name="T42" fmla="*/ 293 w 1970"/>
                <a:gd name="T43" fmla="*/ 963 h 1509"/>
                <a:gd name="T44" fmla="*/ 293 w 1970"/>
                <a:gd name="T45" fmla="*/ 1476 h 1509"/>
                <a:gd name="T46" fmla="*/ 260 w 1970"/>
                <a:gd name="T47" fmla="*/ 1509 h 1509"/>
                <a:gd name="T48" fmla="*/ 1472 w 1970"/>
                <a:gd name="T49" fmla="*/ 674 h 1509"/>
                <a:gd name="T50" fmla="*/ 1512 w 1970"/>
                <a:gd name="T51" fmla="*/ 670 h 1509"/>
                <a:gd name="T52" fmla="*/ 1550 w 1970"/>
                <a:gd name="T53" fmla="*/ 659 h 1509"/>
                <a:gd name="T54" fmla="*/ 1585 w 1970"/>
                <a:gd name="T55" fmla="*/ 640 h 1509"/>
                <a:gd name="T56" fmla="*/ 1615 w 1970"/>
                <a:gd name="T57" fmla="*/ 617 h 1509"/>
                <a:gd name="T58" fmla="*/ 1641 w 1970"/>
                <a:gd name="T59" fmla="*/ 588 h 1509"/>
                <a:gd name="T60" fmla="*/ 1662 w 1970"/>
                <a:gd name="T61" fmla="*/ 555 h 1509"/>
                <a:gd name="T62" fmla="*/ 1675 w 1970"/>
                <a:gd name="T63" fmla="*/ 519 h 1509"/>
                <a:gd name="T64" fmla="*/ 1681 w 1970"/>
                <a:gd name="T65" fmla="*/ 482 h 1509"/>
                <a:gd name="T66" fmla="*/ 1675 w 1970"/>
                <a:gd name="T67" fmla="*/ 445 h 1509"/>
                <a:gd name="T68" fmla="*/ 1662 w 1970"/>
                <a:gd name="T69" fmla="*/ 410 h 1509"/>
                <a:gd name="T70" fmla="*/ 1641 w 1970"/>
                <a:gd name="T71" fmla="*/ 377 h 1509"/>
                <a:gd name="T72" fmla="*/ 1615 w 1970"/>
                <a:gd name="T73" fmla="*/ 349 h 1509"/>
                <a:gd name="T74" fmla="*/ 1583 w 1970"/>
                <a:gd name="T75" fmla="*/ 325 h 1509"/>
                <a:gd name="T76" fmla="*/ 1547 w 1970"/>
                <a:gd name="T77" fmla="*/ 307 h 1509"/>
                <a:gd name="T78" fmla="*/ 1509 w 1970"/>
                <a:gd name="T79" fmla="*/ 295 h 1509"/>
                <a:gd name="T80" fmla="*/ 1468 w 1970"/>
                <a:gd name="T81" fmla="*/ 291 h 1509"/>
                <a:gd name="T82" fmla="*/ 293 w 1970"/>
                <a:gd name="T83" fmla="*/ 291 h 1509"/>
                <a:gd name="T84" fmla="*/ 293 w 1970"/>
                <a:gd name="T85" fmla="*/ 674 h 1509"/>
                <a:gd name="T86" fmla="*/ 1472 w 1970"/>
                <a:gd name="T87" fmla="*/ 674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70" h="1509">
                  <a:moveTo>
                    <a:pt x="260" y="1509"/>
                  </a:moveTo>
                  <a:lnTo>
                    <a:pt x="33" y="1509"/>
                  </a:lnTo>
                  <a:cubicBezTo>
                    <a:pt x="15" y="1509"/>
                    <a:pt x="0" y="1495"/>
                    <a:pt x="0" y="1476"/>
                  </a:cubicBezTo>
                  <a:lnTo>
                    <a:pt x="0" y="33"/>
                  </a:lnTo>
                  <a:cubicBezTo>
                    <a:pt x="0" y="15"/>
                    <a:pt x="15" y="0"/>
                    <a:pt x="33" y="0"/>
                  </a:cubicBezTo>
                  <a:lnTo>
                    <a:pt x="1478" y="0"/>
                  </a:lnTo>
                  <a:cubicBezTo>
                    <a:pt x="1511" y="0"/>
                    <a:pt x="1543" y="3"/>
                    <a:pt x="1574" y="10"/>
                  </a:cubicBezTo>
                  <a:cubicBezTo>
                    <a:pt x="1606" y="16"/>
                    <a:pt x="1637" y="26"/>
                    <a:pt x="1666" y="38"/>
                  </a:cubicBezTo>
                  <a:cubicBezTo>
                    <a:pt x="1696" y="51"/>
                    <a:pt x="1724" y="66"/>
                    <a:pt x="1750" y="83"/>
                  </a:cubicBezTo>
                  <a:cubicBezTo>
                    <a:pt x="1776" y="100"/>
                    <a:pt x="1800" y="120"/>
                    <a:pt x="1823" y="142"/>
                  </a:cubicBezTo>
                  <a:cubicBezTo>
                    <a:pt x="1845" y="164"/>
                    <a:pt x="1865" y="188"/>
                    <a:pt x="1883" y="213"/>
                  </a:cubicBezTo>
                  <a:cubicBezTo>
                    <a:pt x="1901" y="239"/>
                    <a:pt x="1916" y="266"/>
                    <a:pt x="1930" y="295"/>
                  </a:cubicBezTo>
                  <a:cubicBezTo>
                    <a:pt x="1943" y="324"/>
                    <a:pt x="1953" y="354"/>
                    <a:pt x="1960" y="385"/>
                  </a:cubicBezTo>
                  <a:cubicBezTo>
                    <a:pt x="1967" y="417"/>
                    <a:pt x="1970" y="449"/>
                    <a:pt x="1970" y="482"/>
                  </a:cubicBezTo>
                  <a:cubicBezTo>
                    <a:pt x="1970" y="549"/>
                    <a:pt x="1956" y="612"/>
                    <a:pt x="1928" y="671"/>
                  </a:cubicBezTo>
                  <a:cubicBezTo>
                    <a:pt x="1915" y="700"/>
                    <a:pt x="1899" y="727"/>
                    <a:pt x="1880" y="752"/>
                  </a:cubicBezTo>
                  <a:cubicBezTo>
                    <a:pt x="1862" y="778"/>
                    <a:pt x="1841" y="802"/>
                    <a:pt x="1818" y="824"/>
                  </a:cubicBezTo>
                  <a:cubicBezTo>
                    <a:pt x="1795" y="845"/>
                    <a:pt x="1770" y="865"/>
                    <a:pt x="1743" y="882"/>
                  </a:cubicBezTo>
                  <a:cubicBezTo>
                    <a:pt x="1716" y="899"/>
                    <a:pt x="1688" y="914"/>
                    <a:pt x="1657" y="926"/>
                  </a:cubicBezTo>
                  <a:cubicBezTo>
                    <a:pt x="1627" y="938"/>
                    <a:pt x="1596" y="948"/>
                    <a:pt x="1564" y="954"/>
                  </a:cubicBezTo>
                  <a:cubicBezTo>
                    <a:pt x="1533" y="960"/>
                    <a:pt x="1500" y="963"/>
                    <a:pt x="1468" y="963"/>
                  </a:cubicBezTo>
                  <a:lnTo>
                    <a:pt x="293" y="963"/>
                  </a:lnTo>
                  <a:lnTo>
                    <a:pt x="293" y="1476"/>
                  </a:lnTo>
                  <a:cubicBezTo>
                    <a:pt x="293" y="1495"/>
                    <a:pt x="279" y="1509"/>
                    <a:pt x="260" y="1509"/>
                  </a:cubicBezTo>
                  <a:close/>
                  <a:moveTo>
                    <a:pt x="1472" y="674"/>
                  </a:moveTo>
                  <a:cubicBezTo>
                    <a:pt x="1486" y="674"/>
                    <a:pt x="1499" y="672"/>
                    <a:pt x="1512" y="670"/>
                  </a:cubicBezTo>
                  <a:cubicBezTo>
                    <a:pt x="1525" y="667"/>
                    <a:pt x="1538" y="664"/>
                    <a:pt x="1550" y="659"/>
                  </a:cubicBezTo>
                  <a:cubicBezTo>
                    <a:pt x="1563" y="653"/>
                    <a:pt x="1575" y="647"/>
                    <a:pt x="1585" y="640"/>
                  </a:cubicBezTo>
                  <a:cubicBezTo>
                    <a:pt x="1596" y="633"/>
                    <a:pt x="1606" y="626"/>
                    <a:pt x="1615" y="617"/>
                  </a:cubicBezTo>
                  <a:cubicBezTo>
                    <a:pt x="1625" y="608"/>
                    <a:pt x="1633" y="599"/>
                    <a:pt x="1641" y="588"/>
                  </a:cubicBezTo>
                  <a:cubicBezTo>
                    <a:pt x="1649" y="578"/>
                    <a:pt x="1656" y="567"/>
                    <a:pt x="1662" y="555"/>
                  </a:cubicBezTo>
                  <a:cubicBezTo>
                    <a:pt x="1668" y="544"/>
                    <a:pt x="1672" y="532"/>
                    <a:pt x="1675" y="519"/>
                  </a:cubicBezTo>
                  <a:cubicBezTo>
                    <a:pt x="1678" y="507"/>
                    <a:pt x="1680" y="495"/>
                    <a:pt x="1681" y="482"/>
                  </a:cubicBezTo>
                  <a:cubicBezTo>
                    <a:pt x="1680" y="469"/>
                    <a:pt x="1678" y="457"/>
                    <a:pt x="1675" y="445"/>
                  </a:cubicBezTo>
                  <a:cubicBezTo>
                    <a:pt x="1672" y="433"/>
                    <a:pt x="1668" y="421"/>
                    <a:pt x="1662" y="410"/>
                  </a:cubicBezTo>
                  <a:cubicBezTo>
                    <a:pt x="1656" y="398"/>
                    <a:pt x="1649" y="387"/>
                    <a:pt x="1641" y="377"/>
                  </a:cubicBezTo>
                  <a:cubicBezTo>
                    <a:pt x="1633" y="367"/>
                    <a:pt x="1624" y="357"/>
                    <a:pt x="1615" y="349"/>
                  </a:cubicBezTo>
                  <a:cubicBezTo>
                    <a:pt x="1605" y="340"/>
                    <a:pt x="1595" y="332"/>
                    <a:pt x="1583" y="325"/>
                  </a:cubicBezTo>
                  <a:cubicBezTo>
                    <a:pt x="1572" y="318"/>
                    <a:pt x="1560" y="312"/>
                    <a:pt x="1547" y="307"/>
                  </a:cubicBezTo>
                  <a:cubicBezTo>
                    <a:pt x="1535" y="302"/>
                    <a:pt x="1522" y="298"/>
                    <a:pt x="1509" y="295"/>
                  </a:cubicBezTo>
                  <a:cubicBezTo>
                    <a:pt x="1496" y="293"/>
                    <a:pt x="1482" y="291"/>
                    <a:pt x="1468" y="291"/>
                  </a:cubicBezTo>
                  <a:lnTo>
                    <a:pt x="293" y="291"/>
                  </a:lnTo>
                  <a:lnTo>
                    <a:pt x="293" y="674"/>
                  </a:lnTo>
                  <a:lnTo>
                    <a:pt x="1472" y="674"/>
                  </a:ln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 name="Freeform 6">
              <a:extLst>
                <a:ext uri="{FF2B5EF4-FFF2-40B4-BE49-F238E27FC236}">
                  <a16:creationId xmlns:a16="http://schemas.microsoft.com/office/drawing/2014/main" id="{E9A77436-CB0E-3047-EA28-A1F2DB294EB8}"/>
                </a:ext>
              </a:extLst>
            </p:cNvPr>
            <p:cNvSpPr>
              <a:spLocks/>
            </p:cNvSpPr>
            <p:nvPr/>
          </p:nvSpPr>
          <p:spPr bwMode="auto">
            <a:xfrm>
              <a:off x="5397501" y="3136900"/>
              <a:ext cx="698500" cy="777875"/>
            </a:xfrm>
            <a:custGeom>
              <a:avLst/>
              <a:gdLst>
                <a:gd name="T0" fmla="*/ 1415 w 1939"/>
                <a:gd name="T1" fmla="*/ 1784 h 2143"/>
                <a:gd name="T2" fmla="*/ 1357 w 1939"/>
                <a:gd name="T3" fmla="*/ 1740 h 2143"/>
                <a:gd name="T4" fmla="*/ 1215 w 1939"/>
                <a:gd name="T5" fmla="*/ 1578 h 2143"/>
                <a:gd name="T6" fmla="*/ 977 w 1939"/>
                <a:gd name="T7" fmla="*/ 1298 h 2143"/>
                <a:gd name="T8" fmla="*/ 734 w 1939"/>
                <a:gd name="T9" fmla="*/ 1011 h 2143"/>
                <a:gd name="T10" fmla="*/ 497 w 1939"/>
                <a:gd name="T11" fmla="*/ 732 h 2143"/>
                <a:gd name="T12" fmla="*/ 348 w 1939"/>
                <a:gd name="T13" fmla="*/ 587 h 2143"/>
                <a:gd name="T14" fmla="*/ 306 w 1939"/>
                <a:gd name="T15" fmla="*/ 598 h 2143"/>
                <a:gd name="T16" fmla="*/ 298 w 1939"/>
                <a:gd name="T17" fmla="*/ 607 h 2143"/>
                <a:gd name="T18" fmla="*/ 293 w 1939"/>
                <a:gd name="T19" fmla="*/ 2110 h 2143"/>
                <a:gd name="T20" fmla="*/ 33 w 1939"/>
                <a:gd name="T21" fmla="*/ 2143 h 2143"/>
                <a:gd name="T22" fmla="*/ 0 w 1939"/>
                <a:gd name="T23" fmla="*/ 606 h 2143"/>
                <a:gd name="T24" fmla="*/ 14 w 1939"/>
                <a:gd name="T25" fmla="*/ 529 h 2143"/>
                <a:gd name="T26" fmla="*/ 74 w 1939"/>
                <a:gd name="T27" fmla="*/ 414 h 2143"/>
                <a:gd name="T28" fmla="*/ 172 w 1939"/>
                <a:gd name="T29" fmla="*/ 335 h 2143"/>
                <a:gd name="T30" fmla="*/ 291 w 1939"/>
                <a:gd name="T31" fmla="*/ 294 h 2143"/>
                <a:gd name="T32" fmla="*/ 493 w 1939"/>
                <a:gd name="T33" fmla="*/ 318 h 2143"/>
                <a:gd name="T34" fmla="*/ 613 w 1939"/>
                <a:gd name="T35" fmla="*/ 413 h 2143"/>
                <a:gd name="T36" fmla="*/ 1317 w 1939"/>
                <a:gd name="T37" fmla="*/ 1243 h 2143"/>
                <a:gd name="T38" fmla="*/ 1559 w 1939"/>
                <a:gd name="T39" fmla="*/ 1524 h 2143"/>
                <a:gd name="T40" fmla="*/ 1571 w 1939"/>
                <a:gd name="T41" fmla="*/ 1531 h 2143"/>
                <a:gd name="T42" fmla="*/ 1582 w 1939"/>
                <a:gd name="T43" fmla="*/ 1535 h 2143"/>
                <a:gd name="T44" fmla="*/ 1625 w 1939"/>
                <a:gd name="T45" fmla="*/ 1524 h 2143"/>
                <a:gd name="T46" fmla="*/ 1643 w 1939"/>
                <a:gd name="T47" fmla="*/ 33 h 2143"/>
                <a:gd name="T48" fmla="*/ 1906 w 1939"/>
                <a:gd name="T49" fmla="*/ 0 h 2143"/>
                <a:gd name="T50" fmla="*/ 1939 w 1939"/>
                <a:gd name="T51" fmla="*/ 1517 h 2143"/>
                <a:gd name="T52" fmla="*/ 1925 w 1939"/>
                <a:gd name="T53" fmla="*/ 1588 h 2143"/>
                <a:gd name="T54" fmla="*/ 1864 w 1939"/>
                <a:gd name="T55" fmla="*/ 1703 h 2143"/>
                <a:gd name="T56" fmla="*/ 1770 w 1939"/>
                <a:gd name="T57" fmla="*/ 1785 h 2143"/>
                <a:gd name="T58" fmla="*/ 1589 w 1939"/>
                <a:gd name="T59" fmla="*/ 1834 h 2143"/>
                <a:gd name="T60" fmla="*/ 1516 w 1939"/>
                <a:gd name="T61" fmla="*/ 1826 h 2143"/>
                <a:gd name="T62" fmla="*/ 1445 w 1939"/>
                <a:gd name="T63" fmla="*/ 1799 h 2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39" h="2143">
                  <a:moveTo>
                    <a:pt x="1445" y="1799"/>
                  </a:moveTo>
                  <a:cubicBezTo>
                    <a:pt x="1435" y="1795"/>
                    <a:pt x="1425" y="1790"/>
                    <a:pt x="1415" y="1784"/>
                  </a:cubicBezTo>
                  <a:cubicBezTo>
                    <a:pt x="1405" y="1778"/>
                    <a:pt x="1395" y="1771"/>
                    <a:pt x="1386" y="1764"/>
                  </a:cubicBezTo>
                  <a:cubicBezTo>
                    <a:pt x="1376" y="1757"/>
                    <a:pt x="1366" y="1749"/>
                    <a:pt x="1357" y="1740"/>
                  </a:cubicBezTo>
                  <a:cubicBezTo>
                    <a:pt x="1348" y="1731"/>
                    <a:pt x="1338" y="1721"/>
                    <a:pt x="1328" y="1710"/>
                  </a:cubicBezTo>
                  <a:cubicBezTo>
                    <a:pt x="1291" y="1666"/>
                    <a:pt x="1253" y="1623"/>
                    <a:pt x="1215" y="1578"/>
                  </a:cubicBezTo>
                  <a:cubicBezTo>
                    <a:pt x="1175" y="1532"/>
                    <a:pt x="1136" y="1486"/>
                    <a:pt x="1098" y="1440"/>
                  </a:cubicBezTo>
                  <a:lnTo>
                    <a:pt x="977" y="1298"/>
                  </a:lnTo>
                  <a:lnTo>
                    <a:pt x="856" y="1155"/>
                  </a:lnTo>
                  <a:lnTo>
                    <a:pt x="734" y="1011"/>
                  </a:lnTo>
                  <a:lnTo>
                    <a:pt x="614" y="870"/>
                  </a:lnTo>
                  <a:cubicBezTo>
                    <a:pt x="572" y="820"/>
                    <a:pt x="533" y="774"/>
                    <a:pt x="497" y="732"/>
                  </a:cubicBezTo>
                  <a:cubicBezTo>
                    <a:pt x="458" y="686"/>
                    <a:pt x="421" y="643"/>
                    <a:pt x="387" y="601"/>
                  </a:cubicBezTo>
                  <a:cubicBezTo>
                    <a:pt x="376" y="591"/>
                    <a:pt x="364" y="587"/>
                    <a:pt x="348" y="587"/>
                  </a:cubicBezTo>
                  <a:cubicBezTo>
                    <a:pt x="340" y="587"/>
                    <a:pt x="332" y="587"/>
                    <a:pt x="325" y="589"/>
                  </a:cubicBezTo>
                  <a:cubicBezTo>
                    <a:pt x="318" y="591"/>
                    <a:pt x="312" y="594"/>
                    <a:pt x="306" y="598"/>
                  </a:cubicBezTo>
                  <a:lnTo>
                    <a:pt x="306" y="598"/>
                  </a:lnTo>
                  <a:cubicBezTo>
                    <a:pt x="302" y="600"/>
                    <a:pt x="299" y="604"/>
                    <a:pt x="298" y="607"/>
                  </a:cubicBezTo>
                  <a:cubicBezTo>
                    <a:pt x="295" y="611"/>
                    <a:pt x="294" y="616"/>
                    <a:pt x="293" y="622"/>
                  </a:cubicBezTo>
                  <a:lnTo>
                    <a:pt x="293" y="2110"/>
                  </a:lnTo>
                  <a:cubicBezTo>
                    <a:pt x="293" y="2129"/>
                    <a:pt x="279" y="2143"/>
                    <a:pt x="260" y="2143"/>
                  </a:cubicBezTo>
                  <a:lnTo>
                    <a:pt x="33" y="2143"/>
                  </a:lnTo>
                  <a:cubicBezTo>
                    <a:pt x="15" y="2143"/>
                    <a:pt x="0" y="2129"/>
                    <a:pt x="0" y="2110"/>
                  </a:cubicBezTo>
                  <a:lnTo>
                    <a:pt x="0" y="606"/>
                  </a:lnTo>
                  <a:cubicBezTo>
                    <a:pt x="0" y="601"/>
                    <a:pt x="1" y="597"/>
                    <a:pt x="2" y="593"/>
                  </a:cubicBezTo>
                  <a:cubicBezTo>
                    <a:pt x="4" y="571"/>
                    <a:pt x="8" y="549"/>
                    <a:pt x="14" y="529"/>
                  </a:cubicBezTo>
                  <a:cubicBezTo>
                    <a:pt x="20" y="507"/>
                    <a:pt x="28" y="486"/>
                    <a:pt x="38" y="467"/>
                  </a:cubicBezTo>
                  <a:cubicBezTo>
                    <a:pt x="49" y="448"/>
                    <a:pt x="61" y="430"/>
                    <a:pt x="74" y="414"/>
                  </a:cubicBezTo>
                  <a:cubicBezTo>
                    <a:pt x="88" y="397"/>
                    <a:pt x="103" y="382"/>
                    <a:pt x="120" y="369"/>
                  </a:cubicBezTo>
                  <a:cubicBezTo>
                    <a:pt x="137" y="356"/>
                    <a:pt x="154" y="344"/>
                    <a:pt x="172" y="335"/>
                  </a:cubicBezTo>
                  <a:cubicBezTo>
                    <a:pt x="191" y="325"/>
                    <a:pt x="210" y="316"/>
                    <a:pt x="230" y="309"/>
                  </a:cubicBezTo>
                  <a:cubicBezTo>
                    <a:pt x="250" y="303"/>
                    <a:pt x="270" y="298"/>
                    <a:pt x="291" y="294"/>
                  </a:cubicBezTo>
                  <a:cubicBezTo>
                    <a:pt x="311" y="291"/>
                    <a:pt x="332" y="289"/>
                    <a:pt x="352" y="289"/>
                  </a:cubicBezTo>
                  <a:cubicBezTo>
                    <a:pt x="401" y="289"/>
                    <a:pt x="448" y="298"/>
                    <a:pt x="493" y="318"/>
                  </a:cubicBezTo>
                  <a:cubicBezTo>
                    <a:pt x="517" y="328"/>
                    <a:pt x="538" y="341"/>
                    <a:pt x="559" y="357"/>
                  </a:cubicBezTo>
                  <a:cubicBezTo>
                    <a:pt x="578" y="373"/>
                    <a:pt x="596" y="391"/>
                    <a:pt x="613" y="413"/>
                  </a:cubicBezTo>
                  <a:lnTo>
                    <a:pt x="848" y="690"/>
                  </a:lnTo>
                  <a:lnTo>
                    <a:pt x="1317" y="1243"/>
                  </a:lnTo>
                  <a:lnTo>
                    <a:pt x="1552" y="1519"/>
                  </a:lnTo>
                  <a:cubicBezTo>
                    <a:pt x="1554" y="1521"/>
                    <a:pt x="1556" y="1523"/>
                    <a:pt x="1559" y="1524"/>
                  </a:cubicBezTo>
                  <a:lnTo>
                    <a:pt x="1560" y="1525"/>
                  </a:lnTo>
                  <a:cubicBezTo>
                    <a:pt x="1563" y="1527"/>
                    <a:pt x="1566" y="1529"/>
                    <a:pt x="1571" y="1531"/>
                  </a:cubicBezTo>
                  <a:lnTo>
                    <a:pt x="1572" y="1532"/>
                  </a:lnTo>
                  <a:cubicBezTo>
                    <a:pt x="1575" y="1533"/>
                    <a:pt x="1579" y="1534"/>
                    <a:pt x="1582" y="1535"/>
                  </a:cubicBezTo>
                  <a:cubicBezTo>
                    <a:pt x="1585" y="1536"/>
                    <a:pt x="1588" y="1536"/>
                    <a:pt x="1591" y="1536"/>
                  </a:cubicBezTo>
                  <a:cubicBezTo>
                    <a:pt x="1603" y="1536"/>
                    <a:pt x="1615" y="1532"/>
                    <a:pt x="1625" y="1524"/>
                  </a:cubicBezTo>
                  <a:cubicBezTo>
                    <a:pt x="1634" y="1517"/>
                    <a:pt x="1640" y="1508"/>
                    <a:pt x="1643" y="1497"/>
                  </a:cubicBezTo>
                  <a:lnTo>
                    <a:pt x="1643" y="33"/>
                  </a:lnTo>
                  <a:cubicBezTo>
                    <a:pt x="1643" y="15"/>
                    <a:pt x="1658" y="0"/>
                    <a:pt x="1676" y="0"/>
                  </a:cubicBezTo>
                  <a:lnTo>
                    <a:pt x="1906" y="0"/>
                  </a:lnTo>
                  <a:cubicBezTo>
                    <a:pt x="1924" y="0"/>
                    <a:pt x="1939" y="15"/>
                    <a:pt x="1939" y="33"/>
                  </a:cubicBezTo>
                  <a:lnTo>
                    <a:pt x="1939" y="1517"/>
                  </a:lnTo>
                  <a:cubicBezTo>
                    <a:pt x="1939" y="1519"/>
                    <a:pt x="1939" y="1521"/>
                    <a:pt x="1938" y="1523"/>
                  </a:cubicBezTo>
                  <a:cubicBezTo>
                    <a:pt x="1936" y="1546"/>
                    <a:pt x="1932" y="1567"/>
                    <a:pt x="1925" y="1588"/>
                  </a:cubicBezTo>
                  <a:cubicBezTo>
                    <a:pt x="1919" y="1610"/>
                    <a:pt x="1910" y="1631"/>
                    <a:pt x="1899" y="1650"/>
                  </a:cubicBezTo>
                  <a:cubicBezTo>
                    <a:pt x="1889" y="1669"/>
                    <a:pt x="1877" y="1686"/>
                    <a:pt x="1864" y="1703"/>
                  </a:cubicBezTo>
                  <a:cubicBezTo>
                    <a:pt x="1850" y="1719"/>
                    <a:pt x="1836" y="1734"/>
                    <a:pt x="1820" y="1748"/>
                  </a:cubicBezTo>
                  <a:cubicBezTo>
                    <a:pt x="1804" y="1762"/>
                    <a:pt x="1787" y="1774"/>
                    <a:pt x="1770" y="1785"/>
                  </a:cubicBezTo>
                  <a:cubicBezTo>
                    <a:pt x="1752" y="1795"/>
                    <a:pt x="1733" y="1804"/>
                    <a:pt x="1713" y="1812"/>
                  </a:cubicBezTo>
                  <a:cubicBezTo>
                    <a:pt x="1673" y="1826"/>
                    <a:pt x="1631" y="1834"/>
                    <a:pt x="1589" y="1834"/>
                  </a:cubicBezTo>
                  <a:cubicBezTo>
                    <a:pt x="1578" y="1834"/>
                    <a:pt x="1566" y="1833"/>
                    <a:pt x="1553" y="1832"/>
                  </a:cubicBezTo>
                  <a:cubicBezTo>
                    <a:pt x="1541" y="1830"/>
                    <a:pt x="1529" y="1828"/>
                    <a:pt x="1516" y="1826"/>
                  </a:cubicBezTo>
                  <a:cubicBezTo>
                    <a:pt x="1503" y="1823"/>
                    <a:pt x="1491" y="1819"/>
                    <a:pt x="1478" y="1815"/>
                  </a:cubicBezTo>
                  <a:cubicBezTo>
                    <a:pt x="1467" y="1810"/>
                    <a:pt x="1456" y="1805"/>
                    <a:pt x="1445" y="1799"/>
                  </a:cubicBez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8" name="Freeform 7">
              <a:extLst>
                <a:ext uri="{FF2B5EF4-FFF2-40B4-BE49-F238E27FC236}">
                  <a16:creationId xmlns:a16="http://schemas.microsoft.com/office/drawing/2014/main" id="{774B5E73-D663-5F8D-79B1-4EFC41F10844}"/>
                </a:ext>
              </a:extLst>
            </p:cNvPr>
            <p:cNvSpPr>
              <a:spLocks noEditPoints="1"/>
            </p:cNvSpPr>
            <p:nvPr/>
          </p:nvSpPr>
          <p:spPr bwMode="auto">
            <a:xfrm>
              <a:off x="6124576" y="3311525"/>
              <a:ext cx="750888" cy="549275"/>
            </a:xfrm>
            <a:custGeom>
              <a:avLst/>
              <a:gdLst>
                <a:gd name="T0" fmla="*/ 1846 w 2081"/>
                <a:gd name="T1" fmla="*/ 844 h 1511"/>
                <a:gd name="T2" fmla="*/ 1808 w 2081"/>
                <a:gd name="T3" fmla="*/ 878 h 1511"/>
                <a:gd name="T4" fmla="*/ 1754 w 2081"/>
                <a:gd name="T5" fmla="*/ 912 h 1511"/>
                <a:gd name="T6" fmla="*/ 1698 w 2081"/>
                <a:gd name="T7" fmla="*/ 939 h 1511"/>
                <a:gd name="T8" fmla="*/ 1684 w 2081"/>
                <a:gd name="T9" fmla="*/ 944 h 1511"/>
                <a:gd name="T10" fmla="*/ 1758 w 2081"/>
                <a:gd name="T11" fmla="*/ 1044 h 1511"/>
                <a:gd name="T12" fmla="*/ 1865 w 2081"/>
                <a:gd name="T13" fmla="*/ 1186 h 1511"/>
                <a:gd name="T14" fmla="*/ 1865 w 2081"/>
                <a:gd name="T15" fmla="*/ 1186 h 1511"/>
                <a:gd name="T16" fmla="*/ 1972 w 2081"/>
                <a:gd name="T17" fmla="*/ 1328 h 1511"/>
                <a:gd name="T18" fmla="*/ 2022 w 2081"/>
                <a:gd name="T19" fmla="*/ 1396 h 1511"/>
                <a:gd name="T20" fmla="*/ 2070 w 2081"/>
                <a:gd name="T21" fmla="*/ 1458 h 1511"/>
                <a:gd name="T22" fmla="*/ 2063 w 2081"/>
                <a:gd name="T23" fmla="*/ 1505 h 1511"/>
                <a:gd name="T24" fmla="*/ 2043 w 2081"/>
                <a:gd name="T25" fmla="*/ 1511 h 1511"/>
                <a:gd name="T26" fmla="*/ 2043 w 2081"/>
                <a:gd name="T27" fmla="*/ 1511 h 1511"/>
                <a:gd name="T28" fmla="*/ 1755 w 2081"/>
                <a:gd name="T29" fmla="*/ 1511 h 1511"/>
                <a:gd name="T30" fmla="*/ 1727 w 2081"/>
                <a:gd name="T31" fmla="*/ 1496 h 1511"/>
                <a:gd name="T32" fmla="*/ 1343 w 2081"/>
                <a:gd name="T33" fmla="*/ 982 h 1511"/>
                <a:gd name="T34" fmla="*/ 293 w 2081"/>
                <a:gd name="T35" fmla="*/ 982 h 1511"/>
                <a:gd name="T36" fmla="*/ 293 w 2081"/>
                <a:gd name="T37" fmla="*/ 1478 h 1511"/>
                <a:gd name="T38" fmla="*/ 260 w 2081"/>
                <a:gd name="T39" fmla="*/ 1511 h 1511"/>
                <a:gd name="T40" fmla="*/ 33 w 2081"/>
                <a:gd name="T41" fmla="*/ 1511 h 1511"/>
                <a:gd name="T42" fmla="*/ 0 w 2081"/>
                <a:gd name="T43" fmla="*/ 1478 h 1511"/>
                <a:gd name="T44" fmla="*/ 0 w 2081"/>
                <a:gd name="T45" fmla="*/ 33 h 1511"/>
                <a:gd name="T46" fmla="*/ 33 w 2081"/>
                <a:gd name="T47" fmla="*/ 0 h 1511"/>
                <a:gd name="T48" fmla="*/ 1497 w 2081"/>
                <a:gd name="T49" fmla="*/ 0 h 1511"/>
                <a:gd name="T50" fmla="*/ 1645 w 2081"/>
                <a:gd name="T51" fmla="*/ 20 h 1511"/>
                <a:gd name="T52" fmla="*/ 1777 w 2081"/>
                <a:gd name="T53" fmla="*/ 80 h 1511"/>
                <a:gd name="T54" fmla="*/ 1779 w 2081"/>
                <a:gd name="T55" fmla="*/ 81 h 1511"/>
                <a:gd name="T56" fmla="*/ 1871 w 2081"/>
                <a:gd name="T57" fmla="*/ 156 h 1511"/>
                <a:gd name="T58" fmla="*/ 1945 w 2081"/>
                <a:gd name="T59" fmla="*/ 253 h 1511"/>
                <a:gd name="T60" fmla="*/ 1992 w 2081"/>
                <a:gd name="T61" fmla="*/ 367 h 1511"/>
                <a:gd name="T62" fmla="*/ 2008 w 2081"/>
                <a:gd name="T63" fmla="*/ 490 h 1511"/>
                <a:gd name="T64" fmla="*/ 1967 w 2081"/>
                <a:gd name="T65" fmla="*/ 682 h 1511"/>
                <a:gd name="T66" fmla="*/ 1918 w 2081"/>
                <a:gd name="T67" fmla="*/ 765 h 1511"/>
                <a:gd name="T68" fmla="*/ 1853 w 2081"/>
                <a:gd name="T69" fmla="*/ 839 h 1511"/>
                <a:gd name="T70" fmla="*/ 1846 w 2081"/>
                <a:gd name="T71" fmla="*/ 844 h 1511"/>
                <a:gd name="T72" fmla="*/ 293 w 2081"/>
                <a:gd name="T73" fmla="*/ 686 h 1511"/>
                <a:gd name="T74" fmla="*/ 1503 w 2081"/>
                <a:gd name="T75" fmla="*/ 686 h 1511"/>
                <a:gd name="T76" fmla="*/ 1584 w 2081"/>
                <a:gd name="T77" fmla="*/ 671 h 1511"/>
                <a:gd name="T78" fmla="*/ 1620 w 2081"/>
                <a:gd name="T79" fmla="*/ 652 h 1511"/>
                <a:gd name="T80" fmla="*/ 1652 w 2081"/>
                <a:gd name="T81" fmla="*/ 628 h 1511"/>
                <a:gd name="T82" fmla="*/ 1678 w 2081"/>
                <a:gd name="T83" fmla="*/ 599 h 1511"/>
                <a:gd name="T84" fmla="*/ 1698 w 2081"/>
                <a:gd name="T85" fmla="*/ 565 h 1511"/>
                <a:gd name="T86" fmla="*/ 1710 w 2081"/>
                <a:gd name="T87" fmla="*/ 529 h 1511"/>
                <a:gd name="T88" fmla="*/ 1714 w 2081"/>
                <a:gd name="T89" fmla="*/ 490 h 1511"/>
                <a:gd name="T90" fmla="*/ 1710 w 2081"/>
                <a:gd name="T91" fmla="*/ 451 h 1511"/>
                <a:gd name="T92" fmla="*/ 1697 w 2081"/>
                <a:gd name="T93" fmla="*/ 415 h 1511"/>
                <a:gd name="T94" fmla="*/ 1697 w 2081"/>
                <a:gd name="T95" fmla="*/ 415 h 1511"/>
                <a:gd name="T96" fmla="*/ 1676 w 2081"/>
                <a:gd name="T97" fmla="*/ 381 h 1511"/>
                <a:gd name="T98" fmla="*/ 1649 w 2081"/>
                <a:gd name="T99" fmla="*/ 352 h 1511"/>
                <a:gd name="T100" fmla="*/ 1617 w 2081"/>
                <a:gd name="T101" fmla="*/ 327 h 1511"/>
                <a:gd name="T102" fmla="*/ 1580 w 2081"/>
                <a:gd name="T103" fmla="*/ 309 h 1511"/>
                <a:gd name="T104" fmla="*/ 1540 w 2081"/>
                <a:gd name="T105" fmla="*/ 297 h 1511"/>
                <a:gd name="T106" fmla="*/ 1540 w 2081"/>
                <a:gd name="T107" fmla="*/ 297 h 1511"/>
                <a:gd name="T108" fmla="*/ 1497 w 2081"/>
                <a:gd name="T109" fmla="*/ 293 h 1511"/>
                <a:gd name="T110" fmla="*/ 293 w 2081"/>
                <a:gd name="T111" fmla="*/ 293 h 1511"/>
                <a:gd name="T112" fmla="*/ 293 w 2081"/>
                <a:gd name="T113" fmla="*/ 686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81" h="1511">
                  <a:moveTo>
                    <a:pt x="1846" y="844"/>
                  </a:moveTo>
                  <a:cubicBezTo>
                    <a:pt x="1834" y="856"/>
                    <a:pt x="1821" y="867"/>
                    <a:pt x="1808" y="878"/>
                  </a:cubicBezTo>
                  <a:cubicBezTo>
                    <a:pt x="1791" y="890"/>
                    <a:pt x="1773" y="902"/>
                    <a:pt x="1754" y="912"/>
                  </a:cubicBezTo>
                  <a:cubicBezTo>
                    <a:pt x="1736" y="922"/>
                    <a:pt x="1718" y="931"/>
                    <a:pt x="1698" y="939"/>
                  </a:cubicBezTo>
                  <a:cubicBezTo>
                    <a:pt x="1693" y="941"/>
                    <a:pt x="1689" y="943"/>
                    <a:pt x="1684" y="944"/>
                  </a:cubicBezTo>
                  <a:lnTo>
                    <a:pt x="1758" y="1044"/>
                  </a:lnTo>
                  <a:lnTo>
                    <a:pt x="1865" y="1186"/>
                  </a:lnTo>
                  <a:lnTo>
                    <a:pt x="1865" y="1186"/>
                  </a:lnTo>
                  <a:lnTo>
                    <a:pt x="1972" y="1328"/>
                  </a:lnTo>
                  <a:lnTo>
                    <a:pt x="2022" y="1396"/>
                  </a:lnTo>
                  <a:lnTo>
                    <a:pt x="2070" y="1458"/>
                  </a:lnTo>
                  <a:cubicBezTo>
                    <a:pt x="2081" y="1473"/>
                    <a:pt x="2078" y="1494"/>
                    <a:pt x="2063" y="1505"/>
                  </a:cubicBezTo>
                  <a:cubicBezTo>
                    <a:pt x="2057" y="1509"/>
                    <a:pt x="2050" y="1511"/>
                    <a:pt x="2043" y="1511"/>
                  </a:cubicBezTo>
                  <a:lnTo>
                    <a:pt x="2043" y="1511"/>
                  </a:lnTo>
                  <a:lnTo>
                    <a:pt x="1755" y="1511"/>
                  </a:lnTo>
                  <a:cubicBezTo>
                    <a:pt x="1744" y="1511"/>
                    <a:pt x="1733" y="1505"/>
                    <a:pt x="1727" y="1496"/>
                  </a:cubicBezTo>
                  <a:lnTo>
                    <a:pt x="1343" y="982"/>
                  </a:lnTo>
                  <a:lnTo>
                    <a:pt x="293" y="982"/>
                  </a:lnTo>
                  <a:lnTo>
                    <a:pt x="293" y="1478"/>
                  </a:lnTo>
                  <a:cubicBezTo>
                    <a:pt x="293" y="1497"/>
                    <a:pt x="278" y="1511"/>
                    <a:pt x="260" y="1511"/>
                  </a:cubicBezTo>
                  <a:lnTo>
                    <a:pt x="33" y="1511"/>
                  </a:lnTo>
                  <a:cubicBezTo>
                    <a:pt x="15" y="1511"/>
                    <a:pt x="0" y="1497"/>
                    <a:pt x="0" y="1478"/>
                  </a:cubicBezTo>
                  <a:lnTo>
                    <a:pt x="0" y="33"/>
                  </a:lnTo>
                  <a:cubicBezTo>
                    <a:pt x="0" y="15"/>
                    <a:pt x="15" y="0"/>
                    <a:pt x="33" y="0"/>
                  </a:cubicBezTo>
                  <a:lnTo>
                    <a:pt x="1497" y="0"/>
                  </a:lnTo>
                  <a:cubicBezTo>
                    <a:pt x="1549" y="0"/>
                    <a:pt x="1598" y="7"/>
                    <a:pt x="1645" y="20"/>
                  </a:cubicBezTo>
                  <a:cubicBezTo>
                    <a:pt x="1691" y="33"/>
                    <a:pt x="1736" y="54"/>
                    <a:pt x="1777" y="80"/>
                  </a:cubicBezTo>
                  <a:lnTo>
                    <a:pt x="1779" y="81"/>
                  </a:lnTo>
                  <a:cubicBezTo>
                    <a:pt x="1813" y="103"/>
                    <a:pt x="1844" y="127"/>
                    <a:pt x="1871" y="156"/>
                  </a:cubicBezTo>
                  <a:cubicBezTo>
                    <a:pt x="1899" y="185"/>
                    <a:pt x="1924" y="217"/>
                    <a:pt x="1945" y="253"/>
                  </a:cubicBezTo>
                  <a:cubicBezTo>
                    <a:pt x="1966" y="290"/>
                    <a:pt x="1981" y="327"/>
                    <a:pt x="1992" y="367"/>
                  </a:cubicBezTo>
                  <a:cubicBezTo>
                    <a:pt x="2002" y="407"/>
                    <a:pt x="2008" y="448"/>
                    <a:pt x="2008" y="490"/>
                  </a:cubicBezTo>
                  <a:cubicBezTo>
                    <a:pt x="2008" y="558"/>
                    <a:pt x="1994" y="622"/>
                    <a:pt x="1967" y="682"/>
                  </a:cubicBezTo>
                  <a:cubicBezTo>
                    <a:pt x="1953" y="711"/>
                    <a:pt x="1937" y="739"/>
                    <a:pt x="1918" y="765"/>
                  </a:cubicBezTo>
                  <a:cubicBezTo>
                    <a:pt x="1899" y="792"/>
                    <a:pt x="1878" y="816"/>
                    <a:pt x="1853" y="839"/>
                  </a:cubicBezTo>
                  <a:cubicBezTo>
                    <a:pt x="1851" y="841"/>
                    <a:pt x="1849" y="843"/>
                    <a:pt x="1846" y="844"/>
                  </a:cubicBezTo>
                  <a:close/>
                  <a:moveTo>
                    <a:pt x="293" y="686"/>
                  </a:moveTo>
                  <a:lnTo>
                    <a:pt x="1503" y="686"/>
                  </a:lnTo>
                  <a:cubicBezTo>
                    <a:pt x="1531" y="686"/>
                    <a:pt x="1558" y="681"/>
                    <a:pt x="1584" y="671"/>
                  </a:cubicBezTo>
                  <a:cubicBezTo>
                    <a:pt x="1597" y="665"/>
                    <a:pt x="1610" y="659"/>
                    <a:pt x="1620" y="652"/>
                  </a:cubicBezTo>
                  <a:cubicBezTo>
                    <a:pt x="1631" y="646"/>
                    <a:pt x="1642" y="638"/>
                    <a:pt x="1652" y="628"/>
                  </a:cubicBezTo>
                  <a:cubicBezTo>
                    <a:pt x="1661" y="619"/>
                    <a:pt x="1670" y="610"/>
                    <a:pt x="1678" y="599"/>
                  </a:cubicBezTo>
                  <a:cubicBezTo>
                    <a:pt x="1685" y="589"/>
                    <a:pt x="1692" y="578"/>
                    <a:pt x="1698" y="565"/>
                  </a:cubicBezTo>
                  <a:cubicBezTo>
                    <a:pt x="1703" y="554"/>
                    <a:pt x="1707" y="541"/>
                    <a:pt x="1710" y="529"/>
                  </a:cubicBezTo>
                  <a:cubicBezTo>
                    <a:pt x="1713" y="517"/>
                    <a:pt x="1714" y="504"/>
                    <a:pt x="1714" y="490"/>
                  </a:cubicBezTo>
                  <a:cubicBezTo>
                    <a:pt x="1714" y="476"/>
                    <a:pt x="1713" y="463"/>
                    <a:pt x="1710" y="451"/>
                  </a:cubicBezTo>
                  <a:cubicBezTo>
                    <a:pt x="1707" y="438"/>
                    <a:pt x="1703" y="426"/>
                    <a:pt x="1697" y="415"/>
                  </a:cubicBezTo>
                  <a:lnTo>
                    <a:pt x="1697" y="415"/>
                  </a:lnTo>
                  <a:cubicBezTo>
                    <a:pt x="1691" y="403"/>
                    <a:pt x="1684" y="391"/>
                    <a:pt x="1676" y="381"/>
                  </a:cubicBezTo>
                  <a:cubicBezTo>
                    <a:pt x="1668" y="370"/>
                    <a:pt x="1659" y="361"/>
                    <a:pt x="1649" y="352"/>
                  </a:cubicBezTo>
                  <a:cubicBezTo>
                    <a:pt x="1639" y="342"/>
                    <a:pt x="1628" y="334"/>
                    <a:pt x="1617" y="327"/>
                  </a:cubicBezTo>
                  <a:cubicBezTo>
                    <a:pt x="1606" y="320"/>
                    <a:pt x="1593" y="314"/>
                    <a:pt x="1580" y="309"/>
                  </a:cubicBezTo>
                  <a:cubicBezTo>
                    <a:pt x="1566" y="304"/>
                    <a:pt x="1553" y="300"/>
                    <a:pt x="1540" y="297"/>
                  </a:cubicBezTo>
                  <a:lnTo>
                    <a:pt x="1540" y="297"/>
                  </a:lnTo>
                  <a:cubicBezTo>
                    <a:pt x="1526" y="295"/>
                    <a:pt x="1512" y="293"/>
                    <a:pt x="1497" y="293"/>
                  </a:cubicBezTo>
                  <a:lnTo>
                    <a:pt x="293" y="293"/>
                  </a:lnTo>
                  <a:lnTo>
                    <a:pt x="293" y="686"/>
                  </a:ln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 name="Freeform 8">
              <a:extLst>
                <a:ext uri="{FF2B5EF4-FFF2-40B4-BE49-F238E27FC236}">
                  <a16:creationId xmlns:a16="http://schemas.microsoft.com/office/drawing/2014/main" id="{4388498A-092F-D76E-C181-35CD54883F4B}"/>
                </a:ext>
              </a:extLst>
            </p:cNvPr>
            <p:cNvSpPr>
              <a:spLocks/>
            </p:cNvSpPr>
            <p:nvPr/>
          </p:nvSpPr>
          <p:spPr bwMode="auto">
            <a:xfrm>
              <a:off x="6861176" y="3311525"/>
              <a:ext cx="668338" cy="549275"/>
            </a:xfrm>
            <a:custGeom>
              <a:avLst/>
              <a:gdLst>
                <a:gd name="T0" fmla="*/ 1821 w 1854"/>
                <a:gd name="T1" fmla="*/ 293 h 1511"/>
                <a:gd name="T2" fmla="*/ 1074 w 1854"/>
                <a:gd name="T3" fmla="*/ 293 h 1511"/>
                <a:gd name="T4" fmla="*/ 1074 w 1854"/>
                <a:gd name="T5" fmla="*/ 1478 h 1511"/>
                <a:gd name="T6" fmla="*/ 1041 w 1854"/>
                <a:gd name="T7" fmla="*/ 1511 h 1511"/>
                <a:gd name="T8" fmla="*/ 813 w 1854"/>
                <a:gd name="T9" fmla="*/ 1511 h 1511"/>
                <a:gd name="T10" fmla="*/ 780 w 1854"/>
                <a:gd name="T11" fmla="*/ 1478 h 1511"/>
                <a:gd name="T12" fmla="*/ 780 w 1854"/>
                <a:gd name="T13" fmla="*/ 293 h 1511"/>
                <a:gd name="T14" fmla="*/ 33 w 1854"/>
                <a:gd name="T15" fmla="*/ 293 h 1511"/>
                <a:gd name="T16" fmla="*/ 0 w 1854"/>
                <a:gd name="T17" fmla="*/ 260 h 1511"/>
                <a:gd name="T18" fmla="*/ 0 w 1854"/>
                <a:gd name="T19" fmla="*/ 33 h 1511"/>
                <a:gd name="T20" fmla="*/ 33 w 1854"/>
                <a:gd name="T21" fmla="*/ 0 h 1511"/>
                <a:gd name="T22" fmla="*/ 1821 w 1854"/>
                <a:gd name="T23" fmla="*/ 0 h 1511"/>
                <a:gd name="T24" fmla="*/ 1854 w 1854"/>
                <a:gd name="T25" fmla="*/ 33 h 1511"/>
                <a:gd name="T26" fmla="*/ 1854 w 1854"/>
                <a:gd name="T27" fmla="*/ 260 h 1511"/>
                <a:gd name="T28" fmla="*/ 1821 w 1854"/>
                <a:gd name="T29" fmla="*/ 293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4" h="1511">
                  <a:moveTo>
                    <a:pt x="1821" y="293"/>
                  </a:moveTo>
                  <a:lnTo>
                    <a:pt x="1074" y="293"/>
                  </a:lnTo>
                  <a:lnTo>
                    <a:pt x="1074" y="1478"/>
                  </a:lnTo>
                  <a:cubicBezTo>
                    <a:pt x="1074" y="1497"/>
                    <a:pt x="1059" y="1511"/>
                    <a:pt x="1041" y="1511"/>
                  </a:cubicBezTo>
                  <a:lnTo>
                    <a:pt x="813" y="1511"/>
                  </a:lnTo>
                  <a:cubicBezTo>
                    <a:pt x="795" y="1511"/>
                    <a:pt x="780" y="1497"/>
                    <a:pt x="780" y="1478"/>
                  </a:cubicBezTo>
                  <a:lnTo>
                    <a:pt x="780" y="293"/>
                  </a:lnTo>
                  <a:lnTo>
                    <a:pt x="33" y="293"/>
                  </a:lnTo>
                  <a:cubicBezTo>
                    <a:pt x="15" y="293"/>
                    <a:pt x="0" y="279"/>
                    <a:pt x="0" y="260"/>
                  </a:cubicBezTo>
                  <a:lnTo>
                    <a:pt x="0" y="33"/>
                  </a:lnTo>
                  <a:cubicBezTo>
                    <a:pt x="0" y="15"/>
                    <a:pt x="15" y="0"/>
                    <a:pt x="33" y="0"/>
                  </a:cubicBezTo>
                  <a:lnTo>
                    <a:pt x="1821" y="0"/>
                  </a:lnTo>
                  <a:cubicBezTo>
                    <a:pt x="1839" y="0"/>
                    <a:pt x="1854" y="15"/>
                    <a:pt x="1854" y="33"/>
                  </a:cubicBezTo>
                  <a:lnTo>
                    <a:pt x="1854" y="260"/>
                  </a:lnTo>
                  <a:cubicBezTo>
                    <a:pt x="1854" y="279"/>
                    <a:pt x="1839" y="293"/>
                    <a:pt x="1821" y="293"/>
                  </a:cubicBez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 name="Freeform 9">
              <a:extLst>
                <a:ext uri="{FF2B5EF4-FFF2-40B4-BE49-F238E27FC236}">
                  <a16:creationId xmlns:a16="http://schemas.microsoft.com/office/drawing/2014/main" id="{E127FC99-C69B-3219-817B-BB4431620BE5}"/>
                </a:ext>
              </a:extLst>
            </p:cNvPr>
            <p:cNvSpPr>
              <a:spLocks/>
            </p:cNvSpPr>
            <p:nvPr/>
          </p:nvSpPr>
          <p:spPr bwMode="auto">
            <a:xfrm>
              <a:off x="6032501" y="2714625"/>
              <a:ext cx="433388" cy="390525"/>
            </a:xfrm>
            <a:custGeom>
              <a:avLst/>
              <a:gdLst>
                <a:gd name="T0" fmla="*/ 234 w 1200"/>
                <a:gd name="T1" fmla="*/ 411 h 1075"/>
                <a:gd name="T2" fmla="*/ 710 w 1200"/>
                <a:gd name="T3" fmla="*/ 913 h 1075"/>
                <a:gd name="T4" fmla="*/ 17 w 1200"/>
                <a:gd name="T5" fmla="*/ 1075 h 1075"/>
                <a:gd name="T6" fmla="*/ 234 w 1200"/>
                <a:gd name="T7" fmla="*/ 411 h 1075"/>
              </a:gdLst>
              <a:ahLst/>
              <a:cxnLst>
                <a:cxn ang="0">
                  <a:pos x="T0" y="T1"/>
                </a:cxn>
                <a:cxn ang="0">
                  <a:pos x="T2" y="T3"/>
                </a:cxn>
                <a:cxn ang="0">
                  <a:pos x="T4" y="T5"/>
                </a:cxn>
                <a:cxn ang="0">
                  <a:pos x="T6" y="T7"/>
                </a:cxn>
              </a:cxnLst>
              <a:rect l="0" t="0" r="r" b="b"/>
              <a:pathLst>
                <a:path w="1200" h="1075">
                  <a:moveTo>
                    <a:pt x="234" y="411"/>
                  </a:moveTo>
                  <a:cubicBezTo>
                    <a:pt x="796" y="0"/>
                    <a:pt x="1200" y="672"/>
                    <a:pt x="710" y="913"/>
                  </a:cubicBezTo>
                  <a:cubicBezTo>
                    <a:pt x="479" y="1021"/>
                    <a:pt x="248" y="837"/>
                    <a:pt x="17" y="1075"/>
                  </a:cubicBezTo>
                  <a:cubicBezTo>
                    <a:pt x="0" y="828"/>
                    <a:pt x="46" y="549"/>
                    <a:pt x="234" y="411"/>
                  </a:cubicBezTo>
                  <a:close/>
                </a:path>
              </a:pathLst>
            </a:custGeom>
            <a:solidFill>
              <a:srgbClr val="70BF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 name="Freeform 10">
              <a:extLst>
                <a:ext uri="{FF2B5EF4-FFF2-40B4-BE49-F238E27FC236}">
                  <a16:creationId xmlns:a16="http://schemas.microsoft.com/office/drawing/2014/main" id="{3D2C7CEC-560F-1869-EF45-83BEE08393C8}"/>
                </a:ext>
              </a:extLst>
            </p:cNvPr>
            <p:cNvSpPr>
              <a:spLocks/>
            </p:cNvSpPr>
            <p:nvPr/>
          </p:nvSpPr>
          <p:spPr bwMode="auto">
            <a:xfrm>
              <a:off x="5397501" y="3935413"/>
              <a:ext cx="106363" cy="106363"/>
            </a:xfrm>
            <a:custGeom>
              <a:avLst/>
              <a:gdLst>
                <a:gd name="T0" fmla="*/ 20 w 294"/>
                <a:gd name="T1" fmla="*/ 0 h 294"/>
                <a:gd name="T2" fmla="*/ 274 w 294"/>
                <a:gd name="T3" fmla="*/ 0 h 294"/>
                <a:gd name="T4" fmla="*/ 294 w 294"/>
                <a:gd name="T5" fmla="*/ 20 h 294"/>
                <a:gd name="T6" fmla="*/ 294 w 294"/>
                <a:gd name="T7" fmla="*/ 274 h 294"/>
                <a:gd name="T8" fmla="*/ 274 w 294"/>
                <a:gd name="T9" fmla="*/ 294 h 294"/>
                <a:gd name="T10" fmla="*/ 20 w 294"/>
                <a:gd name="T11" fmla="*/ 294 h 294"/>
                <a:gd name="T12" fmla="*/ 0 w 294"/>
                <a:gd name="T13" fmla="*/ 274 h 294"/>
                <a:gd name="T14" fmla="*/ 0 w 294"/>
                <a:gd name="T15" fmla="*/ 20 h 294"/>
                <a:gd name="T16" fmla="*/ 20 w 294"/>
                <a:gd name="T1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4" h="294">
                  <a:moveTo>
                    <a:pt x="20" y="0"/>
                  </a:moveTo>
                  <a:lnTo>
                    <a:pt x="274" y="0"/>
                  </a:lnTo>
                  <a:cubicBezTo>
                    <a:pt x="285" y="0"/>
                    <a:pt x="294" y="9"/>
                    <a:pt x="294" y="20"/>
                  </a:cubicBezTo>
                  <a:lnTo>
                    <a:pt x="294" y="274"/>
                  </a:lnTo>
                  <a:cubicBezTo>
                    <a:pt x="294" y="285"/>
                    <a:pt x="285" y="294"/>
                    <a:pt x="274" y="294"/>
                  </a:cubicBezTo>
                  <a:lnTo>
                    <a:pt x="20" y="294"/>
                  </a:lnTo>
                  <a:cubicBezTo>
                    <a:pt x="9" y="294"/>
                    <a:pt x="0" y="285"/>
                    <a:pt x="0" y="274"/>
                  </a:cubicBezTo>
                  <a:lnTo>
                    <a:pt x="0" y="20"/>
                  </a:lnTo>
                  <a:cubicBezTo>
                    <a:pt x="0" y="9"/>
                    <a:pt x="9" y="0"/>
                    <a:pt x="20" y="0"/>
                  </a:cubicBezTo>
                  <a:close/>
                </a:path>
              </a:pathLst>
            </a:custGeom>
            <a:solidFill>
              <a:srgbClr val="70BF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graphicFrame>
        <p:nvGraphicFramePr>
          <p:cNvPr id="4" name="Tabla 3">
            <a:extLst>
              <a:ext uri="{FF2B5EF4-FFF2-40B4-BE49-F238E27FC236}">
                <a16:creationId xmlns:a16="http://schemas.microsoft.com/office/drawing/2014/main" id="{95E70BE6-3019-ED4F-1CBB-A9C4A0837D98}"/>
              </a:ext>
            </a:extLst>
          </p:cNvPr>
          <p:cNvGraphicFramePr>
            <a:graphicFrameLocks noGrp="1"/>
          </p:cNvGraphicFramePr>
          <p:nvPr>
            <p:extLst>
              <p:ext uri="{D42A27DB-BD31-4B8C-83A1-F6EECF244321}">
                <p14:modId xmlns:p14="http://schemas.microsoft.com/office/powerpoint/2010/main" val="1008004992"/>
              </p:ext>
            </p:extLst>
          </p:nvPr>
        </p:nvGraphicFramePr>
        <p:xfrm>
          <a:off x="713958" y="1436584"/>
          <a:ext cx="4128928" cy="765556"/>
        </p:xfrm>
        <a:graphic>
          <a:graphicData uri="http://schemas.openxmlformats.org/drawingml/2006/table">
            <a:tbl>
              <a:tblPr firstRow="1" firstCol="1" bandRow="1"/>
              <a:tblGrid>
                <a:gridCol w="2000533">
                  <a:extLst>
                    <a:ext uri="{9D8B030D-6E8A-4147-A177-3AD203B41FA5}">
                      <a16:colId xmlns:a16="http://schemas.microsoft.com/office/drawing/2014/main" val="814329964"/>
                    </a:ext>
                  </a:extLst>
                </a:gridCol>
                <a:gridCol w="2128395">
                  <a:extLst>
                    <a:ext uri="{9D8B030D-6E8A-4147-A177-3AD203B41FA5}">
                      <a16:colId xmlns:a16="http://schemas.microsoft.com/office/drawing/2014/main" val="4178151884"/>
                    </a:ext>
                  </a:extLst>
                </a:gridCol>
              </a:tblGrid>
              <a:tr h="56983">
                <a:tc>
                  <a:txBody>
                    <a:bodyPr/>
                    <a:lstStyle/>
                    <a:p>
                      <a:pPr algn="ctr">
                        <a:lnSpc>
                          <a:spcPct val="107000"/>
                        </a:lnSpc>
                        <a:spcAft>
                          <a:spcPts val="800"/>
                        </a:spcAft>
                      </a:pPr>
                      <a:r>
                        <a:rPr lang="es-ES" sz="1200" b="1" kern="100">
                          <a:solidFill>
                            <a:srgbClr val="000000"/>
                          </a:solidFill>
                          <a:effectLst/>
                          <a:latin typeface="+mj-lt"/>
                          <a:ea typeface="Calibri" panose="020F0502020204030204" pitchFamily="34" charset="0"/>
                          <a:cs typeface="Times New Roman" panose="02020603050405020304" pitchFamily="18" charset="0"/>
                        </a:rPr>
                        <a:t>Sección I.  Instrucciones a los Oferentes (IAO)</a:t>
                      </a:r>
                      <a:r>
                        <a:rPr lang="es-ES" sz="1200" kern="100">
                          <a:solidFill>
                            <a:srgbClr val="000000"/>
                          </a:solidFill>
                          <a:effectLst/>
                          <a:latin typeface="+mj-lt"/>
                          <a:ea typeface="Calibri" panose="020F0502020204030204" pitchFamily="34" charset="0"/>
                          <a:cs typeface="Times New Roman" panose="02020603050405020304" pitchFamily="18" charset="0"/>
                        </a:rPr>
                        <a:t> </a:t>
                      </a:r>
                      <a:r>
                        <a:rPr lang="es-ES" sz="1200" b="1" kern="100">
                          <a:solidFill>
                            <a:srgbClr val="000000"/>
                          </a:solidFill>
                          <a:effectLst/>
                          <a:latin typeface="+mj-lt"/>
                          <a:ea typeface="Calibri" panose="020F0502020204030204" pitchFamily="34" charset="0"/>
                          <a:cs typeface="Times New Roman" panose="02020603050405020304" pitchFamily="18" charset="0"/>
                        </a:rPr>
                        <a:t>numeral 6.5</a:t>
                      </a:r>
                      <a:endParaRPr lang="es-PE" sz="1200" kern="100">
                        <a:effectLst/>
                        <a:latin typeface="+mj-lt"/>
                        <a:ea typeface="Calibri" panose="020F0502020204030204" pitchFamily="34" charset="0"/>
                        <a:cs typeface="Times New Roman" panose="02020603050405020304" pitchFamily="18" charset="0"/>
                      </a:endParaRPr>
                    </a:p>
                  </a:txBody>
                  <a:tcPr marL="28620" marR="286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a:lnSpc>
                          <a:spcPct val="107000"/>
                        </a:lnSpc>
                        <a:spcAft>
                          <a:spcPts val="800"/>
                        </a:spcAft>
                      </a:pPr>
                      <a:r>
                        <a:rPr lang="es-ES" sz="1200" b="1" kern="100">
                          <a:solidFill>
                            <a:srgbClr val="000000"/>
                          </a:solidFill>
                          <a:effectLst/>
                          <a:latin typeface="+mj-lt"/>
                          <a:ea typeface="Calibri" panose="020F0502020204030204" pitchFamily="34" charset="0"/>
                          <a:cs typeface="Times New Roman" panose="02020603050405020304" pitchFamily="18" charset="0"/>
                        </a:rPr>
                        <a:t>Sección II. Formularios de Oferta</a:t>
                      </a:r>
                      <a:endParaRPr lang="es-PE" sz="1200" kern="100">
                        <a:effectLst/>
                        <a:latin typeface="+mj-lt"/>
                        <a:ea typeface="Calibri" panose="020F0502020204030204" pitchFamily="34" charset="0"/>
                        <a:cs typeface="Times New Roman" panose="02020603050405020304" pitchFamily="18" charset="0"/>
                      </a:endParaRPr>
                    </a:p>
                  </a:txBody>
                  <a:tcPr marL="28620" marR="286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749093998"/>
                  </a:ext>
                </a:extLst>
              </a:tr>
              <a:tr h="329699">
                <a:tc>
                  <a:txBody>
                    <a:bodyPr/>
                    <a:lstStyle/>
                    <a:p>
                      <a:pPr>
                        <a:lnSpc>
                          <a:spcPct val="107000"/>
                        </a:lnSpc>
                        <a:spcAft>
                          <a:spcPts val="800"/>
                        </a:spcAft>
                      </a:pPr>
                      <a:r>
                        <a:rPr lang="es-ES" sz="1200" kern="100">
                          <a:effectLst/>
                          <a:latin typeface="+mj-lt"/>
                          <a:ea typeface="Calibri" panose="020F0502020204030204" pitchFamily="34" charset="0"/>
                          <a:cs typeface="Times New Roman" panose="02020603050405020304" pitchFamily="18" charset="0"/>
                        </a:rPr>
                        <a:t>(i) Normas de Conducta</a:t>
                      </a:r>
                      <a:endParaRPr lang="es-PE" sz="1200" kern="100">
                        <a:effectLst/>
                        <a:latin typeface="+mj-lt"/>
                        <a:ea typeface="Calibri" panose="020F0502020204030204" pitchFamily="34" charset="0"/>
                        <a:cs typeface="Times New Roman" panose="02020603050405020304" pitchFamily="18" charset="0"/>
                      </a:endParaRPr>
                    </a:p>
                  </a:txBody>
                  <a:tcPr marL="28620" marR="286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s-PE" sz="1200" kern="100" dirty="0">
                          <a:effectLst/>
                          <a:latin typeface="+mj-lt"/>
                          <a:ea typeface="Calibri" panose="020F0502020204030204" pitchFamily="34" charset="0"/>
                          <a:cs typeface="Times New Roman" panose="02020603050405020304" pitchFamily="18" charset="0"/>
                        </a:rPr>
                        <a:t>FORMULARIO N°12 FORMULARIO NORMAS DE CONDUCTA</a:t>
                      </a:r>
                    </a:p>
                  </a:txBody>
                  <a:tcPr marL="28620" marR="286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23447868"/>
                  </a:ext>
                </a:extLst>
              </a:tr>
            </a:tbl>
          </a:graphicData>
        </a:graphic>
      </p:graphicFrame>
      <p:sp>
        <p:nvSpPr>
          <p:cNvPr id="3" name="CuadroTexto 2">
            <a:extLst>
              <a:ext uri="{FF2B5EF4-FFF2-40B4-BE49-F238E27FC236}">
                <a16:creationId xmlns:a16="http://schemas.microsoft.com/office/drawing/2014/main" id="{232B607D-4CE7-0C69-FC24-66BB307524C1}"/>
              </a:ext>
            </a:extLst>
          </p:cNvPr>
          <p:cNvSpPr txBox="1"/>
          <p:nvPr/>
        </p:nvSpPr>
        <p:spPr>
          <a:xfrm>
            <a:off x="543761" y="2689048"/>
            <a:ext cx="4128929" cy="1908215"/>
          </a:xfrm>
          <a:prstGeom prst="rect">
            <a:avLst/>
          </a:prstGeom>
          <a:noFill/>
        </p:spPr>
        <p:txBody>
          <a:bodyPr wrap="square">
            <a:spAutoFit/>
          </a:bodyPr>
          <a:lstStyle/>
          <a:p>
            <a:pPr marL="171450" indent="-171450" algn="just">
              <a:spcBef>
                <a:spcPts val="600"/>
              </a:spcBef>
              <a:spcAft>
                <a:spcPts val="600"/>
              </a:spcAft>
              <a:buFont typeface="Wingdings" panose="05000000000000000000" pitchFamily="2" charset="2"/>
              <a:buChar char="ü"/>
              <a:tabLst>
                <a:tab pos="4606290" algn="r"/>
              </a:tabLst>
            </a:pPr>
            <a:r>
              <a:rPr lang="es-ES_tradnl" sz="1200" dirty="0">
                <a:effectLst/>
                <a:latin typeface="+mj-lt"/>
                <a:ea typeface="Times New Roman" panose="02020603050405020304" pitchFamily="18" charset="0"/>
              </a:rPr>
              <a:t>El Programa Nacional de Riego Tecnificado (PNRT) cuenta con un Código de Conducta que los licitantes deberán de comprometerse a respetar y cumplir. Además, deben difundir este Código de Conducta entre sus trabajadores, trabajadoras y subcontratistas. Las normas de conducta del PNRT se encuentran en la sección II Formulario – Normas de Conducta.   </a:t>
            </a:r>
            <a:endParaRPr lang="es-PE" sz="1200" dirty="0">
              <a:effectLst/>
              <a:latin typeface="+mj-lt"/>
              <a:ea typeface="Times New Roman" panose="02020603050405020304" pitchFamily="18" charset="0"/>
            </a:endParaRPr>
          </a:p>
          <a:p>
            <a:pPr marL="171450" indent="-171450" algn="just">
              <a:spcBef>
                <a:spcPts val="600"/>
              </a:spcBef>
              <a:spcAft>
                <a:spcPts val="600"/>
              </a:spcAft>
              <a:buFont typeface="Wingdings" panose="05000000000000000000" pitchFamily="2" charset="2"/>
              <a:buChar char="ü"/>
              <a:tabLst>
                <a:tab pos="4606290" algn="r"/>
              </a:tabLst>
            </a:pPr>
            <a:r>
              <a:rPr lang="es-ES_tradnl" sz="1200" b="1" dirty="0">
                <a:effectLst/>
                <a:highlight>
                  <a:srgbClr val="00FFFF"/>
                </a:highlight>
                <a:latin typeface="+mj-lt"/>
                <a:ea typeface="Times New Roman" panose="02020603050405020304" pitchFamily="18" charset="0"/>
              </a:rPr>
              <a:t>El Contratista está obligado a implementar las referidas Normas de Conducta del PNRT. </a:t>
            </a:r>
            <a:endParaRPr lang="es-PE" sz="1200" b="1" dirty="0">
              <a:effectLst/>
              <a:highlight>
                <a:srgbClr val="00FFFF"/>
              </a:highlight>
              <a:latin typeface="+mj-lt"/>
              <a:ea typeface="Times New Roman" panose="02020603050405020304" pitchFamily="18" charset="0"/>
            </a:endParaRPr>
          </a:p>
        </p:txBody>
      </p:sp>
      <p:pic>
        <p:nvPicPr>
          <p:cNvPr id="12" name="Imagen 11">
            <a:extLst>
              <a:ext uri="{FF2B5EF4-FFF2-40B4-BE49-F238E27FC236}">
                <a16:creationId xmlns:a16="http://schemas.microsoft.com/office/drawing/2014/main" id="{7AD0FD42-C0AF-3FB0-E988-C10287F00ECD}"/>
              </a:ext>
            </a:extLst>
          </p:cNvPr>
          <p:cNvPicPr>
            <a:picLocks noChangeAspect="1"/>
          </p:cNvPicPr>
          <p:nvPr/>
        </p:nvPicPr>
        <p:blipFill>
          <a:blip r:embed="rId2"/>
          <a:stretch>
            <a:fillRect/>
          </a:stretch>
        </p:blipFill>
        <p:spPr>
          <a:xfrm>
            <a:off x="5013081" y="417235"/>
            <a:ext cx="6440981" cy="6191331"/>
          </a:xfrm>
          <a:prstGeom prst="rect">
            <a:avLst/>
          </a:prstGeom>
        </p:spPr>
      </p:pic>
    </p:spTree>
    <p:extLst>
      <p:ext uri="{BB962C8B-B14F-4D97-AF65-F5344CB8AC3E}">
        <p14:creationId xmlns:p14="http://schemas.microsoft.com/office/powerpoint/2010/main" val="2449356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id="{FA763C76-9734-A32A-35C1-F996366C9C6F}"/>
              </a:ext>
            </a:extLst>
          </p:cNvPr>
          <p:cNvGrpSpPr/>
          <p:nvPr/>
        </p:nvGrpSpPr>
        <p:grpSpPr>
          <a:xfrm>
            <a:off x="981629" y="128444"/>
            <a:ext cx="2458453" cy="818238"/>
            <a:chOff x="4662488" y="2714625"/>
            <a:chExt cx="2867026" cy="1327151"/>
          </a:xfrm>
        </p:grpSpPr>
        <p:sp>
          <p:nvSpPr>
            <p:cNvPr id="6" name="Freeform 5">
              <a:extLst>
                <a:ext uri="{FF2B5EF4-FFF2-40B4-BE49-F238E27FC236}">
                  <a16:creationId xmlns:a16="http://schemas.microsoft.com/office/drawing/2014/main" id="{CF72B70E-EFA3-D81B-F5C6-C8EC0BA6EC22}"/>
                </a:ext>
              </a:extLst>
            </p:cNvPr>
            <p:cNvSpPr>
              <a:spLocks noEditPoints="1"/>
            </p:cNvSpPr>
            <p:nvPr/>
          </p:nvSpPr>
          <p:spPr bwMode="auto">
            <a:xfrm>
              <a:off x="4662488" y="3313113"/>
              <a:ext cx="709613" cy="547688"/>
            </a:xfrm>
            <a:custGeom>
              <a:avLst/>
              <a:gdLst>
                <a:gd name="T0" fmla="*/ 260 w 1970"/>
                <a:gd name="T1" fmla="*/ 1509 h 1509"/>
                <a:gd name="T2" fmla="*/ 33 w 1970"/>
                <a:gd name="T3" fmla="*/ 1509 h 1509"/>
                <a:gd name="T4" fmla="*/ 0 w 1970"/>
                <a:gd name="T5" fmla="*/ 1476 h 1509"/>
                <a:gd name="T6" fmla="*/ 0 w 1970"/>
                <a:gd name="T7" fmla="*/ 33 h 1509"/>
                <a:gd name="T8" fmla="*/ 33 w 1970"/>
                <a:gd name="T9" fmla="*/ 0 h 1509"/>
                <a:gd name="T10" fmla="*/ 1478 w 1970"/>
                <a:gd name="T11" fmla="*/ 0 h 1509"/>
                <a:gd name="T12" fmla="*/ 1574 w 1970"/>
                <a:gd name="T13" fmla="*/ 10 h 1509"/>
                <a:gd name="T14" fmla="*/ 1666 w 1970"/>
                <a:gd name="T15" fmla="*/ 38 h 1509"/>
                <a:gd name="T16" fmla="*/ 1750 w 1970"/>
                <a:gd name="T17" fmla="*/ 83 h 1509"/>
                <a:gd name="T18" fmla="*/ 1823 w 1970"/>
                <a:gd name="T19" fmla="*/ 142 h 1509"/>
                <a:gd name="T20" fmla="*/ 1883 w 1970"/>
                <a:gd name="T21" fmla="*/ 213 h 1509"/>
                <a:gd name="T22" fmla="*/ 1930 w 1970"/>
                <a:gd name="T23" fmla="*/ 295 h 1509"/>
                <a:gd name="T24" fmla="*/ 1960 w 1970"/>
                <a:gd name="T25" fmla="*/ 385 h 1509"/>
                <a:gd name="T26" fmla="*/ 1970 w 1970"/>
                <a:gd name="T27" fmla="*/ 482 h 1509"/>
                <a:gd name="T28" fmla="*/ 1928 w 1970"/>
                <a:gd name="T29" fmla="*/ 671 h 1509"/>
                <a:gd name="T30" fmla="*/ 1880 w 1970"/>
                <a:gd name="T31" fmla="*/ 752 h 1509"/>
                <a:gd name="T32" fmla="*/ 1818 w 1970"/>
                <a:gd name="T33" fmla="*/ 824 h 1509"/>
                <a:gd name="T34" fmla="*/ 1743 w 1970"/>
                <a:gd name="T35" fmla="*/ 882 h 1509"/>
                <a:gd name="T36" fmla="*/ 1657 w 1970"/>
                <a:gd name="T37" fmla="*/ 926 h 1509"/>
                <a:gd name="T38" fmla="*/ 1564 w 1970"/>
                <a:gd name="T39" fmla="*/ 954 h 1509"/>
                <a:gd name="T40" fmla="*/ 1468 w 1970"/>
                <a:gd name="T41" fmla="*/ 963 h 1509"/>
                <a:gd name="T42" fmla="*/ 293 w 1970"/>
                <a:gd name="T43" fmla="*/ 963 h 1509"/>
                <a:gd name="T44" fmla="*/ 293 w 1970"/>
                <a:gd name="T45" fmla="*/ 1476 h 1509"/>
                <a:gd name="T46" fmla="*/ 260 w 1970"/>
                <a:gd name="T47" fmla="*/ 1509 h 1509"/>
                <a:gd name="T48" fmla="*/ 1472 w 1970"/>
                <a:gd name="T49" fmla="*/ 674 h 1509"/>
                <a:gd name="T50" fmla="*/ 1512 w 1970"/>
                <a:gd name="T51" fmla="*/ 670 h 1509"/>
                <a:gd name="T52" fmla="*/ 1550 w 1970"/>
                <a:gd name="T53" fmla="*/ 659 h 1509"/>
                <a:gd name="T54" fmla="*/ 1585 w 1970"/>
                <a:gd name="T55" fmla="*/ 640 h 1509"/>
                <a:gd name="T56" fmla="*/ 1615 w 1970"/>
                <a:gd name="T57" fmla="*/ 617 h 1509"/>
                <a:gd name="T58" fmla="*/ 1641 w 1970"/>
                <a:gd name="T59" fmla="*/ 588 h 1509"/>
                <a:gd name="T60" fmla="*/ 1662 w 1970"/>
                <a:gd name="T61" fmla="*/ 555 h 1509"/>
                <a:gd name="T62" fmla="*/ 1675 w 1970"/>
                <a:gd name="T63" fmla="*/ 519 h 1509"/>
                <a:gd name="T64" fmla="*/ 1681 w 1970"/>
                <a:gd name="T65" fmla="*/ 482 h 1509"/>
                <a:gd name="T66" fmla="*/ 1675 w 1970"/>
                <a:gd name="T67" fmla="*/ 445 h 1509"/>
                <a:gd name="T68" fmla="*/ 1662 w 1970"/>
                <a:gd name="T69" fmla="*/ 410 h 1509"/>
                <a:gd name="T70" fmla="*/ 1641 w 1970"/>
                <a:gd name="T71" fmla="*/ 377 h 1509"/>
                <a:gd name="T72" fmla="*/ 1615 w 1970"/>
                <a:gd name="T73" fmla="*/ 349 h 1509"/>
                <a:gd name="T74" fmla="*/ 1583 w 1970"/>
                <a:gd name="T75" fmla="*/ 325 h 1509"/>
                <a:gd name="T76" fmla="*/ 1547 w 1970"/>
                <a:gd name="T77" fmla="*/ 307 h 1509"/>
                <a:gd name="T78" fmla="*/ 1509 w 1970"/>
                <a:gd name="T79" fmla="*/ 295 h 1509"/>
                <a:gd name="T80" fmla="*/ 1468 w 1970"/>
                <a:gd name="T81" fmla="*/ 291 h 1509"/>
                <a:gd name="T82" fmla="*/ 293 w 1970"/>
                <a:gd name="T83" fmla="*/ 291 h 1509"/>
                <a:gd name="T84" fmla="*/ 293 w 1970"/>
                <a:gd name="T85" fmla="*/ 674 h 1509"/>
                <a:gd name="T86" fmla="*/ 1472 w 1970"/>
                <a:gd name="T87" fmla="*/ 674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70" h="1509">
                  <a:moveTo>
                    <a:pt x="260" y="1509"/>
                  </a:moveTo>
                  <a:lnTo>
                    <a:pt x="33" y="1509"/>
                  </a:lnTo>
                  <a:cubicBezTo>
                    <a:pt x="15" y="1509"/>
                    <a:pt x="0" y="1495"/>
                    <a:pt x="0" y="1476"/>
                  </a:cubicBezTo>
                  <a:lnTo>
                    <a:pt x="0" y="33"/>
                  </a:lnTo>
                  <a:cubicBezTo>
                    <a:pt x="0" y="15"/>
                    <a:pt x="15" y="0"/>
                    <a:pt x="33" y="0"/>
                  </a:cubicBezTo>
                  <a:lnTo>
                    <a:pt x="1478" y="0"/>
                  </a:lnTo>
                  <a:cubicBezTo>
                    <a:pt x="1511" y="0"/>
                    <a:pt x="1543" y="3"/>
                    <a:pt x="1574" y="10"/>
                  </a:cubicBezTo>
                  <a:cubicBezTo>
                    <a:pt x="1606" y="16"/>
                    <a:pt x="1637" y="26"/>
                    <a:pt x="1666" y="38"/>
                  </a:cubicBezTo>
                  <a:cubicBezTo>
                    <a:pt x="1696" y="51"/>
                    <a:pt x="1724" y="66"/>
                    <a:pt x="1750" y="83"/>
                  </a:cubicBezTo>
                  <a:cubicBezTo>
                    <a:pt x="1776" y="100"/>
                    <a:pt x="1800" y="120"/>
                    <a:pt x="1823" y="142"/>
                  </a:cubicBezTo>
                  <a:cubicBezTo>
                    <a:pt x="1845" y="164"/>
                    <a:pt x="1865" y="188"/>
                    <a:pt x="1883" y="213"/>
                  </a:cubicBezTo>
                  <a:cubicBezTo>
                    <a:pt x="1901" y="239"/>
                    <a:pt x="1916" y="266"/>
                    <a:pt x="1930" y="295"/>
                  </a:cubicBezTo>
                  <a:cubicBezTo>
                    <a:pt x="1943" y="324"/>
                    <a:pt x="1953" y="354"/>
                    <a:pt x="1960" y="385"/>
                  </a:cubicBezTo>
                  <a:cubicBezTo>
                    <a:pt x="1967" y="417"/>
                    <a:pt x="1970" y="449"/>
                    <a:pt x="1970" y="482"/>
                  </a:cubicBezTo>
                  <a:cubicBezTo>
                    <a:pt x="1970" y="549"/>
                    <a:pt x="1956" y="612"/>
                    <a:pt x="1928" y="671"/>
                  </a:cubicBezTo>
                  <a:cubicBezTo>
                    <a:pt x="1915" y="700"/>
                    <a:pt x="1899" y="727"/>
                    <a:pt x="1880" y="752"/>
                  </a:cubicBezTo>
                  <a:cubicBezTo>
                    <a:pt x="1862" y="778"/>
                    <a:pt x="1841" y="802"/>
                    <a:pt x="1818" y="824"/>
                  </a:cubicBezTo>
                  <a:cubicBezTo>
                    <a:pt x="1795" y="845"/>
                    <a:pt x="1770" y="865"/>
                    <a:pt x="1743" y="882"/>
                  </a:cubicBezTo>
                  <a:cubicBezTo>
                    <a:pt x="1716" y="899"/>
                    <a:pt x="1688" y="914"/>
                    <a:pt x="1657" y="926"/>
                  </a:cubicBezTo>
                  <a:cubicBezTo>
                    <a:pt x="1627" y="938"/>
                    <a:pt x="1596" y="948"/>
                    <a:pt x="1564" y="954"/>
                  </a:cubicBezTo>
                  <a:cubicBezTo>
                    <a:pt x="1533" y="960"/>
                    <a:pt x="1500" y="963"/>
                    <a:pt x="1468" y="963"/>
                  </a:cubicBezTo>
                  <a:lnTo>
                    <a:pt x="293" y="963"/>
                  </a:lnTo>
                  <a:lnTo>
                    <a:pt x="293" y="1476"/>
                  </a:lnTo>
                  <a:cubicBezTo>
                    <a:pt x="293" y="1495"/>
                    <a:pt x="279" y="1509"/>
                    <a:pt x="260" y="1509"/>
                  </a:cubicBezTo>
                  <a:close/>
                  <a:moveTo>
                    <a:pt x="1472" y="674"/>
                  </a:moveTo>
                  <a:cubicBezTo>
                    <a:pt x="1486" y="674"/>
                    <a:pt x="1499" y="672"/>
                    <a:pt x="1512" y="670"/>
                  </a:cubicBezTo>
                  <a:cubicBezTo>
                    <a:pt x="1525" y="667"/>
                    <a:pt x="1538" y="664"/>
                    <a:pt x="1550" y="659"/>
                  </a:cubicBezTo>
                  <a:cubicBezTo>
                    <a:pt x="1563" y="653"/>
                    <a:pt x="1575" y="647"/>
                    <a:pt x="1585" y="640"/>
                  </a:cubicBezTo>
                  <a:cubicBezTo>
                    <a:pt x="1596" y="633"/>
                    <a:pt x="1606" y="626"/>
                    <a:pt x="1615" y="617"/>
                  </a:cubicBezTo>
                  <a:cubicBezTo>
                    <a:pt x="1625" y="608"/>
                    <a:pt x="1633" y="599"/>
                    <a:pt x="1641" y="588"/>
                  </a:cubicBezTo>
                  <a:cubicBezTo>
                    <a:pt x="1649" y="578"/>
                    <a:pt x="1656" y="567"/>
                    <a:pt x="1662" y="555"/>
                  </a:cubicBezTo>
                  <a:cubicBezTo>
                    <a:pt x="1668" y="544"/>
                    <a:pt x="1672" y="532"/>
                    <a:pt x="1675" y="519"/>
                  </a:cubicBezTo>
                  <a:cubicBezTo>
                    <a:pt x="1678" y="507"/>
                    <a:pt x="1680" y="495"/>
                    <a:pt x="1681" y="482"/>
                  </a:cubicBezTo>
                  <a:cubicBezTo>
                    <a:pt x="1680" y="469"/>
                    <a:pt x="1678" y="457"/>
                    <a:pt x="1675" y="445"/>
                  </a:cubicBezTo>
                  <a:cubicBezTo>
                    <a:pt x="1672" y="433"/>
                    <a:pt x="1668" y="421"/>
                    <a:pt x="1662" y="410"/>
                  </a:cubicBezTo>
                  <a:cubicBezTo>
                    <a:pt x="1656" y="398"/>
                    <a:pt x="1649" y="387"/>
                    <a:pt x="1641" y="377"/>
                  </a:cubicBezTo>
                  <a:cubicBezTo>
                    <a:pt x="1633" y="367"/>
                    <a:pt x="1624" y="357"/>
                    <a:pt x="1615" y="349"/>
                  </a:cubicBezTo>
                  <a:cubicBezTo>
                    <a:pt x="1605" y="340"/>
                    <a:pt x="1595" y="332"/>
                    <a:pt x="1583" y="325"/>
                  </a:cubicBezTo>
                  <a:cubicBezTo>
                    <a:pt x="1572" y="318"/>
                    <a:pt x="1560" y="312"/>
                    <a:pt x="1547" y="307"/>
                  </a:cubicBezTo>
                  <a:cubicBezTo>
                    <a:pt x="1535" y="302"/>
                    <a:pt x="1522" y="298"/>
                    <a:pt x="1509" y="295"/>
                  </a:cubicBezTo>
                  <a:cubicBezTo>
                    <a:pt x="1496" y="293"/>
                    <a:pt x="1482" y="291"/>
                    <a:pt x="1468" y="291"/>
                  </a:cubicBezTo>
                  <a:lnTo>
                    <a:pt x="293" y="291"/>
                  </a:lnTo>
                  <a:lnTo>
                    <a:pt x="293" y="674"/>
                  </a:lnTo>
                  <a:lnTo>
                    <a:pt x="1472" y="674"/>
                  </a:ln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 name="Freeform 6">
              <a:extLst>
                <a:ext uri="{FF2B5EF4-FFF2-40B4-BE49-F238E27FC236}">
                  <a16:creationId xmlns:a16="http://schemas.microsoft.com/office/drawing/2014/main" id="{E9A77436-CB0E-3047-EA28-A1F2DB294EB8}"/>
                </a:ext>
              </a:extLst>
            </p:cNvPr>
            <p:cNvSpPr>
              <a:spLocks/>
            </p:cNvSpPr>
            <p:nvPr/>
          </p:nvSpPr>
          <p:spPr bwMode="auto">
            <a:xfrm>
              <a:off x="5397501" y="3136900"/>
              <a:ext cx="698500" cy="777875"/>
            </a:xfrm>
            <a:custGeom>
              <a:avLst/>
              <a:gdLst>
                <a:gd name="T0" fmla="*/ 1415 w 1939"/>
                <a:gd name="T1" fmla="*/ 1784 h 2143"/>
                <a:gd name="T2" fmla="*/ 1357 w 1939"/>
                <a:gd name="T3" fmla="*/ 1740 h 2143"/>
                <a:gd name="T4" fmla="*/ 1215 w 1939"/>
                <a:gd name="T5" fmla="*/ 1578 h 2143"/>
                <a:gd name="T6" fmla="*/ 977 w 1939"/>
                <a:gd name="T7" fmla="*/ 1298 h 2143"/>
                <a:gd name="T8" fmla="*/ 734 w 1939"/>
                <a:gd name="T9" fmla="*/ 1011 h 2143"/>
                <a:gd name="T10" fmla="*/ 497 w 1939"/>
                <a:gd name="T11" fmla="*/ 732 h 2143"/>
                <a:gd name="T12" fmla="*/ 348 w 1939"/>
                <a:gd name="T13" fmla="*/ 587 h 2143"/>
                <a:gd name="T14" fmla="*/ 306 w 1939"/>
                <a:gd name="T15" fmla="*/ 598 h 2143"/>
                <a:gd name="T16" fmla="*/ 298 w 1939"/>
                <a:gd name="T17" fmla="*/ 607 h 2143"/>
                <a:gd name="T18" fmla="*/ 293 w 1939"/>
                <a:gd name="T19" fmla="*/ 2110 h 2143"/>
                <a:gd name="T20" fmla="*/ 33 w 1939"/>
                <a:gd name="T21" fmla="*/ 2143 h 2143"/>
                <a:gd name="T22" fmla="*/ 0 w 1939"/>
                <a:gd name="T23" fmla="*/ 606 h 2143"/>
                <a:gd name="T24" fmla="*/ 14 w 1939"/>
                <a:gd name="T25" fmla="*/ 529 h 2143"/>
                <a:gd name="T26" fmla="*/ 74 w 1939"/>
                <a:gd name="T27" fmla="*/ 414 h 2143"/>
                <a:gd name="T28" fmla="*/ 172 w 1939"/>
                <a:gd name="T29" fmla="*/ 335 h 2143"/>
                <a:gd name="T30" fmla="*/ 291 w 1939"/>
                <a:gd name="T31" fmla="*/ 294 h 2143"/>
                <a:gd name="T32" fmla="*/ 493 w 1939"/>
                <a:gd name="T33" fmla="*/ 318 h 2143"/>
                <a:gd name="T34" fmla="*/ 613 w 1939"/>
                <a:gd name="T35" fmla="*/ 413 h 2143"/>
                <a:gd name="T36" fmla="*/ 1317 w 1939"/>
                <a:gd name="T37" fmla="*/ 1243 h 2143"/>
                <a:gd name="T38" fmla="*/ 1559 w 1939"/>
                <a:gd name="T39" fmla="*/ 1524 h 2143"/>
                <a:gd name="T40" fmla="*/ 1571 w 1939"/>
                <a:gd name="T41" fmla="*/ 1531 h 2143"/>
                <a:gd name="T42" fmla="*/ 1582 w 1939"/>
                <a:gd name="T43" fmla="*/ 1535 h 2143"/>
                <a:gd name="T44" fmla="*/ 1625 w 1939"/>
                <a:gd name="T45" fmla="*/ 1524 h 2143"/>
                <a:gd name="T46" fmla="*/ 1643 w 1939"/>
                <a:gd name="T47" fmla="*/ 33 h 2143"/>
                <a:gd name="T48" fmla="*/ 1906 w 1939"/>
                <a:gd name="T49" fmla="*/ 0 h 2143"/>
                <a:gd name="T50" fmla="*/ 1939 w 1939"/>
                <a:gd name="T51" fmla="*/ 1517 h 2143"/>
                <a:gd name="T52" fmla="*/ 1925 w 1939"/>
                <a:gd name="T53" fmla="*/ 1588 h 2143"/>
                <a:gd name="T54" fmla="*/ 1864 w 1939"/>
                <a:gd name="T55" fmla="*/ 1703 h 2143"/>
                <a:gd name="T56" fmla="*/ 1770 w 1939"/>
                <a:gd name="T57" fmla="*/ 1785 h 2143"/>
                <a:gd name="T58" fmla="*/ 1589 w 1939"/>
                <a:gd name="T59" fmla="*/ 1834 h 2143"/>
                <a:gd name="T60" fmla="*/ 1516 w 1939"/>
                <a:gd name="T61" fmla="*/ 1826 h 2143"/>
                <a:gd name="T62" fmla="*/ 1445 w 1939"/>
                <a:gd name="T63" fmla="*/ 1799 h 2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39" h="2143">
                  <a:moveTo>
                    <a:pt x="1445" y="1799"/>
                  </a:moveTo>
                  <a:cubicBezTo>
                    <a:pt x="1435" y="1795"/>
                    <a:pt x="1425" y="1790"/>
                    <a:pt x="1415" y="1784"/>
                  </a:cubicBezTo>
                  <a:cubicBezTo>
                    <a:pt x="1405" y="1778"/>
                    <a:pt x="1395" y="1771"/>
                    <a:pt x="1386" y="1764"/>
                  </a:cubicBezTo>
                  <a:cubicBezTo>
                    <a:pt x="1376" y="1757"/>
                    <a:pt x="1366" y="1749"/>
                    <a:pt x="1357" y="1740"/>
                  </a:cubicBezTo>
                  <a:cubicBezTo>
                    <a:pt x="1348" y="1731"/>
                    <a:pt x="1338" y="1721"/>
                    <a:pt x="1328" y="1710"/>
                  </a:cubicBezTo>
                  <a:cubicBezTo>
                    <a:pt x="1291" y="1666"/>
                    <a:pt x="1253" y="1623"/>
                    <a:pt x="1215" y="1578"/>
                  </a:cubicBezTo>
                  <a:cubicBezTo>
                    <a:pt x="1175" y="1532"/>
                    <a:pt x="1136" y="1486"/>
                    <a:pt x="1098" y="1440"/>
                  </a:cubicBezTo>
                  <a:lnTo>
                    <a:pt x="977" y="1298"/>
                  </a:lnTo>
                  <a:lnTo>
                    <a:pt x="856" y="1155"/>
                  </a:lnTo>
                  <a:lnTo>
                    <a:pt x="734" y="1011"/>
                  </a:lnTo>
                  <a:lnTo>
                    <a:pt x="614" y="870"/>
                  </a:lnTo>
                  <a:cubicBezTo>
                    <a:pt x="572" y="820"/>
                    <a:pt x="533" y="774"/>
                    <a:pt x="497" y="732"/>
                  </a:cubicBezTo>
                  <a:cubicBezTo>
                    <a:pt x="458" y="686"/>
                    <a:pt x="421" y="643"/>
                    <a:pt x="387" y="601"/>
                  </a:cubicBezTo>
                  <a:cubicBezTo>
                    <a:pt x="376" y="591"/>
                    <a:pt x="364" y="587"/>
                    <a:pt x="348" y="587"/>
                  </a:cubicBezTo>
                  <a:cubicBezTo>
                    <a:pt x="340" y="587"/>
                    <a:pt x="332" y="587"/>
                    <a:pt x="325" y="589"/>
                  </a:cubicBezTo>
                  <a:cubicBezTo>
                    <a:pt x="318" y="591"/>
                    <a:pt x="312" y="594"/>
                    <a:pt x="306" y="598"/>
                  </a:cubicBezTo>
                  <a:lnTo>
                    <a:pt x="306" y="598"/>
                  </a:lnTo>
                  <a:cubicBezTo>
                    <a:pt x="302" y="600"/>
                    <a:pt x="299" y="604"/>
                    <a:pt x="298" y="607"/>
                  </a:cubicBezTo>
                  <a:cubicBezTo>
                    <a:pt x="295" y="611"/>
                    <a:pt x="294" y="616"/>
                    <a:pt x="293" y="622"/>
                  </a:cubicBezTo>
                  <a:lnTo>
                    <a:pt x="293" y="2110"/>
                  </a:lnTo>
                  <a:cubicBezTo>
                    <a:pt x="293" y="2129"/>
                    <a:pt x="279" y="2143"/>
                    <a:pt x="260" y="2143"/>
                  </a:cubicBezTo>
                  <a:lnTo>
                    <a:pt x="33" y="2143"/>
                  </a:lnTo>
                  <a:cubicBezTo>
                    <a:pt x="15" y="2143"/>
                    <a:pt x="0" y="2129"/>
                    <a:pt x="0" y="2110"/>
                  </a:cubicBezTo>
                  <a:lnTo>
                    <a:pt x="0" y="606"/>
                  </a:lnTo>
                  <a:cubicBezTo>
                    <a:pt x="0" y="601"/>
                    <a:pt x="1" y="597"/>
                    <a:pt x="2" y="593"/>
                  </a:cubicBezTo>
                  <a:cubicBezTo>
                    <a:pt x="4" y="571"/>
                    <a:pt x="8" y="549"/>
                    <a:pt x="14" y="529"/>
                  </a:cubicBezTo>
                  <a:cubicBezTo>
                    <a:pt x="20" y="507"/>
                    <a:pt x="28" y="486"/>
                    <a:pt x="38" y="467"/>
                  </a:cubicBezTo>
                  <a:cubicBezTo>
                    <a:pt x="49" y="448"/>
                    <a:pt x="61" y="430"/>
                    <a:pt x="74" y="414"/>
                  </a:cubicBezTo>
                  <a:cubicBezTo>
                    <a:pt x="88" y="397"/>
                    <a:pt x="103" y="382"/>
                    <a:pt x="120" y="369"/>
                  </a:cubicBezTo>
                  <a:cubicBezTo>
                    <a:pt x="137" y="356"/>
                    <a:pt x="154" y="344"/>
                    <a:pt x="172" y="335"/>
                  </a:cubicBezTo>
                  <a:cubicBezTo>
                    <a:pt x="191" y="325"/>
                    <a:pt x="210" y="316"/>
                    <a:pt x="230" y="309"/>
                  </a:cubicBezTo>
                  <a:cubicBezTo>
                    <a:pt x="250" y="303"/>
                    <a:pt x="270" y="298"/>
                    <a:pt x="291" y="294"/>
                  </a:cubicBezTo>
                  <a:cubicBezTo>
                    <a:pt x="311" y="291"/>
                    <a:pt x="332" y="289"/>
                    <a:pt x="352" y="289"/>
                  </a:cubicBezTo>
                  <a:cubicBezTo>
                    <a:pt x="401" y="289"/>
                    <a:pt x="448" y="298"/>
                    <a:pt x="493" y="318"/>
                  </a:cubicBezTo>
                  <a:cubicBezTo>
                    <a:pt x="517" y="328"/>
                    <a:pt x="538" y="341"/>
                    <a:pt x="559" y="357"/>
                  </a:cubicBezTo>
                  <a:cubicBezTo>
                    <a:pt x="578" y="373"/>
                    <a:pt x="596" y="391"/>
                    <a:pt x="613" y="413"/>
                  </a:cubicBezTo>
                  <a:lnTo>
                    <a:pt x="848" y="690"/>
                  </a:lnTo>
                  <a:lnTo>
                    <a:pt x="1317" y="1243"/>
                  </a:lnTo>
                  <a:lnTo>
                    <a:pt x="1552" y="1519"/>
                  </a:lnTo>
                  <a:cubicBezTo>
                    <a:pt x="1554" y="1521"/>
                    <a:pt x="1556" y="1523"/>
                    <a:pt x="1559" y="1524"/>
                  </a:cubicBezTo>
                  <a:lnTo>
                    <a:pt x="1560" y="1525"/>
                  </a:lnTo>
                  <a:cubicBezTo>
                    <a:pt x="1563" y="1527"/>
                    <a:pt x="1566" y="1529"/>
                    <a:pt x="1571" y="1531"/>
                  </a:cubicBezTo>
                  <a:lnTo>
                    <a:pt x="1572" y="1532"/>
                  </a:lnTo>
                  <a:cubicBezTo>
                    <a:pt x="1575" y="1533"/>
                    <a:pt x="1579" y="1534"/>
                    <a:pt x="1582" y="1535"/>
                  </a:cubicBezTo>
                  <a:cubicBezTo>
                    <a:pt x="1585" y="1536"/>
                    <a:pt x="1588" y="1536"/>
                    <a:pt x="1591" y="1536"/>
                  </a:cubicBezTo>
                  <a:cubicBezTo>
                    <a:pt x="1603" y="1536"/>
                    <a:pt x="1615" y="1532"/>
                    <a:pt x="1625" y="1524"/>
                  </a:cubicBezTo>
                  <a:cubicBezTo>
                    <a:pt x="1634" y="1517"/>
                    <a:pt x="1640" y="1508"/>
                    <a:pt x="1643" y="1497"/>
                  </a:cubicBezTo>
                  <a:lnTo>
                    <a:pt x="1643" y="33"/>
                  </a:lnTo>
                  <a:cubicBezTo>
                    <a:pt x="1643" y="15"/>
                    <a:pt x="1658" y="0"/>
                    <a:pt x="1676" y="0"/>
                  </a:cubicBezTo>
                  <a:lnTo>
                    <a:pt x="1906" y="0"/>
                  </a:lnTo>
                  <a:cubicBezTo>
                    <a:pt x="1924" y="0"/>
                    <a:pt x="1939" y="15"/>
                    <a:pt x="1939" y="33"/>
                  </a:cubicBezTo>
                  <a:lnTo>
                    <a:pt x="1939" y="1517"/>
                  </a:lnTo>
                  <a:cubicBezTo>
                    <a:pt x="1939" y="1519"/>
                    <a:pt x="1939" y="1521"/>
                    <a:pt x="1938" y="1523"/>
                  </a:cubicBezTo>
                  <a:cubicBezTo>
                    <a:pt x="1936" y="1546"/>
                    <a:pt x="1932" y="1567"/>
                    <a:pt x="1925" y="1588"/>
                  </a:cubicBezTo>
                  <a:cubicBezTo>
                    <a:pt x="1919" y="1610"/>
                    <a:pt x="1910" y="1631"/>
                    <a:pt x="1899" y="1650"/>
                  </a:cubicBezTo>
                  <a:cubicBezTo>
                    <a:pt x="1889" y="1669"/>
                    <a:pt x="1877" y="1686"/>
                    <a:pt x="1864" y="1703"/>
                  </a:cubicBezTo>
                  <a:cubicBezTo>
                    <a:pt x="1850" y="1719"/>
                    <a:pt x="1836" y="1734"/>
                    <a:pt x="1820" y="1748"/>
                  </a:cubicBezTo>
                  <a:cubicBezTo>
                    <a:pt x="1804" y="1762"/>
                    <a:pt x="1787" y="1774"/>
                    <a:pt x="1770" y="1785"/>
                  </a:cubicBezTo>
                  <a:cubicBezTo>
                    <a:pt x="1752" y="1795"/>
                    <a:pt x="1733" y="1804"/>
                    <a:pt x="1713" y="1812"/>
                  </a:cubicBezTo>
                  <a:cubicBezTo>
                    <a:pt x="1673" y="1826"/>
                    <a:pt x="1631" y="1834"/>
                    <a:pt x="1589" y="1834"/>
                  </a:cubicBezTo>
                  <a:cubicBezTo>
                    <a:pt x="1578" y="1834"/>
                    <a:pt x="1566" y="1833"/>
                    <a:pt x="1553" y="1832"/>
                  </a:cubicBezTo>
                  <a:cubicBezTo>
                    <a:pt x="1541" y="1830"/>
                    <a:pt x="1529" y="1828"/>
                    <a:pt x="1516" y="1826"/>
                  </a:cubicBezTo>
                  <a:cubicBezTo>
                    <a:pt x="1503" y="1823"/>
                    <a:pt x="1491" y="1819"/>
                    <a:pt x="1478" y="1815"/>
                  </a:cubicBezTo>
                  <a:cubicBezTo>
                    <a:pt x="1467" y="1810"/>
                    <a:pt x="1456" y="1805"/>
                    <a:pt x="1445" y="1799"/>
                  </a:cubicBez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8" name="Freeform 7">
              <a:extLst>
                <a:ext uri="{FF2B5EF4-FFF2-40B4-BE49-F238E27FC236}">
                  <a16:creationId xmlns:a16="http://schemas.microsoft.com/office/drawing/2014/main" id="{774B5E73-D663-5F8D-79B1-4EFC41F10844}"/>
                </a:ext>
              </a:extLst>
            </p:cNvPr>
            <p:cNvSpPr>
              <a:spLocks noEditPoints="1"/>
            </p:cNvSpPr>
            <p:nvPr/>
          </p:nvSpPr>
          <p:spPr bwMode="auto">
            <a:xfrm>
              <a:off x="6124576" y="3311525"/>
              <a:ext cx="750888" cy="549275"/>
            </a:xfrm>
            <a:custGeom>
              <a:avLst/>
              <a:gdLst>
                <a:gd name="T0" fmla="*/ 1846 w 2081"/>
                <a:gd name="T1" fmla="*/ 844 h 1511"/>
                <a:gd name="T2" fmla="*/ 1808 w 2081"/>
                <a:gd name="T3" fmla="*/ 878 h 1511"/>
                <a:gd name="T4" fmla="*/ 1754 w 2081"/>
                <a:gd name="T5" fmla="*/ 912 h 1511"/>
                <a:gd name="T6" fmla="*/ 1698 w 2081"/>
                <a:gd name="T7" fmla="*/ 939 h 1511"/>
                <a:gd name="T8" fmla="*/ 1684 w 2081"/>
                <a:gd name="T9" fmla="*/ 944 h 1511"/>
                <a:gd name="T10" fmla="*/ 1758 w 2081"/>
                <a:gd name="T11" fmla="*/ 1044 h 1511"/>
                <a:gd name="T12" fmla="*/ 1865 w 2081"/>
                <a:gd name="T13" fmla="*/ 1186 h 1511"/>
                <a:gd name="T14" fmla="*/ 1865 w 2081"/>
                <a:gd name="T15" fmla="*/ 1186 h 1511"/>
                <a:gd name="T16" fmla="*/ 1972 w 2081"/>
                <a:gd name="T17" fmla="*/ 1328 h 1511"/>
                <a:gd name="T18" fmla="*/ 2022 w 2081"/>
                <a:gd name="T19" fmla="*/ 1396 h 1511"/>
                <a:gd name="T20" fmla="*/ 2070 w 2081"/>
                <a:gd name="T21" fmla="*/ 1458 h 1511"/>
                <a:gd name="T22" fmla="*/ 2063 w 2081"/>
                <a:gd name="T23" fmla="*/ 1505 h 1511"/>
                <a:gd name="T24" fmla="*/ 2043 w 2081"/>
                <a:gd name="T25" fmla="*/ 1511 h 1511"/>
                <a:gd name="T26" fmla="*/ 2043 w 2081"/>
                <a:gd name="T27" fmla="*/ 1511 h 1511"/>
                <a:gd name="T28" fmla="*/ 1755 w 2081"/>
                <a:gd name="T29" fmla="*/ 1511 h 1511"/>
                <a:gd name="T30" fmla="*/ 1727 w 2081"/>
                <a:gd name="T31" fmla="*/ 1496 h 1511"/>
                <a:gd name="T32" fmla="*/ 1343 w 2081"/>
                <a:gd name="T33" fmla="*/ 982 h 1511"/>
                <a:gd name="T34" fmla="*/ 293 w 2081"/>
                <a:gd name="T35" fmla="*/ 982 h 1511"/>
                <a:gd name="T36" fmla="*/ 293 w 2081"/>
                <a:gd name="T37" fmla="*/ 1478 h 1511"/>
                <a:gd name="T38" fmla="*/ 260 w 2081"/>
                <a:gd name="T39" fmla="*/ 1511 h 1511"/>
                <a:gd name="T40" fmla="*/ 33 w 2081"/>
                <a:gd name="T41" fmla="*/ 1511 h 1511"/>
                <a:gd name="T42" fmla="*/ 0 w 2081"/>
                <a:gd name="T43" fmla="*/ 1478 h 1511"/>
                <a:gd name="T44" fmla="*/ 0 w 2081"/>
                <a:gd name="T45" fmla="*/ 33 h 1511"/>
                <a:gd name="T46" fmla="*/ 33 w 2081"/>
                <a:gd name="T47" fmla="*/ 0 h 1511"/>
                <a:gd name="T48" fmla="*/ 1497 w 2081"/>
                <a:gd name="T49" fmla="*/ 0 h 1511"/>
                <a:gd name="T50" fmla="*/ 1645 w 2081"/>
                <a:gd name="T51" fmla="*/ 20 h 1511"/>
                <a:gd name="T52" fmla="*/ 1777 w 2081"/>
                <a:gd name="T53" fmla="*/ 80 h 1511"/>
                <a:gd name="T54" fmla="*/ 1779 w 2081"/>
                <a:gd name="T55" fmla="*/ 81 h 1511"/>
                <a:gd name="T56" fmla="*/ 1871 w 2081"/>
                <a:gd name="T57" fmla="*/ 156 h 1511"/>
                <a:gd name="T58" fmla="*/ 1945 w 2081"/>
                <a:gd name="T59" fmla="*/ 253 h 1511"/>
                <a:gd name="T60" fmla="*/ 1992 w 2081"/>
                <a:gd name="T61" fmla="*/ 367 h 1511"/>
                <a:gd name="T62" fmla="*/ 2008 w 2081"/>
                <a:gd name="T63" fmla="*/ 490 h 1511"/>
                <a:gd name="T64" fmla="*/ 1967 w 2081"/>
                <a:gd name="T65" fmla="*/ 682 h 1511"/>
                <a:gd name="T66" fmla="*/ 1918 w 2081"/>
                <a:gd name="T67" fmla="*/ 765 h 1511"/>
                <a:gd name="T68" fmla="*/ 1853 w 2081"/>
                <a:gd name="T69" fmla="*/ 839 h 1511"/>
                <a:gd name="T70" fmla="*/ 1846 w 2081"/>
                <a:gd name="T71" fmla="*/ 844 h 1511"/>
                <a:gd name="T72" fmla="*/ 293 w 2081"/>
                <a:gd name="T73" fmla="*/ 686 h 1511"/>
                <a:gd name="T74" fmla="*/ 1503 w 2081"/>
                <a:gd name="T75" fmla="*/ 686 h 1511"/>
                <a:gd name="T76" fmla="*/ 1584 w 2081"/>
                <a:gd name="T77" fmla="*/ 671 h 1511"/>
                <a:gd name="T78" fmla="*/ 1620 w 2081"/>
                <a:gd name="T79" fmla="*/ 652 h 1511"/>
                <a:gd name="T80" fmla="*/ 1652 w 2081"/>
                <a:gd name="T81" fmla="*/ 628 h 1511"/>
                <a:gd name="T82" fmla="*/ 1678 w 2081"/>
                <a:gd name="T83" fmla="*/ 599 h 1511"/>
                <a:gd name="T84" fmla="*/ 1698 w 2081"/>
                <a:gd name="T85" fmla="*/ 565 h 1511"/>
                <a:gd name="T86" fmla="*/ 1710 w 2081"/>
                <a:gd name="T87" fmla="*/ 529 h 1511"/>
                <a:gd name="T88" fmla="*/ 1714 w 2081"/>
                <a:gd name="T89" fmla="*/ 490 h 1511"/>
                <a:gd name="T90" fmla="*/ 1710 w 2081"/>
                <a:gd name="T91" fmla="*/ 451 h 1511"/>
                <a:gd name="T92" fmla="*/ 1697 w 2081"/>
                <a:gd name="T93" fmla="*/ 415 h 1511"/>
                <a:gd name="T94" fmla="*/ 1697 w 2081"/>
                <a:gd name="T95" fmla="*/ 415 h 1511"/>
                <a:gd name="T96" fmla="*/ 1676 w 2081"/>
                <a:gd name="T97" fmla="*/ 381 h 1511"/>
                <a:gd name="T98" fmla="*/ 1649 w 2081"/>
                <a:gd name="T99" fmla="*/ 352 h 1511"/>
                <a:gd name="T100" fmla="*/ 1617 w 2081"/>
                <a:gd name="T101" fmla="*/ 327 h 1511"/>
                <a:gd name="T102" fmla="*/ 1580 w 2081"/>
                <a:gd name="T103" fmla="*/ 309 h 1511"/>
                <a:gd name="T104" fmla="*/ 1540 w 2081"/>
                <a:gd name="T105" fmla="*/ 297 h 1511"/>
                <a:gd name="T106" fmla="*/ 1540 w 2081"/>
                <a:gd name="T107" fmla="*/ 297 h 1511"/>
                <a:gd name="T108" fmla="*/ 1497 w 2081"/>
                <a:gd name="T109" fmla="*/ 293 h 1511"/>
                <a:gd name="T110" fmla="*/ 293 w 2081"/>
                <a:gd name="T111" fmla="*/ 293 h 1511"/>
                <a:gd name="T112" fmla="*/ 293 w 2081"/>
                <a:gd name="T113" fmla="*/ 686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81" h="1511">
                  <a:moveTo>
                    <a:pt x="1846" y="844"/>
                  </a:moveTo>
                  <a:cubicBezTo>
                    <a:pt x="1834" y="856"/>
                    <a:pt x="1821" y="867"/>
                    <a:pt x="1808" y="878"/>
                  </a:cubicBezTo>
                  <a:cubicBezTo>
                    <a:pt x="1791" y="890"/>
                    <a:pt x="1773" y="902"/>
                    <a:pt x="1754" y="912"/>
                  </a:cubicBezTo>
                  <a:cubicBezTo>
                    <a:pt x="1736" y="922"/>
                    <a:pt x="1718" y="931"/>
                    <a:pt x="1698" y="939"/>
                  </a:cubicBezTo>
                  <a:cubicBezTo>
                    <a:pt x="1693" y="941"/>
                    <a:pt x="1689" y="943"/>
                    <a:pt x="1684" y="944"/>
                  </a:cubicBezTo>
                  <a:lnTo>
                    <a:pt x="1758" y="1044"/>
                  </a:lnTo>
                  <a:lnTo>
                    <a:pt x="1865" y="1186"/>
                  </a:lnTo>
                  <a:lnTo>
                    <a:pt x="1865" y="1186"/>
                  </a:lnTo>
                  <a:lnTo>
                    <a:pt x="1972" y="1328"/>
                  </a:lnTo>
                  <a:lnTo>
                    <a:pt x="2022" y="1396"/>
                  </a:lnTo>
                  <a:lnTo>
                    <a:pt x="2070" y="1458"/>
                  </a:lnTo>
                  <a:cubicBezTo>
                    <a:pt x="2081" y="1473"/>
                    <a:pt x="2078" y="1494"/>
                    <a:pt x="2063" y="1505"/>
                  </a:cubicBezTo>
                  <a:cubicBezTo>
                    <a:pt x="2057" y="1509"/>
                    <a:pt x="2050" y="1511"/>
                    <a:pt x="2043" y="1511"/>
                  </a:cubicBezTo>
                  <a:lnTo>
                    <a:pt x="2043" y="1511"/>
                  </a:lnTo>
                  <a:lnTo>
                    <a:pt x="1755" y="1511"/>
                  </a:lnTo>
                  <a:cubicBezTo>
                    <a:pt x="1744" y="1511"/>
                    <a:pt x="1733" y="1505"/>
                    <a:pt x="1727" y="1496"/>
                  </a:cubicBezTo>
                  <a:lnTo>
                    <a:pt x="1343" y="982"/>
                  </a:lnTo>
                  <a:lnTo>
                    <a:pt x="293" y="982"/>
                  </a:lnTo>
                  <a:lnTo>
                    <a:pt x="293" y="1478"/>
                  </a:lnTo>
                  <a:cubicBezTo>
                    <a:pt x="293" y="1497"/>
                    <a:pt x="278" y="1511"/>
                    <a:pt x="260" y="1511"/>
                  </a:cubicBezTo>
                  <a:lnTo>
                    <a:pt x="33" y="1511"/>
                  </a:lnTo>
                  <a:cubicBezTo>
                    <a:pt x="15" y="1511"/>
                    <a:pt x="0" y="1497"/>
                    <a:pt x="0" y="1478"/>
                  </a:cubicBezTo>
                  <a:lnTo>
                    <a:pt x="0" y="33"/>
                  </a:lnTo>
                  <a:cubicBezTo>
                    <a:pt x="0" y="15"/>
                    <a:pt x="15" y="0"/>
                    <a:pt x="33" y="0"/>
                  </a:cubicBezTo>
                  <a:lnTo>
                    <a:pt x="1497" y="0"/>
                  </a:lnTo>
                  <a:cubicBezTo>
                    <a:pt x="1549" y="0"/>
                    <a:pt x="1598" y="7"/>
                    <a:pt x="1645" y="20"/>
                  </a:cubicBezTo>
                  <a:cubicBezTo>
                    <a:pt x="1691" y="33"/>
                    <a:pt x="1736" y="54"/>
                    <a:pt x="1777" y="80"/>
                  </a:cubicBezTo>
                  <a:lnTo>
                    <a:pt x="1779" y="81"/>
                  </a:lnTo>
                  <a:cubicBezTo>
                    <a:pt x="1813" y="103"/>
                    <a:pt x="1844" y="127"/>
                    <a:pt x="1871" y="156"/>
                  </a:cubicBezTo>
                  <a:cubicBezTo>
                    <a:pt x="1899" y="185"/>
                    <a:pt x="1924" y="217"/>
                    <a:pt x="1945" y="253"/>
                  </a:cubicBezTo>
                  <a:cubicBezTo>
                    <a:pt x="1966" y="290"/>
                    <a:pt x="1981" y="327"/>
                    <a:pt x="1992" y="367"/>
                  </a:cubicBezTo>
                  <a:cubicBezTo>
                    <a:pt x="2002" y="407"/>
                    <a:pt x="2008" y="448"/>
                    <a:pt x="2008" y="490"/>
                  </a:cubicBezTo>
                  <a:cubicBezTo>
                    <a:pt x="2008" y="558"/>
                    <a:pt x="1994" y="622"/>
                    <a:pt x="1967" y="682"/>
                  </a:cubicBezTo>
                  <a:cubicBezTo>
                    <a:pt x="1953" y="711"/>
                    <a:pt x="1937" y="739"/>
                    <a:pt x="1918" y="765"/>
                  </a:cubicBezTo>
                  <a:cubicBezTo>
                    <a:pt x="1899" y="792"/>
                    <a:pt x="1878" y="816"/>
                    <a:pt x="1853" y="839"/>
                  </a:cubicBezTo>
                  <a:cubicBezTo>
                    <a:pt x="1851" y="841"/>
                    <a:pt x="1849" y="843"/>
                    <a:pt x="1846" y="844"/>
                  </a:cubicBezTo>
                  <a:close/>
                  <a:moveTo>
                    <a:pt x="293" y="686"/>
                  </a:moveTo>
                  <a:lnTo>
                    <a:pt x="1503" y="686"/>
                  </a:lnTo>
                  <a:cubicBezTo>
                    <a:pt x="1531" y="686"/>
                    <a:pt x="1558" y="681"/>
                    <a:pt x="1584" y="671"/>
                  </a:cubicBezTo>
                  <a:cubicBezTo>
                    <a:pt x="1597" y="665"/>
                    <a:pt x="1610" y="659"/>
                    <a:pt x="1620" y="652"/>
                  </a:cubicBezTo>
                  <a:cubicBezTo>
                    <a:pt x="1631" y="646"/>
                    <a:pt x="1642" y="638"/>
                    <a:pt x="1652" y="628"/>
                  </a:cubicBezTo>
                  <a:cubicBezTo>
                    <a:pt x="1661" y="619"/>
                    <a:pt x="1670" y="610"/>
                    <a:pt x="1678" y="599"/>
                  </a:cubicBezTo>
                  <a:cubicBezTo>
                    <a:pt x="1685" y="589"/>
                    <a:pt x="1692" y="578"/>
                    <a:pt x="1698" y="565"/>
                  </a:cubicBezTo>
                  <a:cubicBezTo>
                    <a:pt x="1703" y="554"/>
                    <a:pt x="1707" y="541"/>
                    <a:pt x="1710" y="529"/>
                  </a:cubicBezTo>
                  <a:cubicBezTo>
                    <a:pt x="1713" y="517"/>
                    <a:pt x="1714" y="504"/>
                    <a:pt x="1714" y="490"/>
                  </a:cubicBezTo>
                  <a:cubicBezTo>
                    <a:pt x="1714" y="476"/>
                    <a:pt x="1713" y="463"/>
                    <a:pt x="1710" y="451"/>
                  </a:cubicBezTo>
                  <a:cubicBezTo>
                    <a:pt x="1707" y="438"/>
                    <a:pt x="1703" y="426"/>
                    <a:pt x="1697" y="415"/>
                  </a:cubicBezTo>
                  <a:lnTo>
                    <a:pt x="1697" y="415"/>
                  </a:lnTo>
                  <a:cubicBezTo>
                    <a:pt x="1691" y="403"/>
                    <a:pt x="1684" y="391"/>
                    <a:pt x="1676" y="381"/>
                  </a:cubicBezTo>
                  <a:cubicBezTo>
                    <a:pt x="1668" y="370"/>
                    <a:pt x="1659" y="361"/>
                    <a:pt x="1649" y="352"/>
                  </a:cubicBezTo>
                  <a:cubicBezTo>
                    <a:pt x="1639" y="342"/>
                    <a:pt x="1628" y="334"/>
                    <a:pt x="1617" y="327"/>
                  </a:cubicBezTo>
                  <a:cubicBezTo>
                    <a:pt x="1606" y="320"/>
                    <a:pt x="1593" y="314"/>
                    <a:pt x="1580" y="309"/>
                  </a:cubicBezTo>
                  <a:cubicBezTo>
                    <a:pt x="1566" y="304"/>
                    <a:pt x="1553" y="300"/>
                    <a:pt x="1540" y="297"/>
                  </a:cubicBezTo>
                  <a:lnTo>
                    <a:pt x="1540" y="297"/>
                  </a:lnTo>
                  <a:cubicBezTo>
                    <a:pt x="1526" y="295"/>
                    <a:pt x="1512" y="293"/>
                    <a:pt x="1497" y="293"/>
                  </a:cubicBezTo>
                  <a:lnTo>
                    <a:pt x="293" y="293"/>
                  </a:lnTo>
                  <a:lnTo>
                    <a:pt x="293" y="686"/>
                  </a:ln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 name="Freeform 8">
              <a:extLst>
                <a:ext uri="{FF2B5EF4-FFF2-40B4-BE49-F238E27FC236}">
                  <a16:creationId xmlns:a16="http://schemas.microsoft.com/office/drawing/2014/main" id="{4388498A-092F-D76E-C181-35CD54883F4B}"/>
                </a:ext>
              </a:extLst>
            </p:cNvPr>
            <p:cNvSpPr>
              <a:spLocks/>
            </p:cNvSpPr>
            <p:nvPr/>
          </p:nvSpPr>
          <p:spPr bwMode="auto">
            <a:xfrm>
              <a:off x="6861176" y="3311525"/>
              <a:ext cx="668338" cy="549275"/>
            </a:xfrm>
            <a:custGeom>
              <a:avLst/>
              <a:gdLst>
                <a:gd name="T0" fmla="*/ 1821 w 1854"/>
                <a:gd name="T1" fmla="*/ 293 h 1511"/>
                <a:gd name="T2" fmla="*/ 1074 w 1854"/>
                <a:gd name="T3" fmla="*/ 293 h 1511"/>
                <a:gd name="T4" fmla="*/ 1074 w 1854"/>
                <a:gd name="T5" fmla="*/ 1478 h 1511"/>
                <a:gd name="T6" fmla="*/ 1041 w 1854"/>
                <a:gd name="T7" fmla="*/ 1511 h 1511"/>
                <a:gd name="T8" fmla="*/ 813 w 1854"/>
                <a:gd name="T9" fmla="*/ 1511 h 1511"/>
                <a:gd name="T10" fmla="*/ 780 w 1854"/>
                <a:gd name="T11" fmla="*/ 1478 h 1511"/>
                <a:gd name="T12" fmla="*/ 780 w 1854"/>
                <a:gd name="T13" fmla="*/ 293 h 1511"/>
                <a:gd name="T14" fmla="*/ 33 w 1854"/>
                <a:gd name="T15" fmla="*/ 293 h 1511"/>
                <a:gd name="T16" fmla="*/ 0 w 1854"/>
                <a:gd name="T17" fmla="*/ 260 h 1511"/>
                <a:gd name="T18" fmla="*/ 0 w 1854"/>
                <a:gd name="T19" fmla="*/ 33 h 1511"/>
                <a:gd name="T20" fmla="*/ 33 w 1854"/>
                <a:gd name="T21" fmla="*/ 0 h 1511"/>
                <a:gd name="T22" fmla="*/ 1821 w 1854"/>
                <a:gd name="T23" fmla="*/ 0 h 1511"/>
                <a:gd name="T24" fmla="*/ 1854 w 1854"/>
                <a:gd name="T25" fmla="*/ 33 h 1511"/>
                <a:gd name="T26" fmla="*/ 1854 w 1854"/>
                <a:gd name="T27" fmla="*/ 260 h 1511"/>
                <a:gd name="T28" fmla="*/ 1821 w 1854"/>
                <a:gd name="T29" fmla="*/ 293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4" h="1511">
                  <a:moveTo>
                    <a:pt x="1821" y="293"/>
                  </a:moveTo>
                  <a:lnTo>
                    <a:pt x="1074" y="293"/>
                  </a:lnTo>
                  <a:lnTo>
                    <a:pt x="1074" y="1478"/>
                  </a:lnTo>
                  <a:cubicBezTo>
                    <a:pt x="1074" y="1497"/>
                    <a:pt x="1059" y="1511"/>
                    <a:pt x="1041" y="1511"/>
                  </a:cubicBezTo>
                  <a:lnTo>
                    <a:pt x="813" y="1511"/>
                  </a:lnTo>
                  <a:cubicBezTo>
                    <a:pt x="795" y="1511"/>
                    <a:pt x="780" y="1497"/>
                    <a:pt x="780" y="1478"/>
                  </a:cubicBezTo>
                  <a:lnTo>
                    <a:pt x="780" y="293"/>
                  </a:lnTo>
                  <a:lnTo>
                    <a:pt x="33" y="293"/>
                  </a:lnTo>
                  <a:cubicBezTo>
                    <a:pt x="15" y="293"/>
                    <a:pt x="0" y="279"/>
                    <a:pt x="0" y="260"/>
                  </a:cubicBezTo>
                  <a:lnTo>
                    <a:pt x="0" y="33"/>
                  </a:lnTo>
                  <a:cubicBezTo>
                    <a:pt x="0" y="15"/>
                    <a:pt x="15" y="0"/>
                    <a:pt x="33" y="0"/>
                  </a:cubicBezTo>
                  <a:lnTo>
                    <a:pt x="1821" y="0"/>
                  </a:lnTo>
                  <a:cubicBezTo>
                    <a:pt x="1839" y="0"/>
                    <a:pt x="1854" y="15"/>
                    <a:pt x="1854" y="33"/>
                  </a:cubicBezTo>
                  <a:lnTo>
                    <a:pt x="1854" y="260"/>
                  </a:lnTo>
                  <a:cubicBezTo>
                    <a:pt x="1854" y="279"/>
                    <a:pt x="1839" y="293"/>
                    <a:pt x="1821" y="293"/>
                  </a:cubicBez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 name="Freeform 9">
              <a:extLst>
                <a:ext uri="{FF2B5EF4-FFF2-40B4-BE49-F238E27FC236}">
                  <a16:creationId xmlns:a16="http://schemas.microsoft.com/office/drawing/2014/main" id="{E127FC99-C69B-3219-817B-BB4431620BE5}"/>
                </a:ext>
              </a:extLst>
            </p:cNvPr>
            <p:cNvSpPr>
              <a:spLocks/>
            </p:cNvSpPr>
            <p:nvPr/>
          </p:nvSpPr>
          <p:spPr bwMode="auto">
            <a:xfrm>
              <a:off x="6032501" y="2714625"/>
              <a:ext cx="433388" cy="390525"/>
            </a:xfrm>
            <a:custGeom>
              <a:avLst/>
              <a:gdLst>
                <a:gd name="T0" fmla="*/ 234 w 1200"/>
                <a:gd name="T1" fmla="*/ 411 h 1075"/>
                <a:gd name="T2" fmla="*/ 710 w 1200"/>
                <a:gd name="T3" fmla="*/ 913 h 1075"/>
                <a:gd name="T4" fmla="*/ 17 w 1200"/>
                <a:gd name="T5" fmla="*/ 1075 h 1075"/>
                <a:gd name="T6" fmla="*/ 234 w 1200"/>
                <a:gd name="T7" fmla="*/ 411 h 1075"/>
              </a:gdLst>
              <a:ahLst/>
              <a:cxnLst>
                <a:cxn ang="0">
                  <a:pos x="T0" y="T1"/>
                </a:cxn>
                <a:cxn ang="0">
                  <a:pos x="T2" y="T3"/>
                </a:cxn>
                <a:cxn ang="0">
                  <a:pos x="T4" y="T5"/>
                </a:cxn>
                <a:cxn ang="0">
                  <a:pos x="T6" y="T7"/>
                </a:cxn>
              </a:cxnLst>
              <a:rect l="0" t="0" r="r" b="b"/>
              <a:pathLst>
                <a:path w="1200" h="1075">
                  <a:moveTo>
                    <a:pt x="234" y="411"/>
                  </a:moveTo>
                  <a:cubicBezTo>
                    <a:pt x="796" y="0"/>
                    <a:pt x="1200" y="672"/>
                    <a:pt x="710" y="913"/>
                  </a:cubicBezTo>
                  <a:cubicBezTo>
                    <a:pt x="479" y="1021"/>
                    <a:pt x="248" y="837"/>
                    <a:pt x="17" y="1075"/>
                  </a:cubicBezTo>
                  <a:cubicBezTo>
                    <a:pt x="0" y="828"/>
                    <a:pt x="46" y="549"/>
                    <a:pt x="234" y="411"/>
                  </a:cubicBezTo>
                  <a:close/>
                </a:path>
              </a:pathLst>
            </a:custGeom>
            <a:solidFill>
              <a:srgbClr val="70BF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 name="Freeform 10">
              <a:extLst>
                <a:ext uri="{FF2B5EF4-FFF2-40B4-BE49-F238E27FC236}">
                  <a16:creationId xmlns:a16="http://schemas.microsoft.com/office/drawing/2014/main" id="{3D2C7CEC-560F-1869-EF45-83BEE08393C8}"/>
                </a:ext>
              </a:extLst>
            </p:cNvPr>
            <p:cNvSpPr>
              <a:spLocks/>
            </p:cNvSpPr>
            <p:nvPr/>
          </p:nvSpPr>
          <p:spPr bwMode="auto">
            <a:xfrm>
              <a:off x="5397501" y="3935413"/>
              <a:ext cx="106363" cy="106363"/>
            </a:xfrm>
            <a:custGeom>
              <a:avLst/>
              <a:gdLst>
                <a:gd name="T0" fmla="*/ 20 w 294"/>
                <a:gd name="T1" fmla="*/ 0 h 294"/>
                <a:gd name="T2" fmla="*/ 274 w 294"/>
                <a:gd name="T3" fmla="*/ 0 h 294"/>
                <a:gd name="T4" fmla="*/ 294 w 294"/>
                <a:gd name="T5" fmla="*/ 20 h 294"/>
                <a:gd name="T6" fmla="*/ 294 w 294"/>
                <a:gd name="T7" fmla="*/ 274 h 294"/>
                <a:gd name="T8" fmla="*/ 274 w 294"/>
                <a:gd name="T9" fmla="*/ 294 h 294"/>
                <a:gd name="T10" fmla="*/ 20 w 294"/>
                <a:gd name="T11" fmla="*/ 294 h 294"/>
                <a:gd name="T12" fmla="*/ 0 w 294"/>
                <a:gd name="T13" fmla="*/ 274 h 294"/>
                <a:gd name="T14" fmla="*/ 0 w 294"/>
                <a:gd name="T15" fmla="*/ 20 h 294"/>
                <a:gd name="T16" fmla="*/ 20 w 294"/>
                <a:gd name="T1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4" h="294">
                  <a:moveTo>
                    <a:pt x="20" y="0"/>
                  </a:moveTo>
                  <a:lnTo>
                    <a:pt x="274" y="0"/>
                  </a:lnTo>
                  <a:cubicBezTo>
                    <a:pt x="285" y="0"/>
                    <a:pt x="294" y="9"/>
                    <a:pt x="294" y="20"/>
                  </a:cubicBezTo>
                  <a:lnTo>
                    <a:pt x="294" y="274"/>
                  </a:lnTo>
                  <a:cubicBezTo>
                    <a:pt x="294" y="285"/>
                    <a:pt x="285" y="294"/>
                    <a:pt x="274" y="294"/>
                  </a:cubicBezTo>
                  <a:lnTo>
                    <a:pt x="20" y="294"/>
                  </a:lnTo>
                  <a:cubicBezTo>
                    <a:pt x="9" y="294"/>
                    <a:pt x="0" y="285"/>
                    <a:pt x="0" y="274"/>
                  </a:cubicBezTo>
                  <a:lnTo>
                    <a:pt x="0" y="20"/>
                  </a:lnTo>
                  <a:cubicBezTo>
                    <a:pt x="0" y="9"/>
                    <a:pt x="9" y="0"/>
                    <a:pt x="20" y="0"/>
                  </a:cubicBezTo>
                  <a:close/>
                </a:path>
              </a:pathLst>
            </a:custGeom>
            <a:solidFill>
              <a:srgbClr val="70BF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graphicFrame>
        <p:nvGraphicFramePr>
          <p:cNvPr id="13" name="Tabla 12">
            <a:extLst>
              <a:ext uri="{FF2B5EF4-FFF2-40B4-BE49-F238E27FC236}">
                <a16:creationId xmlns:a16="http://schemas.microsoft.com/office/drawing/2014/main" id="{78DD7C92-FBC7-B2F4-5273-AD86A9EFD0D4}"/>
              </a:ext>
            </a:extLst>
          </p:cNvPr>
          <p:cNvGraphicFramePr>
            <a:graphicFrameLocks noGrp="1"/>
          </p:cNvGraphicFramePr>
          <p:nvPr>
            <p:extLst>
              <p:ext uri="{D42A27DB-BD31-4B8C-83A1-F6EECF244321}">
                <p14:modId xmlns:p14="http://schemas.microsoft.com/office/powerpoint/2010/main" val="4233312530"/>
              </p:ext>
            </p:extLst>
          </p:nvPr>
        </p:nvGraphicFramePr>
        <p:xfrm>
          <a:off x="905832" y="1184403"/>
          <a:ext cx="3447804" cy="1352677"/>
        </p:xfrm>
        <a:graphic>
          <a:graphicData uri="http://schemas.openxmlformats.org/drawingml/2006/table">
            <a:tbl>
              <a:tblPr firstRow="1" firstCol="1" bandRow="1"/>
              <a:tblGrid>
                <a:gridCol w="1676467">
                  <a:extLst>
                    <a:ext uri="{9D8B030D-6E8A-4147-A177-3AD203B41FA5}">
                      <a16:colId xmlns:a16="http://schemas.microsoft.com/office/drawing/2014/main" val="3995355258"/>
                    </a:ext>
                  </a:extLst>
                </a:gridCol>
                <a:gridCol w="1771337">
                  <a:extLst>
                    <a:ext uri="{9D8B030D-6E8A-4147-A177-3AD203B41FA5}">
                      <a16:colId xmlns:a16="http://schemas.microsoft.com/office/drawing/2014/main" val="958389916"/>
                    </a:ext>
                  </a:extLst>
                </a:gridCol>
              </a:tblGrid>
              <a:tr h="143911">
                <a:tc>
                  <a:txBody>
                    <a:bodyPr/>
                    <a:lstStyle/>
                    <a:p>
                      <a:pPr algn="ctr">
                        <a:lnSpc>
                          <a:spcPct val="107000"/>
                        </a:lnSpc>
                        <a:spcAft>
                          <a:spcPts val="800"/>
                        </a:spcAft>
                      </a:pPr>
                      <a:r>
                        <a:rPr lang="es-ES" sz="1200" b="1" kern="100">
                          <a:solidFill>
                            <a:srgbClr val="000000"/>
                          </a:solidFill>
                          <a:effectLst/>
                          <a:latin typeface="+mj-lt"/>
                          <a:ea typeface="Calibri" panose="020F0502020204030204" pitchFamily="34" charset="0"/>
                          <a:cs typeface="Times New Roman" panose="02020603050405020304" pitchFamily="18" charset="0"/>
                        </a:rPr>
                        <a:t>Sección I.  Instrucciones a los Oferentes (IAO)</a:t>
                      </a:r>
                      <a:r>
                        <a:rPr lang="es-ES" sz="1200" kern="100">
                          <a:solidFill>
                            <a:srgbClr val="000000"/>
                          </a:solidFill>
                          <a:effectLst/>
                          <a:latin typeface="+mj-lt"/>
                          <a:ea typeface="Calibri" panose="020F0502020204030204" pitchFamily="34" charset="0"/>
                          <a:cs typeface="Times New Roman" panose="02020603050405020304" pitchFamily="18" charset="0"/>
                        </a:rPr>
                        <a:t> </a:t>
                      </a:r>
                      <a:r>
                        <a:rPr lang="es-ES" sz="1200" b="1" kern="100">
                          <a:solidFill>
                            <a:srgbClr val="000000"/>
                          </a:solidFill>
                          <a:effectLst/>
                          <a:latin typeface="+mj-lt"/>
                          <a:ea typeface="Calibri" panose="020F0502020204030204" pitchFamily="34" charset="0"/>
                          <a:cs typeface="Times New Roman" panose="02020603050405020304" pitchFamily="18" charset="0"/>
                        </a:rPr>
                        <a:t>numeral 6.5</a:t>
                      </a:r>
                      <a:endParaRPr lang="es-PE" sz="1200" kern="1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a:lnSpc>
                          <a:spcPct val="107000"/>
                        </a:lnSpc>
                        <a:spcAft>
                          <a:spcPts val="800"/>
                        </a:spcAft>
                      </a:pPr>
                      <a:r>
                        <a:rPr lang="es-ES" sz="1200" b="1" kern="100">
                          <a:solidFill>
                            <a:srgbClr val="000000"/>
                          </a:solidFill>
                          <a:effectLst/>
                          <a:latin typeface="+mj-lt"/>
                          <a:ea typeface="Calibri" panose="020F0502020204030204" pitchFamily="34" charset="0"/>
                          <a:cs typeface="Times New Roman" panose="02020603050405020304" pitchFamily="18" charset="0"/>
                        </a:rPr>
                        <a:t>Sección II. Formularios de Oferta</a:t>
                      </a:r>
                      <a:endParaRPr lang="es-PE" sz="1200" kern="1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489187249"/>
                  </a:ext>
                </a:extLst>
              </a:tr>
              <a:tr h="643023">
                <a:tc>
                  <a:txBody>
                    <a:bodyPr/>
                    <a:lstStyle/>
                    <a:p>
                      <a:pPr>
                        <a:lnSpc>
                          <a:spcPct val="107000"/>
                        </a:lnSpc>
                        <a:spcAft>
                          <a:spcPts val="800"/>
                        </a:spcAft>
                      </a:pPr>
                      <a:r>
                        <a:rPr lang="es-ES" sz="1200" kern="100">
                          <a:effectLst/>
                          <a:latin typeface="+mj-lt"/>
                          <a:ea typeface="Calibri" panose="020F0502020204030204" pitchFamily="34" charset="0"/>
                          <a:cs typeface="Times New Roman" panose="02020603050405020304" pitchFamily="18" charset="0"/>
                        </a:rPr>
                        <a:t>6.5.7	Otros que se indiquen en la sección II. Formularios de la Oferta</a:t>
                      </a:r>
                      <a:endParaRPr lang="es-PE" sz="1200" kern="100">
                        <a:effectLst/>
                        <a:latin typeface="+mj-lt"/>
                        <a:ea typeface="Calibri" panose="020F0502020204030204" pitchFamily="34" charset="0"/>
                        <a:cs typeface="Times New Roman" panose="02020603050405020304" pitchFamily="18" charset="0"/>
                      </a:endParaRPr>
                    </a:p>
                  </a:txBody>
                  <a:tcPr marL="28620" marR="286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s-MX" sz="1200" kern="100" dirty="0">
                          <a:effectLst/>
                          <a:latin typeface="+mj-lt"/>
                          <a:ea typeface="Calibri" panose="020F0502020204030204" pitchFamily="34" charset="0"/>
                          <a:cs typeface="Times New Roman" panose="02020603050405020304" pitchFamily="18" charset="0"/>
                        </a:rPr>
                        <a:t>FORMULARIO N°13 DECLARACIÓN DE DESEMPEÑO ASSS</a:t>
                      </a:r>
                      <a:endParaRPr lang="es-PE" sz="1200" kern="100" dirty="0">
                        <a:effectLst/>
                        <a:latin typeface="+mj-lt"/>
                        <a:ea typeface="Calibri" panose="020F0502020204030204" pitchFamily="34" charset="0"/>
                        <a:cs typeface="Times New Roman" panose="02020603050405020304" pitchFamily="18" charset="0"/>
                      </a:endParaRPr>
                    </a:p>
                  </a:txBody>
                  <a:tcPr marL="28620" marR="286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8345229"/>
                  </a:ext>
                </a:extLst>
              </a:tr>
            </a:tbl>
          </a:graphicData>
        </a:graphic>
      </p:graphicFrame>
      <p:pic>
        <p:nvPicPr>
          <p:cNvPr id="3" name="Imagen 2">
            <a:extLst>
              <a:ext uri="{FF2B5EF4-FFF2-40B4-BE49-F238E27FC236}">
                <a16:creationId xmlns:a16="http://schemas.microsoft.com/office/drawing/2014/main" id="{8C7E3CBB-9335-FF0F-1269-0852E3231E27}"/>
              </a:ext>
            </a:extLst>
          </p:cNvPr>
          <p:cNvPicPr>
            <a:picLocks noChangeAspect="1"/>
          </p:cNvPicPr>
          <p:nvPr/>
        </p:nvPicPr>
        <p:blipFill>
          <a:blip r:embed="rId2"/>
          <a:stretch>
            <a:fillRect/>
          </a:stretch>
        </p:blipFill>
        <p:spPr>
          <a:xfrm>
            <a:off x="5392846" y="496455"/>
            <a:ext cx="5421730" cy="5785256"/>
          </a:xfrm>
          <a:prstGeom prst="rect">
            <a:avLst/>
          </a:prstGeom>
        </p:spPr>
      </p:pic>
    </p:spTree>
    <p:extLst>
      <p:ext uri="{BB962C8B-B14F-4D97-AF65-F5344CB8AC3E}">
        <p14:creationId xmlns:p14="http://schemas.microsoft.com/office/powerpoint/2010/main" val="2893864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EADE0D-A48D-9CCF-8ECC-A178ACC84CAB}"/>
              </a:ext>
            </a:extLst>
          </p:cNvPr>
          <p:cNvSpPr>
            <a:spLocks noGrp="1"/>
          </p:cNvSpPr>
          <p:nvPr>
            <p:ph type="title"/>
          </p:nvPr>
        </p:nvSpPr>
        <p:spPr>
          <a:xfrm>
            <a:off x="838200" y="1043638"/>
            <a:ext cx="10710672" cy="626720"/>
          </a:xfrm>
        </p:spPr>
        <p:txBody>
          <a:bodyPr>
            <a:normAutofit/>
          </a:bodyPr>
          <a:lstStyle/>
          <a:p>
            <a:r>
              <a:rPr lang="es-ES" sz="3600" b="1"/>
              <a:t>Presentación del sobre que contiene la Oferta</a:t>
            </a:r>
            <a:endParaRPr lang="es-PE" sz="3600" b="1"/>
          </a:p>
        </p:txBody>
      </p:sp>
      <p:grpSp>
        <p:nvGrpSpPr>
          <p:cNvPr id="5" name="Grupo 4">
            <a:extLst>
              <a:ext uri="{FF2B5EF4-FFF2-40B4-BE49-F238E27FC236}">
                <a16:creationId xmlns:a16="http://schemas.microsoft.com/office/drawing/2014/main" id="{FA763C76-9734-A32A-35C1-F996366C9C6F}"/>
              </a:ext>
            </a:extLst>
          </p:cNvPr>
          <p:cNvGrpSpPr/>
          <p:nvPr/>
        </p:nvGrpSpPr>
        <p:grpSpPr>
          <a:xfrm>
            <a:off x="978567" y="176463"/>
            <a:ext cx="2458453" cy="818238"/>
            <a:chOff x="4662488" y="2714625"/>
            <a:chExt cx="2867026" cy="1327151"/>
          </a:xfrm>
        </p:grpSpPr>
        <p:sp>
          <p:nvSpPr>
            <p:cNvPr id="6" name="Freeform 5">
              <a:extLst>
                <a:ext uri="{FF2B5EF4-FFF2-40B4-BE49-F238E27FC236}">
                  <a16:creationId xmlns:a16="http://schemas.microsoft.com/office/drawing/2014/main" id="{CF72B70E-EFA3-D81B-F5C6-C8EC0BA6EC22}"/>
                </a:ext>
              </a:extLst>
            </p:cNvPr>
            <p:cNvSpPr>
              <a:spLocks noEditPoints="1"/>
            </p:cNvSpPr>
            <p:nvPr/>
          </p:nvSpPr>
          <p:spPr bwMode="auto">
            <a:xfrm>
              <a:off x="4662488" y="3313113"/>
              <a:ext cx="709613" cy="547688"/>
            </a:xfrm>
            <a:custGeom>
              <a:avLst/>
              <a:gdLst>
                <a:gd name="T0" fmla="*/ 260 w 1970"/>
                <a:gd name="T1" fmla="*/ 1509 h 1509"/>
                <a:gd name="T2" fmla="*/ 33 w 1970"/>
                <a:gd name="T3" fmla="*/ 1509 h 1509"/>
                <a:gd name="T4" fmla="*/ 0 w 1970"/>
                <a:gd name="T5" fmla="*/ 1476 h 1509"/>
                <a:gd name="T6" fmla="*/ 0 w 1970"/>
                <a:gd name="T7" fmla="*/ 33 h 1509"/>
                <a:gd name="T8" fmla="*/ 33 w 1970"/>
                <a:gd name="T9" fmla="*/ 0 h 1509"/>
                <a:gd name="T10" fmla="*/ 1478 w 1970"/>
                <a:gd name="T11" fmla="*/ 0 h 1509"/>
                <a:gd name="T12" fmla="*/ 1574 w 1970"/>
                <a:gd name="T13" fmla="*/ 10 h 1509"/>
                <a:gd name="T14" fmla="*/ 1666 w 1970"/>
                <a:gd name="T15" fmla="*/ 38 h 1509"/>
                <a:gd name="T16" fmla="*/ 1750 w 1970"/>
                <a:gd name="T17" fmla="*/ 83 h 1509"/>
                <a:gd name="T18" fmla="*/ 1823 w 1970"/>
                <a:gd name="T19" fmla="*/ 142 h 1509"/>
                <a:gd name="T20" fmla="*/ 1883 w 1970"/>
                <a:gd name="T21" fmla="*/ 213 h 1509"/>
                <a:gd name="T22" fmla="*/ 1930 w 1970"/>
                <a:gd name="T23" fmla="*/ 295 h 1509"/>
                <a:gd name="T24" fmla="*/ 1960 w 1970"/>
                <a:gd name="T25" fmla="*/ 385 h 1509"/>
                <a:gd name="T26" fmla="*/ 1970 w 1970"/>
                <a:gd name="T27" fmla="*/ 482 h 1509"/>
                <a:gd name="T28" fmla="*/ 1928 w 1970"/>
                <a:gd name="T29" fmla="*/ 671 h 1509"/>
                <a:gd name="T30" fmla="*/ 1880 w 1970"/>
                <a:gd name="T31" fmla="*/ 752 h 1509"/>
                <a:gd name="T32" fmla="*/ 1818 w 1970"/>
                <a:gd name="T33" fmla="*/ 824 h 1509"/>
                <a:gd name="T34" fmla="*/ 1743 w 1970"/>
                <a:gd name="T35" fmla="*/ 882 h 1509"/>
                <a:gd name="T36" fmla="*/ 1657 w 1970"/>
                <a:gd name="T37" fmla="*/ 926 h 1509"/>
                <a:gd name="T38" fmla="*/ 1564 w 1970"/>
                <a:gd name="T39" fmla="*/ 954 h 1509"/>
                <a:gd name="T40" fmla="*/ 1468 w 1970"/>
                <a:gd name="T41" fmla="*/ 963 h 1509"/>
                <a:gd name="T42" fmla="*/ 293 w 1970"/>
                <a:gd name="T43" fmla="*/ 963 h 1509"/>
                <a:gd name="T44" fmla="*/ 293 w 1970"/>
                <a:gd name="T45" fmla="*/ 1476 h 1509"/>
                <a:gd name="T46" fmla="*/ 260 w 1970"/>
                <a:gd name="T47" fmla="*/ 1509 h 1509"/>
                <a:gd name="T48" fmla="*/ 1472 w 1970"/>
                <a:gd name="T49" fmla="*/ 674 h 1509"/>
                <a:gd name="T50" fmla="*/ 1512 w 1970"/>
                <a:gd name="T51" fmla="*/ 670 h 1509"/>
                <a:gd name="T52" fmla="*/ 1550 w 1970"/>
                <a:gd name="T53" fmla="*/ 659 h 1509"/>
                <a:gd name="T54" fmla="*/ 1585 w 1970"/>
                <a:gd name="T55" fmla="*/ 640 h 1509"/>
                <a:gd name="T56" fmla="*/ 1615 w 1970"/>
                <a:gd name="T57" fmla="*/ 617 h 1509"/>
                <a:gd name="T58" fmla="*/ 1641 w 1970"/>
                <a:gd name="T59" fmla="*/ 588 h 1509"/>
                <a:gd name="T60" fmla="*/ 1662 w 1970"/>
                <a:gd name="T61" fmla="*/ 555 h 1509"/>
                <a:gd name="T62" fmla="*/ 1675 w 1970"/>
                <a:gd name="T63" fmla="*/ 519 h 1509"/>
                <a:gd name="T64" fmla="*/ 1681 w 1970"/>
                <a:gd name="T65" fmla="*/ 482 h 1509"/>
                <a:gd name="T66" fmla="*/ 1675 w 1970"/>
                <a:gd name="T67" fmla="*/ 445 h 1509"/>
                <a:gd name="T68" fmla="*/ 1662 w 1970"/>
                <a:gd name="T69" fmla="*/ 410 h 1509"/>
                <a:gd name="T70" fmla="*/ 1641 w 1970"/>
                <a:gd name="T71" fmla="*/ 377 h 1509"/>
                <a:gd name="T72" fmla="*/ 1615 w 1970"/>
                <a:gd name="T73" fmla="*/ 349 h 1509"/>
                <a:gd name="T74" fmla="*/ 1583 w 1970"/>
                <a:gd name="T75" fmla="*/ 325 h 1509"/>
                <a:gd name="T76" fmla="*/ 1547 w 1970"/>
                <a:gd name="T77" fmla="*/ 307 h 1509"/>
                <a:gd name="T78" fmla="*/ 1509 w 1970"/>
                <a:gd name="T79" fmla="*/ 295 h 1509"/>
                <a:gd name="T80" fmla="*/ 1468 w 1970"/>
                <a:gd name="T81" fmla="*/ 291 h 1509"/>
                <a:gd name="T82" fmla="*/ 293 w 1970"/>
                <a:gd name="T83" fmla="*/ 291 h 1509"/>
                <a:gd name="T84" fmla="*/ 293 w 1970"/>
                <a:gd name="T85" fmla="*/ 674 h 1509"/>
                <a:gd name="T86" fmla="*/ 1472 w 1970"/>
                <a:gd name="T87" fmla="*/ 674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70" h="1509">
                  <a:moveTo>
                    <a:pt x="260" y="1509"/>
                  </a:moveTo>
                  <a:lnTo>
                    <a:pt x="33" y="1509"/>
                  </a:lnTo>
                  <a:cubicBezTo>
                    <a:pt x="15" y="1509"/>
                    <a:pt x="0" y="1495"/>
                    <a:pt x="0" y="1476"/>
                  </a:cubicBezTo>
                  <a:lnTo>
                    <a:pt x="0" y="33"/>
                  </a:lnTo>
                  <a:cubicBezTo>
                    <a:pt x="0" y="15"/>
                    <a:pt x="15" y="0"/>
                    <a:pt x="33" y="0"/>
                  </a:cubicBezTo>
                  <a:lnTo>
                    <a:pt x="1478" y="0"/>
                  </a:lnTo>
                  <a:cubicBezTo>
                    <a:pt x="1511" y="0"/>
                    <a:pt x="1543" y="3"/>
                    <a:pt x="1574" y="10"/>
                  </a:cubicBezTo>
                  <a:cubicBezTo>
                    <a:pt x="1606" y="16"/>
                    <a:pt x="1637" y="26"/>
                    <a:pt x="1666" y="38"/>
                  </a:cubicBezTo>
                  <a:cubicBezTo>
                    <a:pt x="1696" y="51"/>
                    <a:pt x="1724" y="66"/>
                    <a:pt x="1750" y="83"/>
                  </a:cubicBezTo>
                  <a:cubicBezTo>
                    <a:pt x="1776" y="100"/>
                    <a:pt x="1800" y="120"/>
                    <a:pt x="1823" y="142"/>
                  </a:cubicBezTo>
                  <a:cubicBezTo>
                    <a:pt x="1845" y="164"/>
                    <a:pt x="1865" y="188"/>
                    <a:pt x="1883" y="213"/>
                  </a:cubicBezTo>
                  <a:cubicBezTo>
                    <a:pt x="1901" y="239"/>
                    <a:pt x="1916" y="266"/>
                    <a:pt x="1930" y="295"/>
                  </a:cubicBezTo>
                  <a:cubicBezTo>
                    <a:pt x="1943" y="324"/>
                    <a:pt x="1953" y="354"/>
                    <a:pt x="1960" y="385"/>
                  </a:cubicBezTo>
                  <a:cubicBezTo>
                    <a:pt x="1967" y="417"/>
                    <a:pt x="1970" y="449"/>
                    <a:pt x="1970" y="482"/>
                  </a:cubicBezTo>
                  <a:cubicBezTo>
                    <a:pt x="1970" y="549"/>
                    <a:pt x="1956" y="612"/>
                    <a:pt x="1928" y="671"/>
                  </a:cubicBezTo>
                  <a:cubicBezTo>
                    <a:pt x="1915" y="700"/>
                    <a:pt x="1899" y="727"/>
                    <a:pt x="1880" y="752"/>
                  </a:cubicBezTo>
                  <a:cubicBezTo>
                    <a:pt x="1862" y="778"/>
                    <a:pt x="1841" y="802"/>
                    <a:pt x="1818" y="824"/>
                  </a:cubicBezTo>
                  <a:cubicBezTo>
                    <a:pt x="1795" y="845"/>
                    <a:pt x="1770" y="865"/>
                    <a:pt x="1743" y="882"/>
                  </a:cubicBezTo>
                  <a:cubicBezTo>
                    <a:pt x="1716" y="899"/>
                    <a:pt x="1688" y="914"/>
                    <a:pt x="1657" y="926"/>
                  </a:cubicBezTo>
                  <a:cubicBezTo>
                    <a:pt x="1627" y="938"/>
                    <a:pt x="1596" y="948"/>
                    <a:pt x="1564" y="954"/>
                  </a:cubicBezTo>
                  <a:cubicBezTo>
                    <a:pt x="1533" y="960"/>
                    <a:pt x="1500" y="963"/>
                    <a:pt x="1468" y="963"/>
                  </a:cubicBezTo>
                  <a:lnTo>
                    <a:pt x="293" y="963"/>
                  </a:lnTo>
                  <a:lnTo>
                    <a:pt x="293" y="1476"/>
                  </a:lnTo>
                  <a:cubicBezTo>
                    <a:pt x="293" y="1495"/>
                    <a:pt x="279" y="1509"/>
                    <a:pt x="260" y="1509"/>
                  </a:cubicBezTo>
                  <a:close/>
                  <a:moveTo>
                    <a:pt x="1472" y="674"/>
                  </a:moveTo>
                  <a:cubicBezTo>
                    <a:pt x="1486" y="674"/>
                    <a:pt x="1499" y="672"/>
                    <a:pt x="1512" y="670"/>
                  </a:cubicBezTo>
                  <a:cubicBezTo>
                    <a:pt x="1525" y="667"/>
                    <a:pt x="1538" y="664"/>
                    <a:pt x="1550" y="659"/>
                  </a:cubicBezTo>
                  <a:cubicBezTo>
                    <a:pt x="1563" y="653"/>
                    <a:pt x="1575" y="647"/>
                    <a:pt x="1585" y="640"/>
                  </a:cubicBezTo>
                  <a:cubicBezTo>
                    <a:pt x="1596" y="633"/>
                    <a:pt x="1606" y="626"/>
                    <a:pt x="1615" y="617"/>
                  </a:cubicBezTo>
                  <a:cubicBezTo>
                    <a:pt x="1625" y="608"/>
                    <a:pt x="1633" y="599"/>
                    <a:pt x="1641" y="588"/>
                  </a:cubicBezTo>
                  <a:cubicBezTo>
                    <a:pt x="1649" y="578"/>
                    <a:pt x="1656" y="567"/>
                    <a:pt x="1662" y="555"/>
                  </a:cubicBezTo>
                  <a:cubicBezTo>
                    <a:pt x="1668" y="544"/>
                    <a:pt x="1672" y="532"/>
                    <a:pt x="1675" y="519"/>
                  </a:cubicBezTo>
                  <a:cubicBezTo>
                    <a:pt x="1678" y="507"/>
                    <a:pt x="1680" y="495"/>
                    <a:pt x="1681" y="482"/>
                  </a:cubicBezTo>
                  <a:cubicBezTo>
                    <a:pt x="1680" y="469"/>
                    <a:pt x="1678" y="457"/>
                    <a:pt x="1675" y="445"/>
                  </a:cubicBezTo>
                  <a:cubicBezTo>
                    <a:pt x="1672" y="433"/>
                    <a:pt x="1668" y="421"/>
                    <a:pt x="1662" y="410"/>
                  </a:cubicBezTo>
                  <a:cubicBezTo>
                    <a:pt x="1656" y="398"/>
                    <a:pt x="1649" y="387"/>
                    <a:pt x="1641" y="377"/>
                  </a:cubicBezTo>
                  <a:cubicBezTo>
                    <a:pt x="1633" y="367"/>
                    <a:pt x="1624" y="357"/>
                    <a:pt x="1615" y="349"/>
                  </a:cubicBezTo>
                  <a:cubicBezTo>
                    <a:pt x="1605" y="340"/>
                    <a:pt x="1595" y="332"/>
                    <a:pt x="1583" y="325"/>
                  </a:cubicBezTo>
                  <a:cubicBezTo>
                    <a:pt x="1572" y="318"/>
                    <a:pt x="1560" y="312"/>
                    <a:pt x="1547" y="307"/>
                  </a:cubicBezTo>
                  <a:cubicBezTo>
                    <a:pt x="1535" y="302"/>
                    <a:pt x="1522" y="298"/>
                    <a:pt x="1509" y="295"/>
                  </a:cubicBezTo>
                  <a:cubicBezTo>
                    <a:pt x="1496" y="293"/>
                    <a:pt x="1482" y="291"/>
                    <a:pt x="1468" y="291"/>
                  </a:cubicBezTo>
                  <a:lnTo>
                    <a:pt x="293" y="291"/>
                  </a:lnTo>
                  <a:lnTo>
                    <a:pt x="293" y="674"/>
                  </a:lnTo>
                  <a:lnTo>
                    <a:pt x="1472" y="674"/>
                  </a:ln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 name="Freeform 6">
              <a:extLst>
                <a:ext uri="{FF2B5EF4-FFF2-40B4-BE49-F238E27FC236}">
                  <a16:creationId xmlns:a16="http://schemas.microsoft.com/office/drawing/2014/main" id="{E9A77436-CB0E-3047-EA28-A1F2DB294EB8}"/>
                </a:ext>
              </a:extLst>
            </p:cNvPr>
            <p:cNvSpPr>
              <a:spLocks/>
            </p:cNvSpPr>
            <p:nvPr/>
          </p:nvSpPr>
          <p:spPr bwMode="auto">
            <a:xfrm>
              <a:off x="5397501" y="3136900"/>
              <a:ext cx="698500" cy="777875"/>
            </a:xfrm>
            <a:custGeom>
              <a:avLst/>
              <a:gdLst>
                <a:gd name="T0" fmla="*/ 1415 w 1939"/>
                <a:gd name="T1" fmla="*/ 1784 h 2143"/>
                <a:gd name="T2" fmla="*/ 1357 w 1939"/>
                <a:gd name="T3" fmla="*/ 1740 h 2143"/>
                <a:gd name="T4" fmla="*/ 1215 w 1939"/>
                <a:gd name="T5" fmla="*/ 1578 h 2143"/>
                <a:gd name="T6" fmla="*/ 977 w 1939"/>
                <a:gd name="T7" fmla="*/ 1298 h 2143"/>
                <a:gd name="T8" fmla="*/ 734 w 1939"/>
                <a:gd name="T9" fmla="*/ 1011 h 2143"/>
                <a:gd name="T10" fmla="*/ 497 w 1939"/>
                <a:gd name="T11" fmla="*/ 732 h 2143"/>
                <a:gd name="T12" fmla="*/ 348 w 1939"/>
                <a:gd name="T13" fmla="*/ 587 h 2143"/>
                <a:gd name="T14" fmla="*/ 306 w 1939"/>
                <a:gd name="T15" fmla="*/ 598 h 2143"/>
                <a:gd name="T16" fmla="*/ 298 w 1939"/>
                <a:gd name="T17" fmla="*/ 607 h 2143"/>
                <a:gd name="T18" fmla="*/ 293 w 1939"/>
                <a:gd name="T19" fmla="*/ 2110 h 2143"/>
                <a:gd name="T20" fmla="*/ 33 w 1939"/>
                <a:gd name="T21" fmla="*/ 2143 h 2143"/>
                <a:gd name="T22" fmla="*/ 0 w 1939"/>
                <a:gd name="T23" fmla="*/ 606 h 2143"/>
                <a:gd name="T24" fmla="*/ 14 w 1939"/>
                <a:gd name="T25" fmla="*/ 529 h 2143"/>
                <a:gd name="T26" fmla="*/ 74 w 1939"/>
                <a:gd name="T27" fmla="*/ 414 h 2143"/>
                <a:gd name="T28" fmla="*/ 172 w 1939"/>
                <a:gd name="T29" fmla="*/ 335 h 2143"/>
                <a:gd name="T30" fmla="*/ 291 w 1939"/>
                <a:gd name="T31" fmla="*/ 294 h 2143"/>
                <a:gd name="T32" fmla="*/ 493 w 1939"/>
                <a:gd name="T33" fmla="*/ 318 h 2143"/>
                <a:gd name="T34" fmla="*/ 613 w 1939"/>
                <a:gd name="T35" fmla="*/ 413 h 2143"/>
                <a:gd name="T36" fmla="*/ 1317 w 1939"/>
                <a:gd name="T37" fmla="*/ 1243 h 2143"/>
                <a:gd name="T38" fmla="*/ 1559 w 1939"/>
                <a:gd name="T39" fmla="*/ 1524 h 2143"/>
                <a:gd name="T40" fmla="*/ 1571 w 1939"/>
                <a:gd name="T41" fmla="*/ 1531 h 2143"/>
                <a:gd name="T42" fmla="*/ 1582 w 1939"/>
                <a:gd name="T43" fmla="*/ 1535 h 2143"/>
                <a:gd name="T44" fmla="*/ 1625 w 1939"/>
                <a:gd name="T45" fmla="*/ 1524 h 2143"/>
                <a:gd name="T46" fmla="*/ 1643 w 1939"/>
                <a:gd name="T47" fmla="*/ 33 h 2143"/>
                <a:gd name="T48" fmla="*/ 1906 w 1939"/>
                <a:gd name="T49" fmla="*/ 0 h 2143"/>
                <a:gd name="T50" fmla="*/ 1939 w 1939"/>
                <a:gd name="T51" fmla="*/ 1517 h 2143"/>
                <a:gd name="T52" fmla="*/ 1925 w 1939"/>
                <a:gd name="T53" fmla="*/ 1588 h 2143"/>
                <a:gd name="T54" fmla="*/ 1864 w 1939"/>
                <a:gd name="T55" fmla="*/ 1703 h 2143"/>
                <a:gd name="T56" fmla="*/ 1770 w 1939"/>
                <a:gd name="T57" fmla="*/ 1785 h 2143"/>
                <a:gd name="T58" fmla="*/ 1589 w 1939"/>
                <a:gd name="T59" fmla="*/ 1834 h 2143"/>
                <a:gd name="T60" fmla="*/ 1516 w 1939"/>
                <a:gd name="T61" fmla="*/ 1826 h 2143"/>
                <a:gd name="T62" fmla="*/ 1445 w 1939"/>
                <a:gd name="T63" fmla="*/ 1799 h 2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39" h="2143">
                  <a:moveTo>
                    <a:pt x="1445" y="1799"/>
                  </a:moveTo>
                  <a:cubicBezTo>
                    <a:pt x="1435" y="1795"/>
                    <a:pt x="1425" y="1790"/>
                    <a:pt x="1415" y="1784"/>
                  </a:cubicBezTo>
                  <a:cubicBezTo>
                    <a:pt x="1405" y="1778"/>
                    <a:pt x="1395" y="1771"/>
                    <a:pt x="1386" y="1764"/>
                  </a:cubicBezTo>
                  <a:cubicBezTo>
                    <a:pt x="1376" y="1757"/>
                    <a:pt x="1366" y="1749"/>
                    <a:pt x="1357" y="1740"/>
                  </a:cubicBezTo>
                  <a:cubicBezTo>
                    <a:pt x="1348" y="1731"/>
                    <a:pt x="1338" y="1721"/>
                    <a:pt x="1328" y="1710"/>
                  </a:cubicBezTo>
                  <a:cubicBezTo>
                    <a:pt x="1291" y="1666"/>
                    <a:pt x="1253" y="1623"/>
                    <a:pt x="1215" y="1578"/>
                  </a:cubicBezTo>
                  <a:cubicBezTo>
                    <a:pt x="1175" y="1532"/>
                    <a:pt x="1136" y="1486"/>
                    <a:pt x="1098" y="1440"/>
                  </a:cubicBezTo>
                  <a:lnTo>
                    <a:pt x="977" y="1298"/>
                  </a:lnTo>
                  <a:lnTo>
                    <a:pt x="856" y="1155"/>
                  </a:lnTo>
                  <a:lnTo>
                    <a:pt x="734" y="1011"/>
                  </a:lnTo>
                  <a:lnTo>
                    <a:pt x="614" y="870"/>
                  </a:lnTo>
                  <a:cubicBezTo>
                    <a:pt x="572" y="820"/>
                    <a:pt x="533" y="774"/>
                    <a:pt x="497" y="732"/>
                  </a:cubicBezTo>
                  <a:cubicBezTo>
                    <a:pt x="458" y="686"/>
                    <a:pt x="421" y="643"/>
                    <a:pt x="387" y="601"/>
                  </a:cubicBezTo>
                  <a:cubicBezTo>
                    <a:pt x="376" y="591"/>
                    <a:pt x="364" y="587"/>
                    <a:pt x="348" y="587"/>
                  </a:cubicBezTo>
                  <a:cubicBezTo>
                    <a:pt x="340" y="587"/>
                    <a:pt x="332" y="587"/>
                    <a:pt x="325" y="589"/>
                  </a:cubicBezTo>
                  <a:cubicBezTo>
                    <a:pt x="318" y="591"/>
                    <a:pt x="312" y="594"/>
                    <a:pt x="306" y="598"/>
                  </a:cubicBezTo>
                  <a:lnTo>
                    <a:pt x="306" y="598"/>
                  </a:lnTo>
                  <a:cubicBezTo>
                    <a:pt x="302" y="600"/>
                    <a:pt x="299" y="604"/>
                    <a:pt x="298" y="607"/>
                  </a:cubicBezTo>
                  <a:cubicBezTo>
                    <a:pt x="295" y="611"/>
                    <a:pt x="294" y="616"/>
                    <a:pt x="293" y="622"/>
                  </a:cubicBezTo>
                  <a:lnTo>
                    <a:pt x="293" y="2110"/>
                  </a:lnTo>
                  <a:cubicBezTo>
                    <a:pt x="293" y="2129"/>
                    <a:pt x="279" y="2143"/>
                    <a:pt x="260" y="2143"/>
                  </a:cubicBezTo>
                  <a:lnTo>
                    <a:pt x="33" y="2143"/>
                  </a:lnTo>
                  <a:cubicBezTo>
                    <a:pt x="15" y="2143"/>
                    <a:pt x="0" y="2129"/>
                    <a:pt x="0" y="2110"/>
                  </a:cubicBezTo>
                  <a:lnTo>
                    <a:pt x="0" y="606"/>
                  </a:lnTo>
                  <a:cubicBezTo>
                    <a:pt x="0" y="601"/>
                    <a:pt x="1" y="597"/>
                    <a:pt x="2" y="593"/>
                  </a:cubicBezTo>
                  <a:cubicBezTo>
                    <a:pt x="4" y="571"/>
                    <a:pt x="8" y="549"/>
                    <a:pt x="14" y="529"/>
                  </a:cubicBezTo>
                  <a:cubicBezTo>
                    <a:pt x="20" y="507"/>
                    <a:pt x="28" y="486"/>
                    <a:pt x="38" y="467"/>
                  </a:cubicBezTo>
                  <a:cubicBezTo>
                    <a:pt x="49" y="448"/>
                    <a:pt x="61" y="430"/>
                    <a:pt x="74" y="414"/>
                  </a:cubicBezTo>
                  <a:cubicBezTo>
                    <a:pt x="88" y="397"/>
                    <a:pt x="103" y="382"/>
                    <a:pt x="120" y="369"/>
                  </a:cubicBezTo>
                  <a:cubicBezTo>
                    <a:pt x="137" y="356"/>
                    <a:pt x="154" y="344"/>
                    <a:pt x="172" y="335"/>
                  </a:cubicBezTo>
                  <a:cubicBezTo>
                    <a:pt x="191" y="325"/>
                    <a:pt x="210" y="316"/>
                    <a:pt x="230" y="309"/>
                  </a:cubicBezTo>
                  <a:cubicBezTo>
                    <a:pt x="250" y="303"/>
                    <a:pt x="270" y="298"/>
                    <a:pt x="291" y="294"/>
                  </a:cubicBezTo>
                  <a:cubicBezTo>
                    <a:pt x="311" y="291"/>
                    <a:pt x="332" y="289"/>
                    <a:pt x="352" y="289"/>
                  </a:cubicBezTo>
                  <a:cubicBezTo>
                    <a:pt x="401" y="289"/>
                    <a:pt x="448" y="298"/>
                    <a:pt x="493" y="318"/>
                  </a:cubicBezTo>
                  <a:cubicBezTo>
                    <a:pt x="517" y="328"/>
                    <a:pt x="538" y="341"/>
                    <a:pt x="559" y="357"/>
                  </a:cubicBezTo>
                  <a:cubicBezTo>
                    <a:pt x="578" y="373"/>
                    <a:pt x="596" y="391"/>
                    <a:pt x="613" y="413"/>
                  </a:cubicBezTo>
                  <a:lnTo>
                    <a:pt x="848" y="690"/>
                  </a:lnTo>
                  <a:lnTo>
                    <a:pt x="1317" y="1243"/>
                  </a:lnTo>
                  <a:lnTo>
                    <a:pt x="1552" y="1519"/>
                  </a:lnTo>
                  <a:cubicBezTo>
                    <a:pt x="1554" y="1521"/>
                    <a:pt x="1556" y="1523"/>
                    <a:pt x="1559" y="1524"/>
                  </a:cubicBezTo>
                  <a:lnTo>
                    <a:pt x="1560" y="1525"/>
                  </a:lnTo>
                  <a:cubicBezTo>
                    <a:pt x="1563" y="1527"/>
                    <a:pt x="1566" y="1529"/>
                    <a:pt x="1571" y="1531"/>
                  </a:cubicBezTo>
                  <a:lnTo>
                    <a:pt x="1572" y="1532"/>
                  </a:lnTo>
                  <a:cubicBezTo>
                    <a:pt x="1575" y="1533"/>
                    <a:pt x="1579" y="1534"/>
                    <a:pt x="1582" y="1535"/>
                  </a:cubicBezTo>
                  <a:cubicBezTo>
                    <a:pt x="1585" y="1536"/>
                    <a:pt x="1588" y="1536"/>
                    <a:pt x="1591" y="1536"/>
                  </a:cubicBezTo>
                  <a:cubicBezTo>
                    <a:pt x="1603" y="1536"/>
                    <a:pt x="1615" y="1532"/>
                    <a:pt x="1625" y="1524"/>
                  </a:cubicBezTo>
                  <a:cubicBezTo>
                    <a:pt x="1634" y="1517"/>
                    <a:pt x="1640" y="1508"/>
                    <a:pt x="1643" y="1497"/>
                  </a:cubicBezTo>
                  <a:lnTo>
                    <a:pt x="1643" y="33"/>
                  </a:lnTo>
                  <a:cubicBezTo>
                    <a:pt x="1643" y="15"/>
                    <a:pt x="1658" y="0"/>
                    <a:pt x="1676" y="0"/>
                  </a:cubicBezTo>
                  <a:lnTo>
                    <a:pt x="1906" y="0"/>
                  </a:lnTo>
                  <a:cubicBezTo>
                    <a:pt x="1924" y="0"/>
                    <a:pt x="1939" y="15"/>
                    <a:pt x="1939" y="33"/>
                  </a:cubicBezTo>
                  <a:lnTo>
                    <a:pt x="1939" y="1517"/>
                  </a:lnTo>
                  <a:cubicBezTo>
                    <a:pt x="1939" y="1519"/>
                    <a:pt x="1939" y="1521"/>
                    <a:pt x="1938" y="1523"/>
                  </a:cubicBezTo>
                  <a:cubicBezTo>
                    <a:pt x="1936" y="1546"/>
                    <a:pt x="1932" y="1567"/>
                    <a:pt x="1925" y="1588"/>
                  </a:cubicBezTo>
                  <a:cubicBezTo>
                    <a:pt x="1919" y="1610"/>
                    <a:pt x="1910" y="1631"/>
                    <a:pt x="1899" y="1650"/>
                  </a:cubicBezTo>
                  <a:cubicBezTo>
                    <a:pt x="1889" y="1669"/>
                    <a:pt x="1877" y="1686"/>
                    <a:pt x="1864" y="1703"/>
                  </a:cubicBezTo>
                  <a:cubicBezTo>
                    <a:pt x="1850" y="1719"/>
                    <a:pt x="1836" y="1734"/>
                    <a:pt x="1820" y="1748"/>
                  </a:cubicBezTo>
                  <a:cubicBezTo>
                    <a:pt x="1804" y="1762"/>
                    <a:pt x="1787" y="1774"/>
                    <a:pt x="1770" y="1785"/>
                  </a:cubicBezTo>
                  <a:cubicBezTo>
                    <a:pt x="1752" y="1795"/>
                    <a:pt x="1733" y="1804"/>
                    <a:pt x="1713" y="1812"/>
                  </a:cubicBezTo>
                  <a:cubicBezTo>
                    <a:pt x="1673" y="1826"/>
                    <a:pt x="1631" y="1834"/>
                    <a:pt x="1589" y="1834"/>
                  </a:cubicBezTo>
                  <a:cubicBezTo>
                    <a:pt x="1578" y="1834"/>
                    <a:pt x="1566" y="1833"/>
                    <a:pt x="1553" y="1832"/>
                  </a:cubicBezTo>
                  <a:cubicBezTo>
                    <a:pt x="1541" y="1830"/>
                    <a:pt x="1529" y="1828"/>
                    <a:pt x="1516" y="1826"/>
                  </a:cubicBezTo>
                  <a:cubicBezTo>
                    <a:pt x="1503" y="1823"/>
                    <a:pt x="1491" y="1819"/>
                    <a:pt x="1478" y="1815"/>
                  </a:cubicBezTo>
                  <a:cubicBezTo>
                    <a:pt x="1467" y="1810"/>
                    <a:pt x="1456" y="1805"/>
                    <a:pt x="1445" y="1799"/>
                  </a:cubicBez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8" name="Freeform 7">
              <a:extLst>
                <a:ext uri="{FF2B5EF4-FFF2-40B4-BE49-F238E27FC236}">
                  <a16:creationId xmlns:a16="http://schemas.microsoft.com/office/drawing/2014/main" id="{774B5E73-D663-5F8D-79B1-4EFC41F10844}"/>
                </a:ext>
              </a:extLst>
            </p:cNvPr>
            <p:cNvSpPr>
              <a:spLocks noEditPoints="1"/>
            </p:cNvSpPr>
            <p:nvPr/>
          </p:nvSpPr>
          <p:spPr bwMode="auto">
            <a:xfrm>
              <a:off x="6124576" y="3311525"/>
              <a:ext cx="750888" cy="549275"/>
            </a:xfrm>
            <a:custGeom>
              <a:avLst/>
              <a:gdLst>
                <a:gd name="T0" fmla="*/ 1846 w 2081"/>
                <a:gd name="T1" fmla="*/ 844 h 1511"/>
                <a:gd name="T2" fmla="*/ 1808 w 2081"/>
                <a:gd name="T3" fmla="*/ 878 h 1511"/>
                <a:gd name="T4" fmla="*/ 1754 w 2081"/>
                <a:gd name="T5" fmla="*/ 912 h 1511"/>
                <a:gd name="T6" fmla="*/ 1698 w 2081"/>
                <a:gd name="T7" fmla="*/ 939 h 1511"/>
                <a:gd name="T8" fmla="*/ 1684 w 2081"/>
                <a:gd name="T9" fmla="*/ 944 h 1511"/>
                <a:gd name="T10" fmla="*/ 1758 w 2081"/>
                <a:gd name="T11" fmla="*/ 1044 h 1511"/>
                <a:gd name="T12" fmla="*/ 1865 w 2081"/>
                <a:gd name="T13" fmla="*/ 1186 h 1511"/>
                <a:gd name="T14" fmla="*/ 1865 w 2081"/>
                <a:gd name="T15" fmla="*/ 1186 h 1511"/>
                <a:gd name="T16" fmla="*/ 1972 w 2081"/>
                <a:gd name="T17" fmla="*/ 1328 h 1511"/>
                <a:gd name="T18" fmla="*/ 2022 w 2081"/>
                <a:gd name="T19" fmla="*/ 1396 h 1511"/>
                <a:gd name="T20" fmla="*/ 2070 w 2081"/>
                <a:gd name="T21" fmla="*/ 1458 h 1511"/>
                <a:gd name="T22" fmla="*/ 2063 w 2081"/>
                <a:gd name="T23" fmla="*/ 1505 h 1511"/>
                <a:gd name="T24" fmla="*/ 2043 w 2081"/>
                <a:gd name="T25" fmla="*/ 1511 h 1511"/>
                <a:gd name="T26" fmla="*/ 2043 w 2081"/>
                <a:gd name="T27" fmla="*/ 1511 h 1511"/>
                <a:gd name="T28" fmla="*/ 1755 w 2081"/>
                <a:gd name="T29" fmla="*/ 1511 h 1511"/>
                <a:gd name="T30" fmla="*/ 1727 w 2081"/>
                <a:gd name="T31" fmla="*/ 1496 h 1511"/>
                <a:gd name="T32" fmla="*/ 1343 w 2081"/>
                <a:gd name="T33" fmla="*/ 982 h 1511"/>
                <a:gd name="T34" fmla="*/ 293 w 2081"/>
                <a:gd name="T35" fmla="*/ 982 h 1511"/>
                <a:gd name="T36" fmla="*/ 293 w 2081"/>
                <a:gd name="T37" fmla="*/ 1478 h 1511"/>
                <a:gd name="T38" fmla="*/ 260 w 2081"/>
                <a:gd name="T39" fmla="*/ 1511 h 1511"/>
                <a:gd name="T40" fmla="*/ 33 w 2081"/>
                <a:gd name="T41" fmla="*/ 1511 h 1511"/>
                <a:gd name="T42" fmla="*/ 0 w 2081"/>
                <a:gd name="T43" fmla="*/ 1478 h 1511"/>
                <a:gd name="T44" fmla="*/ 0 w 2081"/>
                <a:gd name="T45" fmla="*/ 33 h 1511"/>
                <a:gd name="T46" fmla="*/ 33 w 2081"/>
                <a:gd name="T47" fmla="*/ 0 h 1511"/>
                <a:gd name="T48" fmla="*/ 1497 w 2081"/>
                <a:gd name="T49" fmla="*/ 0 h 1511"/>
                <a:gd name="T50" fmla="*/ 1645 w 2081"/>
                <a:gd name="T51" fmla="*/ 20 h 1511"/>
                <a:gd name="T52" fmla="*/ 1777 w 2081"/>
                <a:gd name="T53" fmla="*/ 80 h 1511"/>
                <a:gd name="T54" fmla="*/ 1779 w 2081"/>
                <a:gd name="T55" fmla="*/ 81 h 1511"/>
                <a:gd name="T56" fmla="*/ 1871 w 2081"/>
                <a:gd name="T57" fmla="*/ 156 h 1511"/>
                <a:gd name="T58" fmla="*/ 1945 w 2081"/>
                <a:gd name="T59" fmla="*/ 253 h 1511"/>
                <a:gd name="T60" fmla="*/ 1992 w 2081"/>
                <a:gd name="T61" fmla="*/ 367 h 1511"/>
                <a:gd name="T62" fmla="*/ 2008 w 2081"/>
                <a:gd name="T63" fmla="*/ 490 h 1511"/>
                <a:gd name="T64" fmla="*/ 1967 w 2081"/>
                <a:gd name="T65" fmla="*/ 682 h 1511"/>
                <a:gd name="T66" fmla="*/ 1918 w 2081"/>
                <a:gd name="T67" fmla="*/ 765 h 1511"/>
                <a:gd name="T68" fmla="*/ 1853 w 2081"/>
                <a:gd name="T69" fmla="*/ 839 h 1511"/>
                <a:gd name="T70" fmla="*/ 1846 w 2081"/>
                <a:gd name="T71" fmla="*/ 844 h 1511"/>
                <a:gd name="T72" fmla="*/ 293 w 2081"/>
                <a:gd name="T73" fmla="*/ 686 h 1511"/>
                <a:gd name="T74" fmla="*/ 1503 w 2081"/>
                <a:gd name="T75" fmla="*/ 686 h 1511"/>
                <a:gd name="T76" fmla="*/ 1584 w 2081"/>
                <a:gd name="T77" fmla="*/ 671 h 1511"/>
                <a:gd name="T78" fmla="*/ 1620 w 2081"/>
                <a:gd name="T79" fmla="*/ 652 h 1511"/>
                <a:gd name="T80" fmla="*/ 1652 w 2081"/>
                <a:gd name="T81" fmla="*/ 628 h 1511"/>
                <a:gd name="T82" fmla="*/ 1678 w 2081"/>
                <a:gd name="T83" fmla="*/ 599 h 1511"/>
                <a:gd name="T84" fmla="*/ 1698 w 2081"/>
                <a:gd name="T85" fmla="*/ 565 h 1511"/>
                <a:gd name="T86" fmla="*/ 1710 w 2081"/>
                <a:gd name="T87" fmla="*/ 529 h 1511"/>
                <a:gd name="T88" fmla="*/ 1714 w 2081"/>
                <a:gd name="T89" fmla="*/ 490 h 1511"/>
                <a:gd name="T90" fmla="*/ 1710 w 2081"/>
                <a:gd name="T91" fmla="*/ 451 h 1511"/>
                <a:gd name="T92" fmla="*/ 1697 w 2081"/>
                <a:gd name="T93" fmla="*/ 415 h 1511"/>
                <a:gd name="T94" fmla="*/ 1697 w 2081"/>
                <a:gd name="T95" fmla="*/ 415 h 1511"/>
                <a:gd name="T96" fmla="*/ 1676 w 2081"/>
                <a:gd name="T97" fmla="*/ 381 h 1511"/>
                <a:gd name="T98" fmla="*/ 1649 w 2081"/>
                <a:gd name="T99" fmla="*/ 352 h 1511"/>
                <a:gd name="T100" fmla="*/ 1617 w 2081"/>
                <a:gd name="T101" fmla="*/ 327 h 1511"/>
                <a:gd name="T102" fmla="*/ 1580 w 2081"/>
                <a:gd name="T103" fmla="*/ 309 h 1511"/>
                <a:gd name="T104" fmla="*/ 1540 w 2081"/>
                <a:gd name="T105" fmla="*/ 297 h 1511"/>
                <a:gd name="T106" fmla="*/ 1540 w 2081"/>
                <a:gd name="T107" fmla="*/ 297 h 1511"/>
                <a:gd name="T108" fmla="*/ 1497 w 2081"/>
                <a:gd name="T109" fmla="*/ 293 h 1511"/>
                <a:gd name="T110" fmla="*/ 293 w 2081"/>
                <a:gd name="T111" fmla="*/ 293 h 1511"/>
                <a:gd name="T112" fmla="*/ 293 w 2081"/>
                <a:gd name="T113" fmla="*/ 686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81" h="1511">
                  <a:moveTo>
                    <a:pt x="1846" y="844"/>
                  </a:moveTo>
                  <a:cubicBezTo>
                    <a:pt x="1834" y="856"/>
                    <a:pt x="1821" y="867"/>
                    <a:pt x="1808" y="878"/>
                  </a:cubicBezTo>
                  <a:cubicBezTo>
                    <a:pt x="1791" y="890"/>
                    <a:pt x="1773" y="902"/>
                    <a:pt x="1754" y="912"/>
                  </a:cubicBezTo>
                  <a:cubicBezTo>
                    <a:pt x="1736" y="922"/>
                    <a:pt x="1718" y="931"/>
                    <a:pt x="1698" y="939"/>
                  </a:cubicBezTo>
                  <a:cubicBezTo>
                    <a:pt x="1693" y="941"/>
                    <a:pt x="1689" y="943"/>
                    <a:pt x="1684" y="944"/>
                  </a:cubicBezTo>
                  <a:lnTo>
                    <a:pt x="1758" y="1044"/>
                  </a:lnTo>
                  <a:lnTo>
                    <a:pt x="1865" y="1186"/>
                  </a:lnTo>
                  <a:lnTo>
                    <a:pt x="1865" y="1186"/>
                  </a:lnTo>
                  <a:lnTo>
                    <a:pt x="1972" y="1328"/>
                  </a:lnTo>
                  <a:lnTo>
                    <a:pt x="2022" y="1396"/>
                  </a:lnTo>
                  <a:lnTo>
                    <a:pt x="2070" y="1458"/>
                  </a:lnTo>
                  <a:cubicBezTo>
                    <a:pt x="2081" y="1473"/>
                    <a:pt x="2078" y="1494"/>
                    <a:pt x="2063" y="1505"/>
                  </a:cubicBezTo>
                  <a:cubicBezTo>
                    <a:pt x="2057" y="1509"/>
                    <a:pt x="2050" y="1511"/>
                    <a:pt x="2043" y="1511"/>
                  </a:cubicBezTo>
                  <a:lnTo>
                    <a:pt x="2043" y="1511"/>
                  </a:lnTo>
                  <a:lnTo>
                    <a:pt x="1755" y="1511"/>
                  </a:lnTo>
                  <a:cubicBezTo>
                    <a:pt x="1744" y="1511"/>
                    <a:pt x="1733" y="1505"/>
                    <a:pt x="1727" y="1496"/>
                  </a:cubicBezTo>
                  <a:lnTo>
                    <a:pt x="1343" y="982"/>
                  </a:lnTo>
                  <a:lnTo>
                    <a:pt x="293" y="982"/>
                  </a:lnTo>
                  <a:lnTo>
                    <a:pt x="293" y="1478"/>
                  </a:lnTo>
                  <a:cubicBezTo>
                    <a:pt x="293" y="1497"/>
                    <a:pt x="278" y="1511"/>
                    <a:pt x="260" y="1511"/>
                  </a:cubicBezTo>
                  <a:lnTo>
                    <a:pt x="33" y="1511"/>
                  </a:lnTo>
                  <a:cubicBezTo>
                    <a:pt x="15" y="1511"/>
                    <a:pt x="0" y="1497"/>
                    <a:pt x="0" y="1478"/>
                  </a:cubicBezTo>
                  <a:lnTo>
                    <a:pt x="0" y="33"/>
                  </a:lnTo>
                  <a:cubicBezTo>
                    <a:pt x="0" y="15"/>
                    <a:pt x="15" y="0"/>
                    <a:pt x="33" y="0"/>
                  </a:cubicBezTo>
                  <a:lnTo>
                    <a:pt x="1497" y="0"/>
                  </a:lnTo>
                  <a:cubicBezTo>
                    <a:pt x="1549" y="0"/>
                    <a:pt x="1598" y="7"/>
                    <a:pt x="1645" y="20"/>
                  </a:cubicBezTo>
                  <a:cubicBezTo>
                    <a:pt x="1691" y="33"/>
                    <a:pt x="1736" y="54"/>
                    <a:pt x="1777" y="80"/>
                  </a:cubicBezTo>
                  <a:lnTo>
                    <a:pt x="1779" y="81"/>
                  </a:lnTo>
                  <a:cubicBezTo>
                    <a:pt x="1813" y="103"/>
                    <a:pt x="1844" y="127"/>
                    <a:pt x="1871" y="156"/>
                  </a:cubicBezTo>
                  <a:cubicBezTo>
                    <a:pt x="1899" y="185"/>
                    <a:pt x="1924" y="217"/>
                    <a:pt x="1945" y="253"/>
                  </a:cubicBezTo>
                  <a:cubicBezTo>
                    <a:pt x="1966" y="290"/>
                    <a:pt x="1981" y="327"/>
                    <a:pt x="1992" y="367"/>
                  </a:cubicBezTo>
                  <a:cubicBezTo>
                    <a:pt x="2002" y="407"/>
                    <a:pt x="2008" y="448"/>
                    <a:pt x="2008" y="490"/>
                  </a:cubicBezTo>
                  <a:cubicBezTo>
                    <a:pt x="2008" y="558"/>
                    <a:pt x="1994" y="622"/>
                    <a:pt x="1967" y="682"/>
                  </a:cubicBezTo>
                  <a:cubicBezTo>
                    <a:pt x="1953" y="711"/>
                    <a:pt x="1937" y="739"/>
                    <a:pt x="1918" y="765"/>
                  </a:cubicBezTo>
                  <a:cubicBezTo>
                    <a:pt x="1899" y="792"/>
                    <a:pt x="1878" y="816"/>
                    <a:pt x="1853" y="839"/>
                  </a:cubicBezTo>
                  <a:cubicBezTo>
                    <a:pt x="1851" y="841"/>
                    <a:pt x="1849" y="843"/>
                    <a:pt x="1846" y="844"/>
                  </a:cubicBezTo>
                  <a:close/>
                  <a:moveTo>
                    <a:pt x="293" y="686"/>
                  </a:moveTo>
                  <a:lnTo>
                    <a:pt x="1503" y="686"/>
                  </a:lnTo>
                  <a:cubicBezTo>
                    <a:pt x="1531" y="686"/>
                    <a:pt x="1558" y="681"/>
                    <a:pt x="1584" y="671"/>
                  </a:cubicBezTo>
                  <a:cubicBezTo>
                    <a:pt x="1597" y="665"/>
                    <a:pt x="1610" y="659"/>
                    <a:pt x="1620" y="652"/>
                  </a:cubicBezTo>
                  <a:cubicBezTo>
                    <a:pt x="1631" y="646"/>
                    <a:pt x="1642" y="638"/>
                    <a:pt x="1652" y="628"/>
                  </a:cubicBezTo>
                  <a:cubicBezTo>
                    <a:pt x="1661" y="619"/>
                    <a:pt x="1670" y="610"/>
                    <a:pt x="1678" y="599"/>
                  </a:cubicBezTo>
                  <a:cubicBezTo>
                    <a:pt x="1685" y="589"/>
                    <a:pt x="1692" y="578"/>
                    <a:pt x="1698" y="565"/>
                  </a:cubicBezTo>
                  <a:cubicBezTo>
                    <a:pt x="1703" y="554"/>
                    <a:pt x="1707" y="541"/>
                    <a:pt x="1710" y="529"/>
                  </a:cubicBezTo>
                  <a:cubicBezTo>
                    <a:pt x="1713" y="517"/>
                    <a:pt x="1714" y="504"/>
                    <a:pt x="1714" y="490"/>
                  </a:cubicBezTo>
                  <a:cubicBezTo>
                    <a:pt x="1714" y="476"/>
                    <a:pt x="1713" y="463"/>
                    <a:pt x="1710" y="451"/>
                  </a:cubicBezTo>
                  <a:cubicBezTo>
                    <a:pt x="1707" y="438"/>
                    <a:pt x="1703" y="426"/>
                    <a:pt x="1697" y="415"/>
                  </a:cubicBezTo>
                  <a:lnTo>
                    <a:pt x="1697" y="415"/>
                  </a:lnTo>
                  <a:cubicBezTo>
                    <a:pt x="1691" y="403"/>
                    <a:pt x="1684" y="391"/>
                    <a:pt x="1676" y="381"/>
                  </a:cubicBezTo>
                  <a:cubicBezTo>
                    <a:pt x="1668" y="370"/>
                    <a:pt x="1659" y="361"/>
                    <a:pt x="1649" y="352"/>
                  </a:cubicBezTo>
                  <a:cubicBezTo>
                    <a:pt x="1639" y="342"/>
                    <a:pt x="1628" y="334"/>
                    <a:pt x="1617" y="327"/>
                  </a:cubicBezTo>
                  <a:cubicBezTo>
                    <a:pt x="1606" y="320"/>
                    <a:pt x="1593" y="314"/>
                    <a:pt x="1580" y="309"/>
                  </a:cubicBezTo>
                  <a:cubicBezTo>
                    <a:pt x="1566" y="304"/>
                    <a:pt x="1553" y="300"/>
                    <a:pt x="1540" y="297"/>
                  </a:cubicBezTo>
                  <a:lnTo>
                    <a:pt x="1540" y="297"/>
                  </a:lnTo>
                  <a:cubicBezTo>
                    <a:pt x="1526" y="295"/>
                    <a:pt x="1512" y="293"/>
                    <a:pt x="1497" y="293"/>
                  </a:cubicBezTo>
                  <a:lnTo>
                    <a:pt x="293" y="293"/>
                  </a:lnTo>
                  <a:lnTo>
                    <a:pt x="293" y="686"/>
                  </a:ln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 name="Freeform 8">
              <a:extLst>
                <a:ext uri="{FF2B5EF4-FFF2-40B4-BE49-F238E27FC236}">
                  <a16:creationId xmlns:a16="http://schemas.microsoft.com/office/drawing/2014/main" id="{4388498A-092F-D76E-C181-35CD54883F4B}"/>
                </a:ext>
              </a:extLst>
            </p:cNvPr>
            <p:cNvSpPr>
              <a:spLocks/>
            </p:cNvSpPr>
            <p:nvPr/>
          </p:nvSpPr>
          <p:spPr bwMode="auto">
            <a:xfrm>
              <a:off x="6861176" y="3311525"/>
              <a:ext cx="668338" cy="549275"/>
            </a:xfrm>
            <a:custGeom>
              <a:avLst/>
              <a:gdLst>
                <a:gd name="T0" fmla="*/ 1821 w 1854"/>
                <a:gd name="T1" fmla="*/ 293 h 1511"/>
                <a:gd name="T2" fmla="*/ 1074 w 1854"/>
                <a:gd name="T3" fmla="*/ 293 h 1511"/>
                <a:gd name="T4" fmla="*/ 1074 w 1854"/>
                <a:gd name="T5" fmla="*/ 1478 h 1511"/>
                <a:gd name="T6" fmla="*/ 1041 w 1854"/>
                <a:gd name="T7" fmla="*/ 1511 h 1511"/>
                <a:gd name="T8" fmla="*/ 813 w 1854"/>
                <a:gd name="T9" fmla="*/ 1511 h 1511"/>
                <a:gd name="T10" fmla="*/ 780 w 1854"/>
                <a:gd name="T11" fmla="*/ 1478 h 1511"/>
                <a:gd name="T12" fmla="*/ 780 w 1854"/>
                <a:gd name="T13" fmla="*/ 293 h 1511"/>
                <a:gd name="T14" fmla="*/ 33 w 1854"/>
                <a:gd name="T15" fmla="*/ 293 h 1511"/>
                <a:gd name="T16" fmla="*/ 0 w 1854"/>
                <a:gd name="T17" fmla="*/ 260 h 1511"/>
                <a:gd name="T18" fmla="*/ 0 w 1854"/>
                <a:gd name="T19" fmla="*/ 33 h 1511"/>
                <a:gd name="T20" fmla="*/ 33 w 1854"/>
                <a:gd name="T21" fmla="*/ 0 h 1511"/>
                <a:gd name="T22" fmla="*/ 1821 w 1854"/>
                <a:gd name="T23" fmla="*/ 0 h 1511"/>
                <a:gd name="T24" fmla="*/ 1854 w 1854"/>
                <a:gd name="T25" fmla="*/ 33 h 1511"/>
                <a:gd name="T26" fmla="*/ 1854 w 1854"/>
                <a:gd name="T27" fmla="*/ 260 h 1511"/>
                <a:gd name="T28" fmla="*/ 1821 w 1854"/>
                <a:gd name="T29" fmla="*/ 293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4" h="1511">
                  <a:moveTo>
                    <a:pt x="1821" y="293"/>
                  </a:moveTo>
                  <a:lnTo>
                    <a:pt x="1074" y="293"/>
                  </a:lnTo>
                  <a:lnTo>
                    <a:pt x="1074" y="1478"/>
                  </a:lnTo>
                  <a:cubicBezTo>
                    <a:pt x="1074" y="1497"/>
                    <a:pt x="1059" y="1511"/>
                    <a:pt x="1041" y="1511"/>
                  </a:cubicBezTo>
                  <a:lnTo>
                    <a:pt x="813" y="1511"/>
                  </a:lnTo>
                  <a:cubicBezTo>
                    <a:pt x="795" y="1511"/>
                    <a:pt x="780" y="1497"/>
                    <a:pt x="780" y="1478"/>
                  </a:cubicBezTo>
                  <a:lnTo>
                    <a:pt x="780" y="293"/>
                  </a:lnTo>
                  <a:lnTo>
                    <a:pt x="33" y="293"/>
                  </a:lnTo>
                  <a:cubicBezTo>
                    <a:pt x="15" y="293"/>
                    <a:pt x="0" y="279"/>
                    <a:pt x="0" y="260"/>
                  </a:cubicBezTo>
                  <a:lnTo>
                    <a:pt x="0" y="33"/>
                  </a:lnTo>
                  <a:cubicBezTo>
                    <a:pt x="0" y="15"/>
                    <a:pt x="15" y="0"/>
                    <a:pt x="33" y="0"/>
                  </a:cubicBezTo>
                  <a:lnTo>
                    <a:pt x="1821" y="0"/>
                  </a:lnTo>
                  <a:cubicBezTo>
                    <a:pt x="1839" y="0"/>
                    <a:pt x="1854" y="15"/>
                    <a:pt x="1854" y="33"/>
                  </a:cubicBezTo>
                  <a:lnTo>
                    <a:pt x="1854" y="260"/>
                  </a:lnTo>
                  <a:cubicBezTo>
                    <a:pt x="1854" y="279"/>
                    <a:pt x="1839" y="293"/>
                    <a:pt x="1821" y="293"/>
                  </a:cubicBez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 name="Freeform 9">
              <a:extLst>
                <a:ext uri="{FF2B5EF4-FFF2-40B4-BE49-F238E27FC236}">
                  <a16:creationId xmlns:a16="http://schemas.microsoft.com/office/drawing/2014/main" id="{E127FC99-C69B-3219-817B-BB4431620BE5}"/>
                </a:ext>
              </a:extLst>
            </p:cNvPr>
            <p:cNvSpPr>
              <a:spLocks/>
            </p:cNvSpPr>
            <p:nvPr/>
          </p:nvSpPr>
          <p:spPr bwMode="auto">
            <a:xfrm>
              <a:off x="6032501" y="2714625"/>
              <a:ext cx="433388" cy="390525"/>
            </a:xfrm>
            <a:custGeom>
              <a:avLst/>
              <a:gdLst>
                <a:gd name="T0" fmla="*/ 234 w 1200"/>
                <a:gd name="T1" fmla="*/ 411 h 1075"/>
                <a:gd name="T2" fmla="*/ 710 w 1200"/>
                <a:gd name="T3" fmla="*/ 913 h 1075"/>
                <a:gd name="T4" fmla="*/ 17 w 1200"/>
                <a:gd name="T5" fmla="*/ 1075 h 1075"/>
                <a:gd name="T6" fmla="*/ 234 w 1200"/>
                <a:gd name="T7" fmla="*/ 411 h 1075"/>
              </a:gdLst>
              <a:ahLst/>
              <a:cxnLst>
                <a:cxn ang="0">
                  <a:pos x="T0" y="T1"/>
                </a:cxn>
                <a:cxn ang="0">
                  <a:pos x="T2" y="T3"/>
                </a:cxn>
                <a:cxn ang="0">
                  <a:pos x="T4" y="T5"/>
                </a:cxn>
                <a:cxn ang="0">
                  <a:pos x="T6" y="T7"/>
                </a:cxn>
              </a:cxnLst>
              <a:rect l="0" t="0" r="r" b="b"/>
              <a:pathLst>
                <a:path w="1200" h="1075">
                  <a:moveTo>
                    <a:pt x="234" y="411"/>
                  </a:moveTo>
                  <a:cubicBezTo>
                    <a:pt x="796" y="0"/>
                    <a:pt x="1200" y="672"/>
                    <a:pt x="710" y="913"/>
                  </a:cubicBezTo>
                  <a:cubicBezTo>
                    <a:pt x="479" y="1021"/>
                    <a:pt x="248" y="837"/>
                    <a:pt x="17" y="1075"/>
                  </a:cubicBezTo>
                  <a:cubicBezTo>
                    <a:pt x="0" y="828"/>
                    <a:pt x="46" y="549"/>
                    <a:pt x="234" y="411"/>
                  </a:cubicBezTo>
                  <a:close/>
                </a:path>
              </a:pathLst>
            </a:custGeom>
            <a:solidFill>
              <a:srgbClr val="70BF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 name="Freeform 10">
              <a:extLst>
                <a:ext uri="{FF2B5EF4-FFF2-40B4-BE49-F238E27FC236}">
                  <a16:creationId xmlns:a16="http://schemas.microsoft.com/office/drawing/2014/main" id="{3D2C7CEC-560F-1869-EF45-83BEE08393C8}"/>
                </a:ext>
              </a:extLst>
            </p:cNvPr>
            <p:cNvSpPr>
              <a:spLocks/>
            </p:cNvSpPr>
            <p:nvPr/>
          </p:nvSpPr>
          <p:spPr bwMode="auto">
            <a:xfrm>
              <a:off x="5397501" y="3935413"/>
              <a:ext cx="106363" cy="106363"/>
            </a:xfrm>
            <a:custGeom>
              <a:avLst/>
              <a:gdLst>
                <a:gd name="T0" fmla="*/ 20 w 294"/>
                <a:gd name="T1" fmla="*/ 0 h 294"/>
                <a:gd name="T2" fmla="*/ 274 w 294"/>
                <a:gd name="T3" fmla="*/ 0 h 294"/>
                <a:gd name="T4" fmla="*/ 294 w 294"/>
                <a:gd name="T5" fmla="*/ 20 h 294"/>
                <a:gd name="T6" fmla="*/ 294 w 294"/>
                <a:gd name="T7" fmla="*/ 274 h 294"/>
                <a:gd name="T8" fmla="*/ 274 w 294"/>
                <a:gd name="T9" fmla="*/ 294 h 294"/>
                <a:gd name="T10" fmla="*/ 20 w 294"/>
                <a:gd name="T11" fmla="*/ 294 h 294"/>
                <a:gd name="T12" fmla="*/ 0 w 294"/>
                <a:gd name="T13" fmla="*/ 274 h 294"/>
                <a:gd name="T14" fmla="*/ 0 w 294"/>
                <a:gd name="T15" fmla="*/ 20 h 294"/>
                <a:gd name="T16" fmla="*/ 20 w 294"/>
                <a:gd name="T1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4" h="294">
                  <a:moveTo>
                    <a:pt x="20" y="0"/>
                  </a:moveTo>
                  <a:lnTo>
                    <a:pt x="274" y="0"/>
                  </a:lnTo>
                  <a:cubicBezTo>
                    <a:pt x="285" y="0"/>
                    <a:pt x="294" y="9"/>
                    <a:pt x="294" y="20"/>
                  </a:cubicBezTo>
                  <a:lnTo>
                    <a:pt x="294" y="274"/>
                  </a:lnTo>
                  <a:cubicBezTo>
                    <a:pt x="294" y="285"/>
                    <a:pt x="285" y="294"/>
                    <a:pt x="274" y="294"/>
                  </a:cubicBezTo>
                  <a:lnTo>
                    <a:pt x="20" y="294"/>
                  </a:lnTo>
                  <a:cubicBezTo>
                    <a:pt x="9" y="294"/>
                    <a:pt x="0" y="285"/>
                    <a:pt x="0" y="274"/>
                  </a:cubicBezTo>
                  <a:lnTo>
                    <a:pt x="0" y="20"/>
                  </a:lnTo>
                  <a:cubicBezTo>
                    <a:pt x="0" y="9"/>
                    <a:pt x="9" y="0"/>
                    <a:pt x="20" y="0"/>
                  </a:cubicBezTo>
                  <a:close/>
                </a:path>
              </a:pathLst>
            </a:custGeom>
            <a:solidFill>
              <a:srgbClr val="70BF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sp>
        <p:nvSpPr>
          <p:cNvPr id="12" name="CuadroTexto 11">
            <a:extLst>
              <a:ext uri="{FF2B5EF4-FFF2-40B4-BE49-F238E27FC236}">
                <a16:creationId xmlns:a16="http://schemas.microsoft.com/office/drawing/2014/main" id="{EB2CF13B-627B-AF85-86C2-0F150EA52B08}"/>
              </a:ext>
            </a:extLst>
          </p:cNvPr>
          <p:cNvSpPr txBox="1"/>
          <p:nvPr/>
        </p:nvSpPr>
        <p:spPr>
          <a:xfrm>
            <a:off x="850232" y="1670358"/>
            <a:ext cx="10503568" cy="523220"/>
          </a:xfrm>
          <a:prstGeom prst="rect">
            <a:avLst/>
          </a:prstGeom>
          <a:noFill/>
        </p:spPr>
        <p:txBody>
          <a:bodyPr wrap="square">
            <a:spAutoFit/>
          </a:bodyPr>
          <a:lstStyle/>
          <a:p>
            <a:pPr algn="just"/>
            <a:r>
              <a:rPr lang="es-ES" sz="1400">
                <a:effectLst/>
                <a:latin typeface="+mj-lt"/>
                <a:ea typeface="Times New Roman" panose="02020603050405020304" pitchFamily="18" charset="0"/>
              </a:rPr>
              <a:t>Cada Oferente presentará su Oferta en un sobre cerrado en el interior del cual se incluirán simultáneamente dos partes: Parte Técnica y Parte Financiera. Este sobre tendrá las siguientes características:</a:t>
            </a:r>
            <a:endParaRPr lang="es-PE" sz="1400">
              <a:effectLst/>
              <a:latin typeface="+mj-lt"/>
              <a:ea typeface="Times New Roman" panose="02020603050405020304" pitchFamily="18" charset="0"/>
            </a:endParaRPr>
          </a:p>
        </p:txBody>
      </p:sp>
      <p:pic>
        <p:nvPicPr>
          <p:cNvPr id="4" name="Imagen 3">
            <a:extLst>
              <a:ext uri="{FF2B5EF4-FFF2-40B4-BE49-F238E27FC236}">
                <a16:creationId xmlns:a16="http://schemas.microsoft.com/office/drawing/2014/main" id="{8C8D5B4A-BE9C-3B8A-AA6C-45DD4882A30F}"/>
              </a:ext>
            </a:extLst>
          </p:cNvPr>
          <p:cNvPicPr>
            <a:picLocks noChangeAspect="1"/>
          </p:cNvPicPr>
          <p:nvPr/>
        </p:nvPicPr>
        <p:blipFill>
          <a:blip r:embed="rId2"/>
          <a:stretch>
            <a:fillRect/>
          </a:stretch>
        </p:blipFill>
        <p:spPr>
          <a:xfrm>
            <a:off x="1999246" y="2152052"/>
            <a:ext cx="7962902" cy="4519485"/>
          </a:xfrm>
          <a:prstGeom prst="rect">
            <a:avLst/>
          </a:prstGeom>
        </p:spPr>
      </p:pic>
    </p:spTree>
    <p:extLst>
      <p:ext uri="{BB962C8B-B14F-4D97-AF65-F5344CB8AC3E}">
        <p14:creationId xmlns:p14="http://schemas.microsoft.com/office/powerpoint/2010/main" val="1349501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EADE0D-A48D-9CCF-8ECC-A178ACC84CAB}"/>
              </a:ext>
            </a:extLst>
          </p:cNvPr>
          <p:cNvSpPr>
            <a:spLocks noGrp="1"/>
          </p:cNvSpPr>
          <p:nvPr>
            <p:ph type="title"/>
          </p:nvPr>
        </p:nvSpPr>
        <p:spPr>
          <a:xfrm>
            <a:off x="838200" y="1043638"/>
            <a:ext cx="10710672" cy="626720"/>
          </a:xfrm>
        </p:spPr>
        <p:txBody>
          <a:bodyPr>
            <a:normAutofit/>
          </a:bodyPr>
          <a:lstStyle/>
          <a:p>
            <a:r>
              <a:rPr lang="es-ES" sz="3600" b="1" dirty="0"/>
              <a:t>Fecha y hora de presentación de ofertas</a:t>
            </a:r>
            <a:endParaRPr lang="es-PE" sz="3600" b="1" dirty="0"/>
          </a:p>
        </p:txBody>
      </p:sp>
      <p:grpSp>
        <p:nvGrpSpPr>
          <p:cNvPr id="5" name="Grupo 4">
            <a:extLst>
              <a:ext uri="{FF2B5EF4-FFF2-40B4-BE49-F238E27FC236}">
                <a16:creationId xmlns:a16="http://schemas.microsoft.com/office/drawing/2014/main" id="{FA763C76-9734-A32A-35C1-F996366C9C6F}"/>
              </a:ext>
            </a:extLst>
          </p:cNvPr>
          <p:cNvGrpSpPr/>
          <p:nvPr/>
        </p:nvGrpSpPr>
        <p:grpSpPr>
          <a:xfrm>
            <a:off x="978567" y="176463"/>
            <a:ext cx="2458453" cy="818238"/>
            <a:chOff x="4662488" y="2714625"/>
            <a:chExt cx="2867026" cy="1327151"/>
          </a:xfrm>
        </p:grpSpPr>
        <p:sp>
          <p:nvSpPr>
            <p:cNvPr id="6" name="Freeform 5">
              <a:extLst>
                <a:ext uri="{FF2B5EF4-FFF2-40B4-BE49-F238E27FC236}">
                  <a16:creationId xmlns:a16="http://schemas.microsoft.com/office/drawing/2014/main" id="{CF72B70E-EFA3-D81B-F5C6-C8EC0BA6EC22}"/>
                </a:ext>
              </a:extLst>
            </p:cNvPr>
            <p:cNvSpPr>
              <a:spLocks noEditPoints="1"/>
            </p:cNvSpPr>
            <p:nvPr/>
          </p:nvSpPr>
          <p:spPr bwMode="auto">
            <a:xfrm>
              <a:off x="4662488" y="3313113"/>
              <a:ext cx="709613" cy="547688"/>
            </a:xfrm>
            <a:custGeom>
              <a:avLst/>
              <a:gdLst>
                <a:gd name="T0" fmla="*/ 260 w 1970"/>
                <a:gd name="T1" fmla="*/ 1509 h 1509"/>
                <a:gd name="T2" fmla="*/ 33 w 1970"/>
                <a:gd name="T3" fmla="*/ 1509 h 1509"/>
                <a:gd name="T4" fmla="*/ 0 w 1970"/>
                <a:gd name="T5" fmla="*/ 1476 h 1509"/>
                <a:gd name="T6" fmla="*/ 0 w 1970"/>
                <a:gd name="T7" fmla="*/ 33 h 1509"/>
                <a:gd name="T8" fmla="*/ 33 w 1970"/>
                <a:gd name="T9" fmla="*/ 0 h 1509"/>
                <a:gd name="T10" fmla="*/ 1478 w 1970"/>
                <a:gd name="T11" fmla="*/ 0 h 1509"/>
                <a:gd name="T12" fmla="*/ 1574 w 1970"/>
                <a:gd name="T13" fmla="*/ 10 h 1509"/>
                <a:gd name="T14" fmla="*/ 1666 w 1970"/>
                <a:gd name="T15" fmla="*/ 38 h 1509"/>
                <a:gd name="T16" fmla="*/ 1750 w 1970"/>
                <a:gd name="T17" fmla="*/ 83 h 1509"/>
                <a:gd name="T18" fmla="*/ 1823 w 1970"/>
                <a:gd name="T19" fmla="*/ 142 h 1509"/>
                <a:gd name="T20" fmla="*/ 1883 w 1970"/>
                <a:gd name="T21" fmla="*/ 213 h 1509"/>
                <a:gd name="T22" fmla="*/ 1930 w 1970"/>
                <a:gd name="T23" fmla="*/ 295 h 1509"/>
                <a:gd name="T24" fmla="*/ 1960 w 1970"/>
                <a:gd name="T25" fmla="*/ 385 h 1509"/>
                <a:gd name="T26" fmla="*/ 1970 w 1970"/>
                <a:gd name="T27" fmla="*/ 482 h 1509"/>
                <a:gd name="T28" fmla="*/ 1928 w 1970"/>
                <a:gd name="T29" fmla="*/ 671 h 1509"/>
                <a:gd name="T30" fmla="*/ 1880 w 1970"/>
                <a:gd name="T31" fmla="*/ 752 h 1509"/>
                <a:gd name="T32" fmla="*/ 1818 w 1970"/>
                <a:gd name="T33" fmla="*/ 824 h 1509"/>
                <a:gd name="T34" fmla="*/ 1743 w 1970"/>
                <a:gd name="T35" fmla="*/ 882 h 1509"/>
                <a:gd name="T36" fmla="*/ 1657 w 1970"/>
                <a:gd name="T37" fmla="*/ 926 h 1509"/>
                <a:gd name="T38" fmla="*/ 1564 w 1970"/>
                <a:gd name="T39" fmla="*/ 954 h 1509"/>
                <a:gd name="T40" fmla="*/ 1468 w 1970"/>
                <a:gd name="T41" fmla="*/ 963 h 1509"/>
                <a:gd name="T42" fmla="*/ 293 w 1970"/>
                <a:gd name="T43" fmla="*/ 963 h 1509"/>
                <a:gd name="T44" fmla="*/ 293 w 1970"/>
                <a:gd name="T45" fmla="*/ 1476 h 1509"/>
                <a:gd name="T46" fmla="*/ 260 w 1970"/>
                <a:gd name="T47" fmla="*/ 1509 h 1509"/>
                <a:gd name="T48" fmla="*/ 1472 w 1970"/>
                <a:gd name="T49" fmla="*/ 674 h 1509"/>
                <a:gd name="T50" fmla="*/ 1512 w 1970"/>
                <a:gd name="T51" fmla="*/ 670 h 1509"/>
                <a:gd name="T52" fmla="*/ 1550 w 1970"/>
                <a:gd name="T53" fmla="*/ 659 h 1509"/>
                <a:gd name="T54" fmla="*/ 1585 w 1970"/>
                <a:gd name="T55" fmla="*/ 640 h 1509"/>
                <a:gd name="T56" fmla="*/ 1615 w 1970"/>
                <a:gd name="T57" fmla="*/ 617 h 1509"/>
                <a:gd name="T58" fmla="*/ 1641 w 1970"/>
                <a:gd name="T59" fmla="*/ 588 h 1509"/>
                <a:gd name="T60" fmla="*/ 1662 w 1970"/>
                <a:gd name="T61" fmla="*/ 555 h 1509"/>
                <a:gd name="T62" fmla="*/ 1675 w 1970"/>
                <a:gd name="T63" fmla="*/ 519 h 1509"/>
                <a:gd name="T64" fmla="*/ 1681 w 1970"/>
                <a:gd name="T65" fmla="*/ 482 h 1509"/>
                <a:gd name="T66" fmla="*/ 1675 w 1970"/>
                <a:gd name="T67" fmla="*/ 445 h 1509"/>
                <a:gd name="T68" fmla="*/ 1662 w 1970"/>
                <a:gd name="T69" fmla="*/ 410 h 1509"/>
                <a:gd name="T70" fmla="*/ 1641 w 1970"/>
                <a:gd name="T71" fmla="*/ 377 h 1509"/>
                <a:gd name="T72" fmla="*/ 1615 w 1970"/>
                <a:gd name="T73" fmla="*/ 349 h 1509"/>
                <a:gd name="T74" fmla="*/ 1583 w 1970"/>
                <a:gd name="T75" fmla="*/ 325 h 1509"/>
                <a:gd name="T76" fmla="*/ 1547 w 1970"/>
                <a:gd name="T77" fmla="*/ 307 h 1509"/>
                <a:gd name="T78" fmla="*/ 1509 w 1970"/>
                <a:gd name="T79" fmla="*/ 295 h 1509"/>
                <a:gd name="T80" fmla="*/ 1468 w 1970"/>
                <a:gd name="T81" fmla="*/ 291 h 1509"/>
                <a:gd name="T82" fmla="*/ 293 w 1970"/>
                <a:gd name="T83" fmla="*/ 291 h 1509"/>
                <a:gd name="T84" fmla="*/ 293 w 1970"/>
                <a:gd name="T85" fmla="*/ 674 h 1509"/>
                <a:gd name="T86" fmla="*/ 1472 w 1970"/>
                <a:gd name="T87" fmla="*/ 674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70" h="1509">
                  <a:moveTo>
                    <a:pt x="260" y="1509"/>
                  </a:moveTo>
                  <a:lnTo>
                    <a:pt x="33" y="1509"/>
                  </a:lnTo>
                  <a:cubicBezTo>
                    <a:pt x="15" y="1509"/>
                    <a:pt x="0" y="1495"/>
                    <a:pt x="0" y="1476"/>
                  </a:cubicBezTo>
                  <a:lnTo>
                    <a:pt x="0" y="33"/>
                  </a:lnTo>
                  <a:cubicBezTo>
                    <a:pt x="0" y="15"/>
                    <a:pt x="15" y="0"/>
                    <a:pt x="33" y="0"/>
                  </a:cubicBezTo>
                  <a:lnTo>
                    <a:pt x="1478" y="0"/>
                  </a:lnTo>
                  <a:cubicBezTo>
                    <a:pt x="1511" y="0"/>
                    <a:pt x="1543" y="3"/>
                    <a:pt x="1574" y="10"/>
                  </a:cubicBezTo>
                  <a:cubicBezTo>
                    <a:pt x="1606" y="16"/>
                    <a:pt x="1637" y="26"/>
                    <a:pt x="1666" y="38"/>
                  </a:cubicBezTo>
                  <a:cubicBezTo>
                    <a:pt x="1696" y="51"/>
                    <a:pt x="1724" y="66"/>
                    <a:pt x="1750" y="83"/>
                  </a:cubicBezTo>
                  <a:cubicBezTo>
                    <a:pt x="1776" y="100"/>
                    <a:pt x="1800" y="120"/>
                    <a:pt x="1823" y="142"/>
                  </a:cubicBezTo>
                  <a:cubicBezTo>
                    <a:pt x="1845" y="164"/>
                    <a:pt x="1865" y="188"/>
                    <a:pt x="1883" y="213"/>
                  </a:cubicBezTo>
                  <a:cubicBezTo>
                    <a:pt x="1901" y="239"/>
                    <a:pt x="1916" y="266"/>
                    <a:pt x="1930" y="295"/>
                  </a:cubicBezTo>
                  <a:cubicBezTo>
                    <a:pt x="1943" y="324"/>
                    <a:pt x="1953" y="354"/>
                    <a:pt x="1960" y="385"/>
                  </a:cubicBezTo>
                  <a:cubicBezTo>
                    <a:pt x="1967" y="417"/>
                    <a:pt x="1970" y="449"/>
                    <a:pt x="1970" y="482"/>
                  </a:cubicBezTo>
                  <a:cubicBezTo>
                    <a:pt x="1970" y="549"/>
                    <a:pt x="1956" y="612"/>
                    <a:pt x="1928" y="671"/>
                  </a:cubicBezTo>
                  <a:cubicBezTo>
                    <a:pt x="1915" y="700"/>
                    <a:pt x="1899" y="727"/>
                    <a:pt x="1880" y="752"/>
                  </a:cubicBezTo>
                  <a:cubicBezTo>
                    <a:pt x="1862" y="778"/>
                    <a:pt x="1841" y="802"/>
                    <a:pt x="1818" y="824"/>
                  </a:cubicBezTo>
                  <a:cubicBezTo>
                    <a:pt x="1795" y="845"/>
                    <a:pt x="1770" y="865"/>
                    <a:pt x="1743" y="882"/>
                  </a:cubicBezTo>
                  <a:cubicBezTo>
                    <a:pt x="1716" y="899"/>
                    <a:pt x="1688" y="914"/>
                    <a:pt x="1657" y="926"/>
                  </a:cubicBezTo>
                  <a:cubicBezTo>
                    <a:pt x="1627" y="938"/>
                    <a:pt x="1596" y="948"/>
                    <a:pt x="1564" y="954"/>
                  </a:cubicBezTo>
                  <a:cubicBezTo>
                    <a:pt x="1533" y="960"/>
                    <a:pt x="1500" y="963"/>
                    <a:pt x="1468" y="963"/>
                  </a:cubicBezTo>
                  <a:lnTo>
                    <a:pt x="293" y="963"/>
                  </a:lnTo>
                  <a:lnTo>
                    <a:pt x="293" y="1476"/>
                  </a:lnTo>
                  <a:cubicBezTo>
                    <a:pt x="293" y="1495"/>
                    <a:pt x="279" y="1509"/>
                    <a:pt x="260" y="1509"/>
                  </a:cubicBezTo>
                  <a:close/>
                  <a:moveTo>
                    <a:pt x="1472" y="674"/>
                  </a:moveTo>
                  <a:cubicBezTo>
                    <a:pt x="1486" y="674"/>
                    <a:pt x="1499" y="672"/>
                    <a:pt x="1512" y="670"/>
                  </a:cubicBezTo>
                  <a:cubicBezTo>
                    <a:pt x="1525" y="667"/>
                    <a:pt x="1538" y="664"/>
                    <a:pt x="1550" y="659"/>
                  </a:cubicBezTo>
                  <a:cubicBezTo>
                    <a:pt x="1563" y="653"/>
                    <a:pt x="1575" y="647"/>
                    <a:pt x="1585" y="640"/>
                  </a:cubicBezTo>
                  <a:cubicBezTo>
                    <a:pt x="1596" y="633"/>
                    <a:pt x="1606" y="626"/>
                    <a:pt x="1615" y="617"/>
                  </a:cubicBezTo>
                  <a:cubicBezTo>
                    <a:pt x="1625" y="608"/>
                    <a:pt x="1633" y="599"/>
                    <a:pt x="1641" y="588"/>
                  </a:cubicBezTo>
                  <a:cubicBezTo>
                    <a:pt x="1649" y="578"/>
                    <a:pt x="1656" y="567"/>
                    <a:pt x="1662" y="555"/>
                  </a:cubicBezTo>
                  <a:cubicBezTo>
                    <a:pt x="1668" y="544"/>
                    <a:pt x="1672" y="532"/>
                    <a:pt x="1675" y="519"/>
                  </a:cubicBezTo>
                  <a:cubicBezTo>
                    <a:pt x="1678" y="507"/>
                    <a:pt x="1680" y="495"/>
                    <a:pt x="1681" y="482"/>
                  </a:cubicBezTo>
                  <a:cubicBezTo>
                    <a:pt x="1680" y="469"/>
                    <a:pt x="1678" y="457"/>
                    <a:pt x="1675" y="445"/>
                  </a:cubicBezTo>
                  <a:cubicBezTo>
                    <a:pt x="1672" y="433"/>
                    <a:pt x="1668" y="421"/>
                    <a:pt x="1662" y="410"/>
                  </a:cubicBezTo>
                  <a:cubicBezTo>
                    <a:pt x="1656" y="398"/>
                    <a:pt x="1649" y="387"/>
                    <a:pt x="1641" y="377"/>
                  </a:cubicBezTo>
                  <a:cubicBezTo>
                    <a:pt x="1633" y="367"/>
                    <a:pt x="1624" y="357"/>
                    <a:pt x="1615" y="349"/>
                  </a:cubicBezTo>
                  <a:cubicBezTo>
                    <a:pt x="1605" y="340"/>
                    <a:pt x="1595" y="332"/>
                    <a:pt x="1583" y="325"/>
                  </a:cubicBezTo>
                  <a:cubicBezTo>
                    <a:pt x="1572" y="318"/>
                    <a:pt x="1560" y="312"/>
                    <a:pt x="1547" y="307"/>
                  </a:cubicBezTo>
                  <a:cubicBezTo>
                    <a:pt x="1535" y="302"/>
                    <a:pt x="1522" y="298"/>
                    <a:pt x="1509" y="295"/>
                  </a:cubicBezTo>
                  <a:cubicBezTo>
                    <a:pt x="1496" y="293"/>
                    <a:pt x="1482" y="291"/>
                    <a:pt x="1468" y="291"/>
                  </a:cubicBezTo>
                  <a:lnTo>
                    <a:pt x="293" y="291"/>
                  </a:lnTo>
                  <a:lnTo>
                    <a:pt x="293" y="674"/>
                  </a:lnTo>
                  <a:lnTo>
                    <a:pt x="1472" y="674"/>
                  </a:ln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 name="Freeform 6">
              <a:extLst>
                <a:ext uri="{FF2B5EF4-FFF2-40B4-BE49-F238E27FC236}">
                  <a16:creationId xmlns:a16="http://schemas.microsoft.com/office/drawing/2014/main" id="{E9A77436-CB0E-3047-EA28-A1F2DB294EB8}"/>
                </a:ext>
              </a:extLst>
            </p:cNvPr>
            <p:cNvSpPr>
              <a:spLocks/>
            </p:cNvSpPr>
            <p:nvPr/>
          </p:nvSpPr>
          <p:spPr bwMode="auto">
            <a:xfrm>
              <a:off x="5397501" y="3136900"/>
              <a:ext cx="698500" cy="777875"/>
            </a:xfrm>
            <a:custGeom>
              <a:avLst/>
              <a:gdLst>
                <a:gd name="T0" fmla="*/ 1415 w 1939"/>
                <a:gd name="T1" fmla="*/ 1784 h 2143"/>
                <a:gd name="T2" fmla="*/ 1357 w 1939"/>
                <a:gd name="T3" fmla="*/ 1740 h 2143"/>
                <a:gd name="T4" fmla="*/ 1215 w 1939"/>
                <a:gd name="T5" fmla="*/ 1578 h 2143"/>
                <a:gd name="T6" fmla="*/ 977 w 1939"/>
                <a:gd name="T7" fmla="*/ 1298 h 2143"/>
                <a:gd name="T8" fmla="*/ 734 w 1939"/>
                <a:gd name="T9" fmla="*/ 1011 h 2143"/>
                <a:gd name="T10" fmla="*/ 497 w 1939"/>
                <a:gd name="T11" fmla="*/ 732 h 2143"/>
                <a:gd name="T12" fmla="*/ 348 w 1939"/>
                <a:gd name="T13" fmla="*/ 587 h 2143"/>
                <a:gd name="T14" fmla="*/ 306 w 1939"/>
                <a:gd name="T15" fmla="*/ 598 h 2143"/>
                <a:gd name="T16" fmla="*/ 298 w 1939"/>
                <a:gd name="T17" fmla="*/ 607 h 2143"/>
                <a:gd name="T18" fmla="*/ 293 w 1939"/>
                <a:gd name="T19" fmla="*/ 2110 h 2143"/>
                <a:gd name="T20" fmla="*/ 33 w 1939"/>
                <a:gd name="T21" fmla="*/ 2143 h 2143"/>
                <a:gd name="T22" fmla="*/ 0 w 1939"/>
                <a:gd name="T23" fmla="*/ 606 h 2143"/>
                <a:gd name="T24" fmla="*/ 14 w 1939"/>
                <a:gd name="T25" fmla="*/ 529 h 2143"/>
                <a:gd name="T26" fmla="*/ 74 w 1939"/>
                <a:gd name="T27" fmla="*/ 414 h 2143"/>
                <a:gd name="T28" fmla="*/ 172 w 1939"/>
                <a:gd name="T29" fmla="*/ 335 h 2143"/>
                <a:gd name="T30" fmla="*/ 291 w 1939"/>
                <a:gd name="T31" fmla="*/ 294 h 2143"/>
                <a:gd name="T32" fmla="*/ 493 w 1939"/>
                <a:gd name="T33" fmla="*/ 318 h 2143"/>
                <a:gd name="T34" fmla="*/ 613 w 1939"/>
                <a:gd name="T35" fmla="*/ 413 h 2143"/>
                <a:gd name="T36" fmla="*/ 1317 w 1939"/>
                <a:gd name="T37" fmla="*/ 1243 h 2143"/>
                <a:gd name="T38" fmla="*/ 1559 w 1939"/>
                <a:gd name="T39" fmla="*/ 1524 h 2143"/>
                <a:gd name="T40" fmla="*/ 1571 w 1939"/>
                <a:gd name="T41" fmla="*/ 1531 h 2143"/>
                <a:gd name="T42" fmla="*/ 1582 w 1939"/>
                <a:gd name="T43" fmla="*/ 1535 h 2143"/>
                <a:gd name="T44" fmla="*/ 1625 w 1939"/>
                <a:gd name="T45" fmla="*/ 1524 h 2143"/>
                <a:gd name="T46" fmla="*/ 1643 w 1939"/>
                <a:gd name="T47" fmla="*/ 33 h 2143"/>
                <a:gd name="T48" fmla="*/ 1906 w 1939"/>
                <a:gd name="T49" fmla="*/ 0 h 2143"/>
                <a:gd name="T50" fmla="*/ 1939 w 1939"/>
                <a:gd name="T51" fmla="*/ 1517 h 2143"/>
                <a:gd name="T52" fmla="*/ 1925 w 1939"/>
                <a:gd name="T53" fmla="*/ 1588 h 2143"/>
                <a:gd name="T54" fmla="*/ 1864 w 1939"/>
                <a:gd name="T55" fmla="*/ 1703 h 2143"/>
                <a:gd name="T56" fmla="*/ 1770 w 1939"/>
                <a:gd name="T57" fmla="*/ 1785 h 2143"/>
                <a:gd name="T58" fmla="*/ 1589 w 1939"/>
                <a:gd name="T59" fmla="*/ 1834 h 2143"/>
                <a:gd name="T60" fmla="*/ 1516 w 1939"/>
                <a:gd name="T61" fmla="*/ 1826 h 2143"/>
                <a:gd name="T62" fmla="*/ 1445 w 1939"/>
                <a:gd name="T63" fmla="*/ 1799 h 2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39" h="2143">
                  <a:moveTo>
                    <a:pt x="1445" y="1799"/>
                  </a:moveTo>
                  <a:cubicBezTo>
                    <a:pt x="1435" y="1795"/>
                    <a:pt x="1425" y="1790"/>
                    <a:pt x="1415" y="1784"/>
                  </a:cubicBezTo>
                  <a:cubicBezTo>
                    <a:pt x="1405" y="1778"/>
                    <a:pt x="1395" y="1771"/>
                    <a:pt x="1386" y="1764"/>
                  </a:cubicBezTo>
                  <a:cubicBezTo>
                    <a:pt x="1376" y="1757"/>
                    <a:pt x="1366" y="1749"/>
                    <a:pt x="1357" y="1740"/>
                  </a:cubicBezTo>
                  <a:cubicBezTo>
                    <a:pt x="1348" y="1731"/>
                    <a:pt x="1338" y="1721"/>
                    <a:pt x="1328" y="1710"/>
                  </a:cubicBezTo>
                  <a:cubicBezTo>
                    <a:pt x="1291" y="1666"/>
                    <a:pt x="1253" y="1623"/>
                    <a:pt x="1215" y="1578"/>
                  </a:cubicBezTo>
                  <a:cubicBezTo>
                    <a:pt x="1175" y="1532"/>
                    <a:pt x="1136" y="1486"/>
                    <a:pt x="1098" y="1440"/>
                  </a:cubicBezTo>
                  <a:lnTo>
                    <a:pt x="977" y="1298"/>
                  </a:lnTo>
                  <a:lnTo>
                    <a:pt x="856" y="1155"/>
                  </a:lnTo>
                  <a:lnTo>
                    <a:pt x="734" y="1011"/>
                  </a:lnTo>
                  <a:lnTo>
                    <a:pt x="614" y="870"/>
                  </a:lnTo>
                  <a:cubicBezTo>
                    <a:pt x="572" y="820"/>
                    <a:pt x="533" y="774"/>
                    <a:pt x="497" y="732"/>
                  </a:cubicBezTo>
                  <a:cubicBezTo>
                    <a:pt x="458" y="686"/>
                    <a:pt x="421" y="643"/>
                    <a:pt x="387" y="601"/>
                  </a:cubicBezTo>
                  <a:cubicBezTo>
                    <a:pt x="376" y="591"/>
                    <a:pt x="364" y="587"/>
                    <a:pt x="348" y="587"/>
                  </a:cubicBezTo>
                  <a:cubicBezTo>
                    <a:pt x="340" y="587"/>
                    <a:pt x="332" y="587"/>
                    <a:pt x="325" y="589"/>
                  </a:cubicBezTo>
                  <a:cubicBezTo>
                    <a:pt x="318" y="591"/>
                    <a:pt x="312" y="594"/>
                    <a:pt x="306" y="598"/>
                  </a:cubicBezTo>
                  <a:lnTo>
                    <a:pt x="306" y="598"/>
                  </a:lnTo>
                  <a:cubicBezTo>
                    <a:pt x="302" y="600"/>
                    <a:pt x="299" y="604"/>
                    <a:pt x="298" y="607"/>
                  </a:cubicBezTo>
                  <a:cubicBezTo>
                    <a:pt x="295" y="611"/>
                    <a:pt x="294" y="616"/>
                    <a:pt x="293" y="622"/>
                  </a:cubicBezTo>
                  <a:lnTo>
                    <a:pt x="293" y="2110"/>
                  </a:lnTo>
                  <a:cubicBezTo>
                    <a:pt x="293" y="2129"/>
                    <a:pt x="279" y="2143"/>
                    <a:pt x="260" y="2143"/>
                  </a:cubicBezTo>
                  <a:lnTo>
                    <a:pt x="33" y="2143"/>
                  </a:lnTo>
                  <a:cubicBezTo>
                    <a:pt x="15" y="2143"/>
                    <a:pt x="0" y="2129"/>
                    <a:pt x="0" y="2110"/>
                  </a:cubicBezTo>
                  <a:lnTo>
                    <a:pt x="0" y="606"/>
                  </a:lnTo>
                  <a:cubicBezTo>
                    <a:pt x="0" y="601"/>
                    <a:pt x="1" y="597"/>
                    <a:pt x="2" y="593"/>
                  </a:cubicBezTo>
                  <a:cubicBezTo>
                    <a:pt x="4" y="571"/>
                    <a:pt x="8" y="549"/>
                    <a:pt x="14" y="529"/>
                  </a:cubicBezTo>
                  <a:cubicBezTo>
                    <a:pt x="20" y="507"/>
                    <a:pt x="28" y="486"/>
                    <a:pt x="38" y="467"/>
                  </a:cubicBezTo>
                  <a:cubicBezTo>
                    <a:pt x="49" y="448"/>
                    <a:pt x="61" y="430"/>
                    <a:pt x="74" y="414"/>
                  </a:cubicBezTo>
                  <a:cubicBezTo>
                    <a:pt x="88" y="397"/>
                    <a:pt x="103" y="382"/>
                    <a:pt x="120" y="369"/>
                  </a:cubicBezTo>
                  <a:cubicBezTo>
                    <a:pt x="137" y="356"/>
                    <a:pt x="154" y="344"/>
                    <a:pt x="172" y="335"/>
                  </a:cubicBezTo>
                  <a:cubicBezTo>
                    <a:pt x="191" y="325"/>
                    <a:pt x="210" y="316"/>
                    <a:pt x="230" y="309"/>
                  </a:cubicBezTo>
                  <a:cubicBezTo>
                    <a:pt x="250" y="303"/>
                    <a:pt x="270" y="298"/>
                    <a:pt x="291" y="294"/>
                  </a:cubicBezTo>
                  <a:cubicBezTo>
                    <a:pt x="311" y="291"/>
                    <a:pt x="332" y="289"/>
                    <a:pt x="352" y="289"/>
                  </a:cubicBezTo>
                  <a:cubicBezTo>
                    <a:pt x="401" y="289"/>
                    <a:pt x="448" y="298"/>
                    <a:pt x="493" y="318"/>
                  </a:cubicBezTo>
                  <a:cubicBezTo>
                    <a:pt x="517" y="328"/>
                    <a:pt x="538" y="341"/>
                    <a:pt x="559" y="357"/>
                  </a:cubicBezTo>
                  <a:cubicBezTo>
                    <a:pt x="578" y="373"/>
                    <a:pt x="596" y="391"/>
                    <a:pt x="613" y="413"/>
                  </a:cubicBezTo>
                  <a:lnTo>
                    <a:pt x="848" y="690"/>
                  </a:lnTo>
                  <a:lnTo>
                    <a:pt x="1317" y="1243"/>
                  </a:lnTo>
                  <a:lnTo>
                    <a:pt x="1552" y="1519"/>
                  </a:lnTo>
                  <a:cubicBezTo>
                    <a:pt x="1554" y="1521"/>
                    <a:pt x="1556" y="1523"/>
                    <a:pt x="1559" y="1524"/>
                  </a:cubicBezTo>
                  <a:lnTo>
                    <a:pt x="1560" y="1525"/>
                  </a:lnTo>
                  <a:cubicBezTo>
                    <a:pt x="1563" y="1527"/>
                    <a:pt x="1566" y="1529"/>
                    <a:pt x="1571" y="1531"/>
                  </a:cubicBezTo>
                  <a:lnTo>
                    <a:pt x="1572" y="1532"/>
                  </a:lnTo>
                  <a:cubicBezTo>
                    <a:pt x="1575" y="1533"/>
                    <a:pt x="1579" y="1534"/>
                    <a:pt x="1582" y="1535"/>
                  </a:cubicBezTo>
                  <a:cubicBezTo>
                    <a:pt x="1585" y="1536"/>
                    <a:pt x="1588" y="1536"/>
                    <a:pt x="1591" y="1536"/>
                  </a:cubicBezTo>
                  <a:cubicBezTo>
                    <a:pt x="1603" y="1536"/>
                    <a:pt x="1615" y="1532"/>
                    <a:pt x="1625" y="1524"/>
                  </a:cubicBezTo>
                  <a:cubicBezTo>
                    <a:pt x="1634" y="1517"/>
                    <a:pt x="1640" y="1508"/>
                    <a:pt x="1643" y="1497"/>
                  </a:cubicBezTo>
                  <a:lnTo>
                    <a:pt x="1643" y="33"/>
                  </a:lnTo>
                  <a:cubicBezTo>
                    <a:pt x="1643" y="15"/>
                    <a:pt x="1658" y="0"/>
                    <a:pt x="1676" y="0"/>
                  </a:cubicBezTo>
                  <a:lnTo>
                    <a:pt x="1906" y="0"/>
                  </a:lnTo>
                  <a:cubicBezTo>
                    <a:pt x="1924" y="0"/>
                    <a:pt x="1939" y="15"/>
                    <a:pt x="1939" y="33"/>
                  </a:cubicBezTo>
                  <a:lnTo>
                    <a:pt x="1939" y="1517"/>
                  </a:lnTo>
                  <a:cubicBezTo>
                    <a:pt x="1939" y="1519"/>
                    <a:pt x="1939" y="1521"/>
                    <a:pt x="1938" y="1523"/>
                  </a:cubicBezTo>
                  <a:cubicBezTo>
                    <a:pt x="1936" y="1546"/>
                    <a:pt x="1932" y="1567"/>
                    <a:pt x="1925" y="1588"/>
                  </a:cubicBezTo>
                  <a:cubicBezTo>
                    <a:pt x="1919" y="1610"/>
                    <a:pt x="1910" y="1631"/>
                    <a:pt x="1899" y="1650"/>
                  </a:cubicBezTo>
                  <a:cubicBezTo>
                    <a:pt x="1889" y="1669"/>
                    <a:pt x="1877" y="1686"/>
                    <a:pt x="1864" y="1703"/>
                  </a:cubicBezTo>
                  <a:cubicBezTo>
                    <a:pt x="1850" y="1719"/>
                    <a:pt x="1836" y="1734"/>
                    <a:pt x="1820" y="1748"/>
                  </a:cubicBezTo>
                  <a:cubicBezTo>
                    <a:pt x="1804" y="1762"/>
                    <a:pt x="1787" y="1774"/>
                    <a:pt x="1770" y="1785"/>
                  </a:cubicBezTo>
                  <a:cubicBezTo>
                    <a:pt x="1752" y="1795"/>
                    <a:pt x="1733" y="1804"/>
                    <a:pt x="1713" y="1812"/>
                  </a:cubicBezTo>
                  <a:cubicBezTo>
                    <a:pt x="1673" y="1826"/>
                    <a:pt x="1631" y="1834"/>
                    <a:pt x="1589" y="1834"/>
                  </a:cubicBezTo>
                  <a:cubicBezTo>
                    <a:pt x="1578" y="1834"/>
                    <a:pt x="1566" y="1833"/>
                    <a:pt x="1553" y="1832"/>
                  </a:cubicBezTo>
                  <a:cubicBezTo>
                    <a:pt x="1541" y="1830"/>
                    <a:pt x="1529" y="1828"/>
                    <a:pt x="1516" y="1826"/>
                  </a:cubicBezTo>
                  <a:cubicBezTo>
                    <a:pt x="1503" y="1823"/>
                    <a:pt x="1491" y="1819"/>
                    <a:pt x="1478" y="1815"/>
                  </a:cubicBezTo>
                  <a:cubicBezTo>
                    <a:pt x="1467" y="1810"/>
                    <a:pt x="1456" y="1805"/>
                    <a:pt x="1445" y="1799"/>
                  </a:cubicBez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8" name="Freeform 7">
              <a:extLst>
                <a:ext uri="{FF2B5EF4-FFF2-40B4-BE49-F238E27FC236}">
                  <a16:creationId xmlns:a16="http://schemas.microsoft.com/office/drawing/2014/main" id="{774B5E73-D663-5F8D-79B1-4EFC41F10844}"/>
                </a:ext>
              </a:extLst>
            </p:cNvPr>
            <p:cNvSpPr>
              <a:spLocks noEditPoints="1"/>
            </p:cNvSpPr>
            <p:nvPr/>
          </p:nvSpPr>
          <p:spPr bwMode="auto">
            <a:xfrm>
              <a:off x="6124576" y="3311525"/>
              <a:ext cx="750888" cy="549275"/>
            </a:xfrm>
            <a:custGeom>
              <a:avLst/>
              <a:gdLst>
                <a:gd name="T0" fmla="*/ 1846 w 2081"/>
                <a:gd name="T1" fmla="*/ 844 h 1511"/>
                <a:gd name="T2" fmla="*/ 1808 w 2081"/>
                <a:gd name="T3" fmla="*/ 878 h 1511"/>
                <a:gd name="T4" fmla="*/ 1754 w 2081"/>
                <a:gd name="T5" fmla="*/ 912 h 1511"/>
                <a:gd name="T6" fmla="*/ 1698 w 2081"/>
                <a:gd name="T7" fmla="*/ 939 h 1511"/>
                <a:gd name="T8" fmla="*/ 1684 w 2081"/>
                <a:gd name="T9" fmla="*/ 944 h 1511"/>
                <a:gd name="T10" fmla="*/ 1758 w 2081"/>
                <a:gd name="T11" fmla="*/ 1044 h 1511"/>
                <a:gd name="T12" fmla="*/ 1865 w 2081"/>
                <a:gd name="T13" fmla="*/ 1186 h 1511"/>
                <a:gd name="T14" fmla="*/ 1865 w 2081"/>
                <a:gd name="T15" fmla="*/ 1186 h 1511"/>
                <a:gd name="T16" fmla="*/ 1972 w 2081"/>
                <a:gd name="T17" fmla="*/ 1328 h 1511"/>
                <a:gd name="T18" fmla="*/ 2022 w 2081"/>
                <a:gd name="T19" fmla="*/ 1396 h 1511"/>
                <a:gd name="T20" fmla="*/ 2070 w 2081"/>
                <a:gd name="T21" fmla="*/ 1458 h 1511"/>
                <a:gd name="T22" fmla="*/ 2063 w 2081"/>
                <a:gd name="T23" fmla="*/ 1505 h 1511"/>
                <a:gd name="T24" fmla="*/ 2043 w 2081"/>
                <a:gd name="T25" fmla="*/ 1511 h 1511"/>
                <a:gd name="T26" fmla="*/ 2043 w 2081"/>
                <a:gd name="T27" fmla="*/ 1511 h 1511"/>
                <a:gd name="T28" fmla="*/ 1755 w 2081"/>
                <a:gd name="T29" fmla="*/ 1511 h 1511"/>
                <a:gd name="T30" fmla="*/ 1727 w 2081"/>
                <a:gd name="T31" fmla="*/ 1496 h 1511"/>
                <a:gd name="T32" fmla="*/ 1343 w 2081"/>
                <a:gd name="T33" fmla="*/ 982 h 1511"/>
                <a:gd name="T34" fmla="*/ 293 w 2081"/>
                <a:gd name="T35" fmla="*/ 982 h 1511"/>
                <a:gd name="T36" fmla="*/ 293 w 2081"/>
                <a:gd name="T37" fmla="*/ 1478 h 1511"/>
                <a:gd name="T38" fmla="*/ 260 w 2081"/>
                <a:gd name="T39" fmla="*/ 1511 h 1511"/>
                <a:gd name="T40" fmla="*/ 33 w 2081"/>
                <a:gd name="T41" fmla="*/ 1511 h 1511"/>
                <a:gd name="T42" fmla="*/ 0 w 2081"/>
                <a:gd name="T43" fmla="*/ 1478 h 1511"/>
                <a:gd name="T44" fmla="*/ 0 w 2081"/>
                <a:gd name="T45" fmla="*/ 33 h 1511"/>
                <a:gd name="T46" fmla="*/ 33 w 2081"/>
                <a:gd name="T47" fmla="*/ 0 h 1511"/>
                <a:gd name="T48" fmla="*/ 1497 w 2081"/>
                <a:gd name="T49" fmla="*/ 0 h 1511"/>
                <a:gd name="T50" fmla="*/ 1645 w 2081"/>
                <a:gd name="T51" fmla="*/ 20 h 1511"/>
                <a:gd name="T52" fmla="*/ 1777 w 2081"/>
                <a:gd name="T53" fmla="*/ 80 h 1511"/>
                <a:gd name="T54" fmla="*/ 1779 w 2081"/>
                <a:gd name="T55" fmla="*/ 81 h 1511"/>
                <a:gd name="T56" fmla="*/ 1871 w 2081"/>
                <a:gd name="T57" fmla="*/ 156 h 1511"/>
                <a:gd name="T58" fmla="*/ 1945 w 2081"/>
                <a:gd name="T59" fmla="*/ 253 h 1511"/>
                <a:gd name="T60" fmla="*/ 1992 w 2081"/>
                <a:gd name="T61" fmla="*/ 367 h 1511"/>
                <a:gd name="T62" fmla="*/ 2008 w 2081"/>
                <a:gd name="T63" fmla="*/ 490 h 1511"/>
                <a:gd name="T64" fmla="*/ 1967 w 2081"/>
                <a:gd name="T65" fmla="*/ 682 h 1511"/>
                <a:gd name="T66" fmla="*/ 1918 w 2081"/>
                <a:gd name="T67" fmla="*/ 765 h 1511"/>
                <a:gd name="T68" fmla="*/ 1853 w 2081"/>
                <a:gd name="T69" fmla="*/ 839 h 1511"/>
                <a:gd name="T70" fmla="*/ 1846 w 2081"/>
                <a:gd name="T71" fmla="*/ 844 h 1511"/>
                <a:gd name="T72" fmla="*/ 293 w 2081"/>
                <a:gd name="T73" fmla="*/ 686 h 1511"/>
                <a:gd name="T74" fmla="*/ 1503 w 2081"/>
                <a:gd name="T75" fmla="*/ 686 h 1511"/>
                <a:gd name="T76" fmla="*/ 1584 w 2081"/>
                <a:gd name="T77" fmla="*/ 671 h 1511"/>
                <a:gd name="T78" fmla="*/ 1620 w 2081"/>
                <a:gd name="T79" fmla="*/ 652 h 1511"/>
                <a:gd name="T80" fmla="*/ 1652 w 2081"/>
                <a:gd name="T81" fmla="*/ 628 h 1511"/>
                <a:gd name="T82" fmla="*/ 1678 w 2081"/>
                <a:gd name="T83" fmla="*/ 599 h 1511"/>
                <a:gd name="T84" fmla="*/ 1698 w 2081"/>
                <a:gd name="T85" fmla="*/ 565 h 1511"/>
                <a:gd name="T86" fmla="*/ 1710 w 2081"/>
                <a:gd name="T87" fmla="*/ 529 h 1511"/>
                <a:gd name="T88" fmla="*/ 1714 w 2081"/>
                <a:gd name="T89" fmla="*/ 490 h 1511"/>
                <a:gd name="T90" fmla="*/ 1710 w 2081"/>
                <a:gd name="T91" fmla="*/ 451 h 1511"/>
                <a:gd name="T92" fmla="*/ 1697 w 2081"/>
                <a:gd name="T93" fmla="*/ 415 h 1511"/>
                <a:gd name="T94" fmla="*/ 1697 w 2081"/>
                <a:gd name="T95" fmla="*/ 415 h 1511"/>
                <a:gd name="T96" fmla="*/ 1676 w 2081"/>
                <a:gd name="T97" fmla="*/ 381 h 1511"/>
                <a:gd name="T98" fmla="*/ 1649 w 2081"/>
                <a:gd name="T99" fmla="*/ 352 h 1511"/>
                <a:gd name="T100" fmla="*/ 1617 w 2081"/>
                <a:gd name="T101" fmla="*/ 327 h 1511"/>
                <a:gd name="T102" fmla="*/ 1580 w 2081"/>
                <a:gd name="T103" fmla="*/ 309 h 1511"/>
                <a:gd name="T104" fmla="*/ 1540 w 2081"/>
                <a:gd name="T105" fmla="*/ 297 h 1511"/>
                <a:gd name="T106" fmla="*/ 1540 w 2081"/>
                <a:gd name="T107" fmla="*/ 297 h 1511"/>
                <a:gd name="T108" fmla="*/ 1497 w 2081"/>
                <a:gd name="T109" fmla="*/ 293 h 1511"/>
                <a:gd name="T110" fmla="*/ 293 w 2081"/>
                <a:gd name="T111" fmla="*/ 293 h 1511"/>
                <a:gd name="T112" fmla="*/ 293 w 2081"/>
                <a:gd name="T113" fmla="*/ 686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81" h="1511">
                  <a:moveTo>
                    <a:pt x="1846" y="844"/>
                  </a:moveTo>
                  <a:cubicBezTo>
                    <a:pt x="1834" y="856"/>
                    <a:pt x="1821" y="867"/>
                    <a:pt x="1808" y="878"/>
                  </a:cubicBezTo>
                  <a:cubicBezTo>
                    <a:pt x="1791" y="890"/>
                    <a:pt x="1773" y="902"/>
                    <a:pt x="1754" y="912"/>
                  </a:cubicBezTo>
                  <a:cubicBezTo>
                    <a:pt x="1736" y="922"/>
                    <a:pt x="1718" y="931"/>
                    <a:pt x="1698" y="939"/>
                  </a:cubicBezTo>
                  <a:cubicBezTo>
                    <a:pt x="1693" y="941"/>
                    <a:pt x="1689" y="943"/>
                    <a:pt x="1684" y="944"/>
                  </a:cubicBezTo>
                  <a:lnTo>
                    <a:pt x="1758" y="1044"/>
                  </a:lnTo>
                  <a:lnTo>
                    <a:pt x="1865" y="1186"/>
                  </a:lnTo>
                  <a:lnTo>
                    <a:pt x="1865" y="1186"/>
                  </a:lnTo>
                  <a:lnTo>
                    <a:pt x="1972" y="1328"/>
                  </a:lnTo>
                  <a:lnTo>
                    <a:pt x="2022" y="1396"/>
                  </a:lnTo>
                  <a:lnTo>
                    <a:pt x="2070" y="1458"/>
                  </a:lnTo>
                  <a:cubicBezTo>
                    <a:pt x="2081" y="1473"/>
                    <a:pt x="2078" y="1494"/>
                    <a:pt x="2063" y="1505"/>
                  </a:cubicBezTo>
                  <a:cubicBezTo>
                    <a:pt x="2057" y="1509"/>
                    <a:pt x="2050" y="1511"/>
                    <a:pt x="2043" y="1511"/>
                  </a:cubicBezTo>
                  <a:lnTo>
                    <a:pt x="2043" y="1511"/>
                  </a:lnTo>
                  <a:lnTo>
                    <a:pt x="1755" y="1511"/>
                  </a:lnTo>
                  <a:cubicBezTo>
                    <a:pt x="1744" y="1511"/>
                    <a:pt x="1733" y="1505"/>
                    <a:pt x="1727" y="1496"/>
                  </a:cubicBezTo>
                  <a:lnTo>
                    <a:pt x="1343" y="982"/>
                  </a:lnTo>
                  <a:lnTo>
                    <a:pt x="293" y="982"/>
                  </a:lnTo>
                  <a:lnTo>
                    <a:pt x="293" y="1478"/>
                  </a:lnTo>
                  <a:cubicBezTo>
                    <a:pt x="293" y="1497"/>
                    <a:pt x="278" y="1511"/>
                    <a:pt x="260" y="1511"/>
                  </a:cubicBezTo>
                  <a:lnTo>
                    <a:pt x="33" y="1511"/>
                  </a:lnTo>
                  <a:cubicBezTo>
                    <a:pt x="15" y="1511"/>
                    <a:pt x="0" y="1497"/>
                    <a:pt x="0" y="1478"/>
                  </a:cubicBezTo>
                  <a:lnTo>
                    <a:pt x="0" y="33"/>
                  </a:lnTo>
                  <a:cubicBezTo>
                    <a:pt x="0" y="15"/>
                    <a:pt x="15" y="0"/>
                    <a:pt x="33" y="0"/>
                  </a:cubicBezTo>
                  <a:lnTo>
                    <a:pt x="1497" y="0"/>
                  </a:lnTo>
                  <a:cubicBezTo>
                    <a:pt x="1549" y="0"/>
                    <a:pt x="1598" y="7"/>
                    <a:pt x="1645" y="20"/>
                  </a:cubicBezTo>
                  <a:cubicBezTo>
                    <a:pt x="1691" y="33"/>
                    <a:pt x="1736" y="54"/>
                    <a:pt x="1777" y="80"/>
                  </a:cubicBezTo>
                  <a:lnTo>
                    <a:pt x="1779" y="81"/>
                  </a:lnTo>
                  <a:cubicBezTo>
                    <a:pt x="1813" y="103"/>
                    <a:pt x="1844" y="127"/>
                    <a:pt x="1871" y="156"/>
                  </a:cubicBezTo>
                  <a:cubicBezTo>
                    <a:pt x="1899" y="185"/>
                    <a:pt x="1924" y="217"/>
                    <a:pt x="1945" y="253"/>
                  </a:cubicBezTo>
                  <a:cubicBezTo>
                    <a:pt x="1966" y="290"/>
                    <a:pt x="1981" y="327"/>
                    <a:pt x="1992" y="367"/>
                  </a:cubicBezTo>
                  <a:cubicBezTo>
                    <a:pt x="2002" y="407"/>
                    <a:pt x="2008" y="448"/>
                    <a:pt x="2008" y="490"/>
                  </a:cubicBezTo>
                  <a:cubicBezTo>
                    <a:pt x="2008" y="558"/>
                    <a:pt x="1994" y="622"/>
                    <a:pt x="1967" y="682"/>
                  </a:cubicBezTo>
                  <a:cubicBezTo>
                    <a:pt x="1953" y="711"/>
                    <a:pt x="1937" y="739"/>
                    <a:pt x="1918" y="765"/>
                  </a:cubicBezTo>
                  <a:cubicBezTo>
                    <a:pt x="1899" y="792"/>
                    <a:pt x="1878" y="816"/>
                    <a:pt x="1853" y="839"/>
                  </a:cubicBezTo>
                  <a:cubicBezTo>
                    <a:pt x="1851" y="841"/>
                    <a:pt x="1849" y="843"/>
                    <a:pt x="1846" y="844"/>
                  </a:cubicBezTo>
                  <a:close/>
                  <a:moveTo>
                    <a:pt x="293" y="686"/>
                  </a:moveTo>
                  <a:lnTo>
                    <a:pt x="1503" y="686"/>
                  </a:lnTo>
                  <a:cubicBezTo>
                    <a:pt x="1531" y="686"/>
                    <a:pt x="1558" y="681"/>
                    <a:pt x="1584" y="671"/>
                  </a:cubicBezTo>
                  <a:cubicBezTo>
                    <a:pt x="1597" y="665"/>
                    <a:pt x="1610" y="659"/>
                    <a:pt x="1620" y="652"/>
                  </a:cubicBezTo>
                  <a:cubicBezTo>
                    <a:pt x="1631" y="646"/>
                    <a:pt x="1642" y="638"/>
                    <a:pt x="1652" y="628"/>
                  </a:cubicBezTo>
                  <a:cubicBezTo>
                    <a:pt x="1661" y="619"/>
                    <a:pt x="1670" y="610"/>
                    <a:pt x="1678" y="599"/>
                  </a:cubicBezTo>
                  <a:cubicBezTo>
                    <a:pt x="1685" y="589"/>
                    <a:pt x="1692" y="578"/>
                    <a:pt x="1698" y="565"/>
                  </a:cubicBezTo>
                  <a:cubicBezTo>
                    <a:pt x="1703" y="554"/>
                    <a:pt x="1707" y="541"/>
                    <a:pt x="1710" y="529"/>
                  </a:cubicBezTo>
                  <a:cubicBezTo>
                    <a:pt x="1713" y="517"/>
                    <a:pt x="1714" y="504"/>
                    <a:pt x="1714" y="490"/>
                  </a:cubicBezTo>
                  <a:cubicBezTo>
                    <a:pt x="1714" y="476"/>
                    <a:pt x="1713" y="463"/>
                    <a:pt x="1710" y="451"/>
                  </a:cubicBezTo>
                  <a:cubicBezTo>
                    <a:pt x="1707" y="438"/>
                    <a:pt x="1703" y="426"/>
                    <a:pt x="1697" y="415"/>
                  </a:cubicBezTo>
                  <a:lnTo>
                    <a:pt x="1697" y="415"/>
                  </a:lnTo>
                  <a:cubicBezTo>
                    <a:pt x="1691" y="403"/>
                    <a:pt x="1684" y="391"/>
                    <a:pt x="1676" y="381"/>
                  </a:cubicBezTo>
                  <a:cubicBezTo>
                    <a:pt x="1668" y="370"/>
                    <a:pt x="1659" y="361"/>
                    <a:pt x="1649" y="352"/>
                  </a:cubicBezTo>
                  <a:cubicBezTo>
                    <a:pt x="1639" y="342"/>
                    <a:pt x="1628" y="334"/>
                    <a:pt x="1617" y="327"/>
                  </a:cubicBezTo>
                  <a:cubicBezTo>
                    <a:pt x="1606" y="320"/>
                    <a:pt x="1593" y="314"/>
                    <a:pt x="1580" y="309"/>
                  </a:cubicBezTo>
                  <a:cubicBezTo>
                    <a:pt x="1566" y="304"/>
                    <a:pt x="1553" y="300"/>
                    <a:pt x="1540" y="297"/>
                  </a:cubicBezTo>
                  <a:lnTo>
                    <a:pt x="1540" y="297"/>
                  </a:lnTo>
                  <a:cubicBezTo>
                    <a:pt x="1526" y="295"/>
                    <a:pt x="1512" y="293"/>
                    <a:pt x="1497" y="293"/>
                  </a:cubicBezTo>
                  <a:lnTo>
                    <a:pt x="293" y="293"/>
                  </a:lnTo>
                  <a:lnTo>
                    <a:pt x="293" y="686"/>
                  </a:ln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 name="Freeform 8">
              <a:extLst>
                <a:ext uri="{FF2B5EF4-FFF2-40B4-BE49-F238E27FC236}">
                  <a16:creationId xmlns:a16="http://schemas.microsoft.com/office/drawing/2014/main" id="{4388498A-092F-D76E-C181-35CD54883F4B}"/>
                </a:ext>
              </a:extLst>
            </p:cNvPr>
            <p:cNvSpPr>
              <a:spLocks/>
            </p:cNvSpPr>
            <p:nvPr/>
          </p:nvSpPr>
          <p:spPr bwMode="auto">
            <a:xfrm>
              <a:off x="6861176" y="3311525"/>
              <a:ext cx="668338" cy="549275"/>
            </a:xfrm>
            <a:custGeom>
              <a:avLst/>
              <a:gdLst>
                <a:gd name="T0" fmla="*/ 1821 w 1854"/>
                <a:gd name="T1" fmla="*/ 293 h 1511"/>
                <a:gd name="T2" fmla="*/ 1074 w 1854"/>
                <a:gd name="T3" fmla="*/ 293 h 1511"/>
                <a:gd name="T4" fmla="*/ 1074 w 1854"/>
                <a:gd name="T5" fmla="*/ 1478 h 1511"/>
                <a:gd name="T6" fmla="*/ 1041 w 1854"/>
                <a:gd name="T7" fmla="*/ 1511 h 1511"/>
                <a:gd name="T8" fmla="*/ 813 w 1854"/>
                <a:gd name="T9" fmla="*/ 1511 h 1511"/>
                <a:gd name="T10" fmla="*/ 780 w 1854"/>
                <a:gd name="T11" fmla="*/ 1478 h 1511"/>
                <a:gd name="T12" fmla="*/ 780 w 1854"/>
                <a:gd name="T13" fmla="*/ 293 h 1511"/>
                <a:gd name="T14" fmla="*/ 33 w 1854"/>
                <a:gd name="T15" fmla="*/ 293 h 1511"/>
                <a:gd name="T16" fmla="*/ 0 w 1854"/>
                <a:gd name="T17" fmla="*/ 260 h 1511"/>
                <a:gd name="T18" fmla="*/ 0 w 1854"/>
                <a:gd name="T19" fmla="*/ 33 h 1511"/>
                <a:gd name="T20" fmla="*/ 33 w 1854"/>
                <a:gd name="T21" fmla="*/ 0 h 1511"/>
                <a:gd name="T22" fmla="*/ 1821 w 1854"/>
                <a:gd name="T23" fmla="*/ 0 h 1511"/>
                <a:gd name="T24" fmla="*/ 1854 w 1854"/>
                <a:gd name="T25" fmla="*/ 33 h 1511"/>
                <a:gd name="T26" fmla="*/ 1854 w 1854"/>
                <a:gd name="T27" fmla="*/ 260 h 1511"/>
                <a:gd name="T28" fmla="*/ 1821 w 1854"/>
                <a:gd name="T29" fmla="*/ 293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4" h="1511">
                  <a:moveTo>
                    <a:pt x="1821" y="293"/>
                  </a:moveTo>
                  <a:lnTo>
                    <a:pt x="1074" y="293"/>
                  </a:lnTo>
                  <a:lnTo>
                    <a:pt x="1074" y="1478"/>
                  </a:lnTo>
                  <a:cubicBezTo>
                    <a:pt x="1074" y="1497"/>
                    <a:pt x="1059" y="1511"/>
                    <a:pt x="1041" y="1511"/>
                  </a:cubicBezTo>
                  <a:lnTo>
                    <a:pt x="813" y="1511"/>
                  </a:lnTo>
                  <a:cubicBezTo>
                    <a:pt x="795" y="1511"/>
                    <a:pt x="780" y="1497"/>
                    <a:pt x="780" y="1478"/>
                  </a:cubicBezTo>
                  <a:lnTo>
                    <a:pt x="780" y="293"/>
                  </a:lnTo>
                  <a:lnTo>
                    <a:pt x="33" y="293"/>
                  </a:lnTo>
                  <a:cubicBezTo>
                    <a:pt x="15" y="293"/>
                    <a:pt x="0" y="279"/>
                    <a:pt x="0" y="260"/>
                  </a:cubicBezTo>
                  <a:lnTo>
                    <a:pt x="0" y="33"/>
                  </a:lnTo>
                  <a:cubicBezTo>
                    <a:pt x="0" y="15"/>
                    <a:pt x="15" y="0"/>
                    <a:pt x="33" y="0"/>
                  </a:cubicBezTo>
                  <a:lnTo>
                    <a:pt x="1821" y="0"/>
                  </a:lnTo>
                  <a:cubicBezTo>
                    <a:pt x="1839" y="0"/>
                    <a:pt x="1854" y="15"/>
                    <a:pt x="1854" y="33"/>
                  </a:cubicBezTo>
                  <a:lnTo>
                    <a:pt x="1854" y="260"/>
                  </a:lnTo>
                  <a:cubicBezTo>
                    <a:pt x="1854" y="279"/>
                    <a:pt x="1839" y="293"/>
                    <a:pt x="1821" y="293"/>
                  </a:cubicBez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 name="Freeform 9">
              <a:extLst>
                <a:ext uri="{FF2B5EF4-FFF2-40B4-BE49-F238E27FC236}">
                  <a16:creationId xmlns:a16="http://schemas.microsoft.com/office/drawing/2014/main" id="{E127FC99-C69B-3219-817B-BB4431620BE5}"/>
                </a:ext>
              </a:extLst>
            </p:cNvPr>
            <p:cNvSpPr>
              <a:spLocks/>
            </p:cNvSpPr>
            <p:nvPr/>
          </p:nvSpPr>
          <p:spPr bwMode="auto">
            <a:xfrm>
              <a:off x="6032501" y="2714625"/>
              <a:ext cx="433388" cy="390525"/>
            </a:xfrm>
            <a:custGeom>
              <a:avLst/>
              <a:gdLst>
                <a:gd name="T0" fmla="*/ 234 w 1200"/>
                <a:gd name="T1" fmla="*/ 411 h 1075"/>
                <a:gd name="T2" fmla="*/ 710 w 1200"/>
                <a:gd name="T3" fmla="*/ 913 h 1075"/>
                <a:gd name="T4" fmla="*/ 17 w 1200"/>
                <a:gd name="T5" fmla="*/ 1075 h 1075"/>
                <a:gd name="T6" fmla="*/ 234 w 1200"/>
                <a:gd name="T7" fmla="*/ 411 h 1075"/>
              </a:gdLst>
              <a:ahLst/>
              <a:cxnLst>
                <a:cxn ang="0">
                  <a:pos x="T0" y="T1"/>
                </a:cxn>
                <a:cxn ang="0">
                  <a:pos x="T2" y="T3"/>
                </a:cxn>
                <a:cxn ang="0">
                  <a:pos x="T4" y="T5"/>
                </a:cxn>
                <a:cxn ang="0">
                  <a:pos x="T6" y="T7"/>
                </a:cxn>
              </a:cxnLst>
              <a:rect l="0" t="0" r="r" b="b"/>
              <a:pathLst>
                <a:path w="1200" h="1075">
                  <a:moveTo>
                    <a:pt x="234" y="411"/>
                  </a:moveTo>
                  <a:cubicBezTo>
                    <a:pt x="796" y="0"/>
                    <a:pt x="1200" y="672"/>
                    <a:pt x="710" y="913"/>
                  </a:cubicBezTo>
                  <a:cubicBezTo>
                    <a:pt x="479" y="1021"/>
                    <a:pt x="248" y="837"/>
                    <a:pt x="17" y="1075"/>
                  </a:cubicBezTo>
                  <a:cubicBezTo>
                    <a:pt x="0" y="828"/>
                    <a:pt x="46" y="549"/>
                    <a:pt x="234" y="411"/>
                  </a:cubicBezTo>
                  <a:close/>
                </a:path>
              </a:pathLst>
            </a:custGeom>
            <a:solidFill>
              <a:srgbClr val="70BF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 name="Freeform 10">
              <a:extLst>
                <a:ext uri="{FF2B5EF4-FFF2-40B4-BE49-F238E27FC236}">
                  <a16:creationId xmlns:a16="http://schemas.microsoft.com/office/drawing/2014/main" id="{3D2C7CEC-560F-1869-EF45-83BEE08393C8}"/>
                </a:ext>
              </a:extLst>
            </p:cNvPr>
            <p:cNvSpPr>
              <a:spLocks/>
            </p:cNvSpPr>
            <p:nvPr/>
          </p:nvSpPr>
          <p:spPr bwMode="auto">
            <a:xfrm>
              <a:off x="5397501" y="3935413"/>
              <a:ext cx="106363" cy="106363"/>
            </a:xfrm>
            <a:custGeom>
              <a:avLst/>
              <a:gdLst>
                <a:gd name="T0" fmla="*/ 20 w 294"/>
                <a:gd name="T1" fmla="*/ 0 h 294"/>
                <a:gd name="T2" fmla="*/ 274 w 294"/>
                <a:gd name="T3" fmla="*/ 0 h 294"/>
                <a:gd name="T4" fmla="*/ 294 w 294"/>
                <a:gd name="T5" fmla="*/ 20 h 294"/>
                <a:gd name="T6" fmla="*/ 294 w 294"/>
                <a:gd name="T7" fmla="*/ 274 h 294"/>
                <a:gd name="T8" fmla="*/ 274 w 294"/>
                <a:gd name="T9" fmla="*/ 294 h 294"/>
                <a:gd name="T10" fmla="*/ 20 w 294"/>
                <a:gd name="T11" fmla="*/ 294 h 294"/>
                <a:gd name="T12" fmla="*/ 0 w 294"/>
                <a:gd name="T13" fmla="*/ 274 h 294"/>
                <a:gd name="T14" fmla="*/ 0 w 294"/>
                <a:gd name="T15" fmla="*/ 20 h 294"/>
                <a:gd name="T16" fmla="*/ 20 w 294"/>
                <a:gd name="T1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4" h="294">
                  <a:moveTo>
                    <a:pt x="20" y="0"/>
                  </a:moveTo>
                  <a:lnTo>
                    <a:pt x="274" y="0"/>
                  </a:lnTo>
                  <a:cubicBezTo>
                    <a:pt x="285" y="0"/>
                    <a:pt x="294" y="9"/>
                    <a:pt x="294" y="20"/>
                  </a:cubicBezTo>
                  <a:lnTo>
                    <a:pt x="294" y="274"/>
                  </a:lnTo>
                  <a:cubicBezTo>
                    <a:pt x="294" y="285"/>
                    <a:pt x="285" y="294"/>
                    <a:pt x="274" y="294"/>
                  </a:cubicBezTo>
                  <a:lnTo>
                    <a:pt x="20" y="294"/>
                  </a:lnTo>
                  <a:cubicBezTo>
                    <a:pt x="9" y="294"/>
                    <a:pt x="0" y="285"/>
                    <a:pt x="0" y="274"/>
                  </a:cubicBezTo>
                  <a:lnTo>
                    <a:pt x="0" y="20"/>
                  </a:lnTo>
                  <a:cubicBezTo>
                    <a:pt x="0" y="9"/>
                    <a:pt x="9" y="0"/>
                    <a:pt x="20" y="0"/>
                  </a:cubicBezTo>
                  <a:close/>
                </a:path>
              </a:pathLst>
            </a:custGeom>
            <a:solidFill>
              <a:srgbClr val="70BF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sp>
        <p:nvSpPr>
          <p:cNvPr id="14" name="CuadroTexto 13">
            <a:extLst>
              <a:ext uri="{FF2B5EF4-FFF2-40B4-BE49-F238E27FC236}">
                <a16:creationId xmlns:a16="http://schemas.microsoft.com/office/drawing/2014/main" id="{3588E72E-EF96-D5CD-0419-EEABD0FC3904}"/>
              </a:ext>
            </a:extLst>
          </p:cNvPr>
          <p:cNvSpPr txBox="1"/>
          <p:nvPr/>
        </p:nvSpPr>
        <p:spPr>
          <a:xfrm>
            <a:off x="2524970" y="3708567"/>
            <a:ext cx="6774013" cy="671915"/>
          </a:xfrm>
          <a:prstGeom prst="rect">
            <a:avLst/>
          </a:prstGeom>
          <a:noFill/>
          <a:ln>
            <a:solidFill>
              <a:schemeClr val="tx1"/>
            </a:solidFill>
          </a:ln>
        </p:spPr>
        <p:txBody>
          <a:bodyPr wrap="square">
            <a:spAutoFit/>
          </a:bodyPr>
          <a:lstStyle/>
          <a:p>
            <a:pPr marL="1352550" indent="-1352550" algn="ctr">
              <a:lnSpc>
                <a:spcPct val="107000"/>
              </a:lnSpc>
              <a:spcAft>
                <a:spcPts val="800"/>
              </a:spcAft>
            </a:pPr>
            <a:r>
              <a:rPr lang="es-ES" b="1" dirty="0">
                <a:effectLst/>
                <a:latin typeface="+mj-lt"/>
                <a:ea typeface="Calibri" panose="020F0502020204030204" pitchFamily="34" charset="0"/>
                <a:cs typeface="Times New Roman" panose="02020603050405020304" pitchFamily="18" charset="0"/>
              </a:rPr>
              <a:t>*Presentación de ofertas	: Av. Alameda del Corregidor N°155, La Molina - Mesa de Partes PSI</a:t>
            </a:r>
            <a:endParaRPr lang="es-PE" b="1" dirty="0">
              <a:effectLst/>
              <a:latin typeface="+mj-lt"/>
              <a:ea typeface="Calibri" panose="020F0502020204030204" pitchFamily="34" charset="0"/>
              <a:cs typeface="Times New Roman" panose="02020603050405020304" pitchFamily="18" charset="0"/>
            </a:endParaRPr>
          </a:p>
        </p:txBody>
      </p:sp>
      <p:sp>
        <p:nvSpPr>
          <p:cNvPr id="4" name="CuadroTexto 3">
            <a:extLst>
              <a:ext uri="{FF2B5EF4-FFF2-40B4-BE49-F238E27FC236}">
                <a16:creationId xmlns:a16="http://schemas.microsoft.com/office/drawing/2014/main" id="{AE9F1474-F27E-46A6-8FAB-562EAD0D8261}"/>
              </a:ext>
            </a:extLst>
          </p:cNvPr>
          <p:cNvSpPr txBox="1"/>
          <p:nvPr/>
        </p:nvSpPr>
        <p:spPr>
          <a:xfrm>
            <a:off x="838200" y="6225625"/>
            <a:ext cx="10551695" cy="584775"/>
          </a:xfrm>
          <a:prstGeom prst="rect">
            <a:avLst/>
          </a:prstGeom>
          <a:noFill/>
        </p:spPr>
        <p:txBody>
          <a:bodyPr wrap="square">
            <a:spAutoFit/>
          </a:bodyPr>
          <a:lstStyle/>
          <a:p>
            <a:pPr algn="ctr"/>
            <a:r>
              <a:rPr lang="es-MX" sz="1600" b="1">
                <a:highlight>
                  <a:srgbClr val="00FFFF"/>
                </a:highlight>
              </a:rPr>
              <a:t>No se considerarán las Ofertas/Propuestas recibidas después de la fecha y hora de vencimiento del plazo para la presentación de dichos documentos.</a:t>
            </a:r>
            <a:endParaRPr lang="es-PE" sz="1600" b="1">
              <a:highlight>
                <a:srgbClr val="00FFFF"/>
              </a:highlight>
            </a:endParaRPr>
          </a:p>
        </p:txBody>
      </p:sp>
      <p:sp>
        <p:nvSpPr>
          <p:cNvPr id="13" name="CuadroTexto 12">
            <a:extLst>
              <a:ext uri="{FF2B5EF4-FFF2-40B4-BE49-F238E27FC236}">
                <a16:creationId xmlns:a16="http://schemas.microsoft.com/office/drawing/2014/main" id="{7E0C7534-85CC-7BC3-ECA0-062B8CF0BCDD}"/>
              </a:ext>
            </a:extLst>
          </p:cNvPr>
          <p:cNvSpPr txBox="1"/>
          <p:nvPr/>
        </p:nvSpPr>
        <p:spPr>
          <a:xfrm>
            <a:off x="838200" y="1743483"/>
            <a:ext cx="10366612" cy="1815882"/>
          </a:xfrm>
          <a:prstGeom prst="rect">
            <a:avLst/>
          </a:prstGeom>
          <a:noFill/>
        </p:spPr>
        <p:txBody>
          <a:bodyPr wrap="square">
            <a:spAutoFit/>
          </a:bodyPr>
          <a:lstStyle/>
          <a:p>
            <a:pPr algn="just">
              <a:spcAft>
                <a:spcPts val="1000"/>
              </a:spcAft>
            </a:pPr>
            <a:r>
              <a:rPr lang="es-ES" sz="1800" dirty="0">
                <a:effectLst/>
                <a:latin typeface="Calibri Light" panose="020F0302020204030204" pitchFamily="34" charset="0"/>
                <a:ea typeface="Times New Roman" panose="02020603050405020304" pitchFamily="18" charset="0"/>
              </a:rPr>
              <a:t>6.8 Las Ofertas deberán ser entregadas al Contratante, a más </a:t>
            </a:r>
            <a:r>
              <a:rPr lang="es-ES" dirty="0">
                <a:effectLst/>
                <a:latin typeface="Calibri Light" panose="020F0302020204030204" pitchFamily="34" charset="0"/>
                <a:ea typeface="Times New Roman" panose="02020603050405020304" pitchFamily="18" charset="0"/>
              </a:rPr>
              <a:t>tardar</a:t>
            </a:r>
            <a:r>
              <a:rPr lang="es-ES" sz="2000" dirty="0">
                <a:effectLst/>
                <a:latin typeface="Calibri Light" panose="020F0302020204030204" pitchFamily="34" charset="0"/>
                <a:ea typeface="Times New Roman" panose="02020603050405020304" pitchFamily="18" charset="0"/>
              </a:rPr>
              <a:t> </a:t>
            </a:r>
            <a:r>
              <a:rPr lang="es-ES" sz="2000" b="1" dirty="0">
                <a:effectLst/>
                <a:latin typeface="Calibri Light" panose="020F0302020204030204" pitchFamily="34" charset="0"/>
                <a:ea typeface="Times New Roman" panose="02020603050405020304" pitchFamily="18" charset="0"/>
              </a:rPr>
              <a:t>hasta las 10:00 am del día </a:t>
            </a:r>
            <a:r>
              <a:rPr lang="es-ES" sz="2000" b="1" dirty="0">
                <a:latin typeface="Calibri Light" panose="020F0302020204030204" pitchFamily="34" charset="0"/>
                <a:ea typeface="Times New Roman" panose="02020603050405020304" pitchFamily="18" charset="0"/>
              </a:rPr>
              <a:t>21</a:t>
            </a:r>
            <a:r>
              <a:rPr lang="es-ES" sz="2000" b="1" dirty="0">
                <a:effectLst/>
                <a:latin typeface="Calibri Light" panose="020F0302020204030204" pitchFamily="34" charset="0"/>
                <a:ea typeface="Times New Roman" panose="02020603050405020304" pitchFamily="18" charset="0"/>
              </a:rPr>
              <a:t> de enero de 2025</a:t>
            </a:r>
            <a:r>
              <a:rPr lang="es-ES" sz="2000" dirty="0">
                <a:effectLst/>
                <a:latin typeface="Calibri Light" panose="020F0302020204030204" pitchFamily="34" charset="0"/>
                <a:ea typeface="Times New Roman" panose="02020603050405020304" pitchFamily="18" charset="0"/>
              </a:rPr>
              <a:t>, </a:t>
            </a:r>
            <a:r>
              <a:rPr lang="es-ES" sz="1800" dirty="0">
                <a:effectLst/>
                <a:latin typeface="Calibri Light" panose="020F0302020204030204" pitchFamily="34" charset="0"/>
                <a:ea typeface="Times New Roman" panose="02020603050405020304" pitchFamily="18" charset="0"/>
              </a:rPr>
              <a:t>en Mesa de Partes del Programa </a:t>
            </a:r>
            <a:r>
              <a:rPr lang="es-ES" sz="1800" dirty="0" err="1">
                <a:effectLst/>
                <a:latin typeface="Calibri Light" panose="020F0302020204030204" pitchFamily="34" charset="0"/>
                <a:ea typeface="Times New Roman" panose="02020603050405020304" pitchFamily="18" charset="0"/>
              </a:rPr>
              <a:t>Subsectorial</a:t>
            </a:r>
            <a:r>
              <a:rPr lang="es-ES" sz="1800" dirty="0">
                <a:effectLst/>
                <a:latin typeface="Calibri Light" panose="020F0302020204030204" pitchFamily="34" charset="0"/>
                <a:ea typeface="Times New Roman" panose="02020603050405020304" pitchFamily="18" charset="0"/>
              </a:rPr>
              <a:t> de Irrigaciones sito en la dirección del Contratante señalada en el numeral 6.9 de la presente sección. El Contratante no tendrá en cuenta ninguna Oferta que reciba después de la fecha límite para la presentación de las Ofertas. Todas las Ofertas recibidas por el </a:t>
            </a:r>
            <a:r>
              <a:rPr lang="es-419" sz="1800" i="1" dirty="0">
                <a:effectLst/>
                <a:latin typeface="Calibri Light" panose="020F0302020204030204" pitchFamily="34" charset="0"/>
                <a:ea typeface="Times New Roman" panose="02020603050405020304" pitchFamily="18" charset="0"/>
                <a:cs typeface="Arial" panose="020B0604020202020204" pitchFamily="34" charset="0"/>
              </a:rPr>
              <a:t>Contratante, </a:t>
            </a:r>
            <a:r>
              <a:rPr lang="es-ES" sz="1800" dirty="0">
                <a:effectLst/>
                <a:latin typeface="Calibri Light" panose="020F0302020204030204" pitchFamily="34" charset="0"/>
                <a:ea typeface="Times New Roman" panose="02020603050405020304" pitchFamily="18" charset="0"/>
              </a:rPr>
              <a:t>una vez vencido dicho plazo, serán declaradas tardías y en consecuencia rechazadas y se devolverán sin abrir a los Oferentes respectivos.</a:t>
            </a:r>
            <a:endParaRPr lang="es-PE"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35459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id="{FA763C76-9734-A32A-35C1-F996366C9C6F}"/>
              </a:ext>
            </a:extLst>
          </p:cNvPr>
          <p:cNvGrpSpPr/>
          <p:nvPr/>
        </p:nvGrpSpPr>
        <p:grpSpPr>
          <a:xfrm>
            <a:off x="978567" y="176463"/>
            <a:ext cx="2458453" cy="818238"/>
            <a:chOff x="4662488" y="2714625"/>
            <a:chExt cx="2867026" cy="1327151"/>
          </a:xfrm>
        </p:grpSpPr>
        <p:sp>
          <p:nvSpPr>
            <p:cNvPr id="6" name="Freeform 5">
              <a:extLst>
                <a:ext uri="{FF2B5EF4-FFF2-40B4-BE49-F238E27FC236}">
                  <a16:creationId xmlns:a16="http://schemas.microsoft.com/office/drawing/2014/main" id="{CF72B70E-EFA3-D81B-F5C6-C8EC0BA6EC22}"/>
                </a:ext>
              </a:extLst>
            </p:cNvPr>
            <p:cNvSpPr>
              <a:spLocks noEditPoints="1"/>
            </p:cNvSpPr>
            <p:nvPr/>
          </p:nvSpPr>
          <p:spPr bwMode="auto">
            <a:xfrm>
              <a:off x="4662488" y="3313113"/>
              <a:ext cx="709613" cy="547688"/>
            </a:xfrm>
            <a:custGeom>
              <a:avLst/>
              <a:gdLst>
                <a:gd name="T0" fmla="*/ 260 w 1970"/>
                <a:gd name="T1" fmla="*/ 1509 h 1509"/>
                <a:gd name="T2" fmla="*/ 33 w 1970"/>
                <a:gd name="T3" fmla="*/ 1509 h 1509"/>
                <a:gd name="T4" fmla="*/ 0 w 1970"/>
                <a:gd name="T5" fmla="*/ 1476 h 1509"/>
                <a:gd name="T6" fmla="*/ 0 w 1970"/>
                <a:gd name="T7" fmla="*/ 33 h 1509"/>
                <a:gd name="T8" fmla="*/ 33 w 1970"/>
                <a:gd name="T9" fmla="*/ 0 h 1509"/>
                <a:gd name="T10" fmla="*/ 1478 w 1970"/>
                <a:gd name="T11" fmla="*/ 0 h 1509"/>
                <a:gd name="T12" fmla="*/ 1574 w 1970"/>
                <a:gd name="T13" fmla="*/ 10 h 1509"/>
                <a:gd name="T14" fmla="*/ 1666 w 1970"/>
                <a:gd name="T15" fmla="*/ 38 h 1509"/>
                <a:gd name="T16" fmla="*/ 1750 w 1970"/>
                <a:gd name="T17" fmla="*/ 83 h 1509"/>
                <a:gd name="T18" fmla="*/ 1823 w 1970"/>
                <a:gd name="T19" fmla="*/ 142 h 1509"/>
                <a:gd name="T20" fmla="*/ 1883 w 1970"/>
                <a:gd name="T21" fmla="*/ 213 h 1509"/>
                <a:gd name="T22" fmla="*/ 1930 w 1970"/>
                <a:gd name="T23" fmla="*/ 295 h 1509"/>
                <a:gd name="T24" fmla="*/ 1960 w 1970"/>
                <a:gd name="T25" fmla="*/ 385 h 1509"/>
                <a:gd name="T26" fmla="*/ 1970 w 1970"/>
                <a:gd name="T27" fmla="*/ 482 h 1509"/>
                <a:gd name="T28" fmla="*/ 1928 w 1970"/>
                <a:gd name="T29" fmla="*/ 671 h 1509"/>
                <a:gd name="T30" fmla="*/ 1880 w 1970"/>
                <a:gd name="T31" fmla="*/ 752 h 1509"/>
                <a:gd name="T32" fmla="*/ 1818 w 1970"/>
                <a:gd name="T33" fmla="*/ 824 h 1509"/>
                <a:gd name="T34" fmla="*/ 1743 w 1970"/>
                <a:gd name="T35" fmla="*/ 882 h 1509"/>
                <a:gd name="T36" fmla="*/ 1657 w 1970"/>
                <a:gd name="T37" fmla="*/ 926 h 1509"/>
                <a:gd name="T38" fmla="*/ 1564 w 1970"/>
                <a:gd name="T39" fmla="*/ 954 h 1509"/>
                <a:gd name="T40" fmla="*/ 1468 w 1970"/>
                <a:gd name="T41" fmla="*/ 963 h 1509"/>
                <a:gd name="T42" fmla="*/ 293 w 1970"/>
                <a:gd name="T43" fmla="*/ 963 h 1509"/>
                <a:gd name="T44" fmla="*/ 293 w 1970"/>
                <a:gd name="T45" fmla="*/ 1476 h 1509"/>
                <a:gd name="T46" fmla="*/ 260 w 1970"/>
                <a:gd name="T47" fmla="*/ 1509 h 1509"/>
                <a:gd name="T48" fmla="*/ 1472 w 1970"/>
                <a:gd name="T49" fmla="*/ 674 h 1509"/>
                <a:gd name="T50" fmla="*/ 1512 w 1970"/>
                <a:gd name="T51" fmla="*/ 670 h 1509"/>
                <a:gd name="T52" fmla="*/ 1550 w 1970"/>
                <a:gd name="T53" fmla="*/ 659 h 1509"/>
                <a:gd name="T54" fmla="*/ 1585 w 1970"/>
                <a:gd name="T55" fmla="*/ 640 h 1509"/>
                <a:gd name="T56" fmla="*/ 1615 w 1970"/>
                <a:gd name="T57" fmla="*/ 617 h 1509"/>
                <a:gd name="T58" fmla="*/ 1641 w 1970"/>
                <a:gd name="T59" fmla="*/ 588 h 1509"/>
                <a:gd name="T60" fmla="*/ 1662 w 1970"/>
                <a:gd name="T61" fmla="*/ 555 h 1509"/>
                <a:gd name="T62" fmla="*/ 1675 w 1970"/>
                <a:gd name="T63" fmla="*/ 519 h 1509"/>
                <a:gd name="T64" fmla="*/ 1681 w 1970"/>
                <a:gd name="T65" fmla="*/ 482 h 1509"/>
                <a:gd name="T66" fmla="*/ 1675 w 1970"/>
                <a:gd name="T67" fmla="*/ 445 h 1509"/>
                <a:gd name="T68" fmla="*/ 1662 w 1970"/>
                <a:gd name="T69" fmla="*/ 410 h 1509"/>
                <a:gd name="T70" fmla="*/ 1641 w 1970"/>
                <a:gd name="T71" fmla="*/ 377 h 1509"/>
                <a:gd name="T72" fmla="*/ 1615 w 1970"/>
                <a:gd name="T73" fmla="*/ 349 h 1509"/>
                <a:gd name="T74" fmla="*/ 1583 w 1970"/>
                <a:gd name="T75" fmla="*/ 325 h 1509"/>
                <a:gd name="T76" fmla="*/ 1547 w 1970"/>
                <a:gd name="T77" fmla="*/ 307 h 1509"/>
                <a:gd name="T78" fmla="*/ 1509 w 1970"/>
                <a:gd name="T79" fmla="*/ 295 h 1509"/>
                <a:gd name="T80" fmla="*/ 1468 w 1970"/>
                <a:gd name="T81" fmla="*/ 291 h 1509"/>
                <a:gd name="T82" fmla="*/ 293 w 1970"/>
                <a:gd name="T83" fmla="*/ 291 h 1509"/>
                <a:gd name="T84" fmla="*/ 293 w 1970"/>
                <a:gd name="T85" fmla="*/ 674 h 1509"/>
                <a:gd name="T86" fmla="*/ 1472 w 1970"/>
                <a:gd name="T87" fmla="*/ 674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70" h="1509">
                  <a:moveTo>
                    <a:pt x="260" y="1509"/>
                  </a:moveTo>
                  <a:lnTo>
                    <a:pt x="33" y="1509"/>
                  </a:lnTo>
                  <a:cubicBezTo>
                    <a:pt x="15" y="1509"/>
                    <a:pt x="0" y="1495"/>
                    <a:pt x="0" y="1476"/>
                  </a:cubicBezTo>
                  <a:lnTo>
                    <a:pt x="0" y="33"/>
                  </a:lnTo>
                  <a:cubicBezTo>
                    <a:pt x="0" y="15"/>
                    <a:pt x="15" y="0"/>
                    <a:pt x="33" y="0"/>
                  </a:cubicBezTo>
                  <a:lnTo>
                    <a:pt x="1478" y="0"/>
                  </a:lnTo>
                  <a:cubicBezTo>
                    <a:pt x="1511" y="0"/>
                    <a:pt x="1543" y="3"/>
                    <a:pt x="1574" y="10"/>
                  </a:cubicBezTo>
                  <a:cubicBezTo>
                    <a:pt x="1606" y="16"/>
                    <a:pt x="1637" y="26"/>
                    <a:pt x="1666" y="38"/>
                  </a:cubicBezTo>
                  <a:cubicBezTo>
                    <a:pt x="1696" y="51"/>
                    <a:pt x="1724" y="66"/>
                    <a:pt x="1750" y="83"/>
                  </a:cubicBezTo>
                  <a:cubicBezTo>
                    <a:pt x="1776" y="100"/>
                    <a:pt x="1800" y="120"/>
                    <a:pt x="1823" y="142"/>
                  </a:cubicBezTo>
                  <a:cubicBezTo>
                    <a:pt x="1845" y="164"/>
                    <a:pt x="1865" y="188"/>
                    <a:pt x="1883" y="213"/>
                  </a:cubicBezTo>
                  <a:cubicBezTo>
                    <a:pt x="1901" y="239"/>
                    <a:pt x="1916" y="266"/>
                    <a:pt x="1930" y="295"/>
                  </a:cubicBezTo>
                  <a:cubicBezTo>
                    <a:pt x="1943" y="324"/>
                    <a:pt x="1953" y="354"/>
                    <a:pt x="1960" y="385"/>
                  </a:cubicBezTo>
                  <a:cubicBezTo>
                    <a:pt x="1967" y="417"/>
                    <a:pt x="1970" y="449"/>
                    <a:pt x="1970" y="482"/>
                  </a:cubicBezTo>
                  <a:cubicBezTo>
                    <a:pt x="1970" y="549"/>
                    <a:pt x="1956" y="612"/>
                    <a:pt x="1928" y="671"/>
                  </a:cubicBezTo>
                  <a:cubicBezTo>
                    <a:pt x="1915" y="700"/>
                    <a:pt x="1899" y="727"/>
                    <a:pt x="1880" y="752"/>
                  </a:cubicBezTo>
                  <a:cubicBezTo>
                    <a:pt x="1862" y="778"/>
                    <a:pt x="1841" y="802"/>
                    <a:pt x="1818" y="824"/>
                  </a:cubicBezTo>
                  <a:cubicBezTo>
                    <a:pt x="1795" y="845"/>
                    <a:pt x="1770" y="865"/>
                    <a:pt x="1743" y="882"/>
                  </a:cubicBezTo>
                  <a:cubicBezTo>
                    <a:pt x="1716" y="899"/>
                    <a:pt x="1688" y="914"/>
                    <a:pt x="1657" y="926"/>
                  </a:cubicBezTo>
                  <a:cubicBezTo>
                    <a:pt x="1627" y="938"/>
                    <a:pt x="1596" y="948"/>
                    <a:pt x="1564" y="954"/>
                  </a:cubicBezTo>
                  <a:cubicBezTo>
                    <a:pt x="1533" y="960"/>
                    <a:pt x="1500" y="963"/>
                    <a:pt x="1468" y="963"/>
                  </a:cubicBezTo>
                  <a:lnTo>
                    <a:pt x="293" y="963"/>
                  </a:lnTo>
                  <a:lnTo>
                    <a:pt x="293" y="1476"/>
                  </a:lnTo>
                  <a:cubicBezTo>
                    <a:pt x="293" y="1495"/>
                    <a:pt x="279" y="1509"/>
                    <a:pt x="260" y="1509"/>
                  </a:cubicBezTo>
                  <a:close/>
                  <a:moveTo>
                    <a:pt x="1472" y="674"/>
                  </a:moveTo>
                  <a:cubicBezTo>
                    <a:pt x="1486" y="674"/>
                    <a:pt x="1499" y="672"/>
                    <a:pt x="1512" y="670"/>
                  </a:cubicBezTo>
                  <a:cubicBezTo>
                    <a:pt x="1525" y="667"/>
                    <a:pt x="1538" y="664"/>
                    <a:pt x="1550" y="659"/>
                  </a:cubicBezTo>
                  <a:cubicBezTo>
                    <a:pt x="1563" y="653"/>
                    <a:pt x="1575" y="647"/>
                    <a:pt x="1585" y="640"/>
                  </a:cubicBezTo>
                  <a:cubicBezTo>
                    <a:pt x="1596" y="633"/>
                    <a:pt x="1606" y="626"/>
                    <a:pt x="1615" y="617"/>
                  </a:cubicBezTo>
                  <a:cubicBezTo>
                    <a:pt x="1625" y="608"/>
                    <a:pt x="1633" y="599"/>
                    <a:pt x="1641" y="588"/>
                  </a:cubicBezTo>
                  <a:cubicBezTo>
                    <a:pt x="1649" y="578"/>
                    <a:pt x="1656" y="567"/>
                    <a:pt x="1662" y="555"/>
                  </a:cubicBezTo>
                  <a:cubicBezTo>
                    <a:pt x="1668" y="544"/>
                    <a:pt x="1672" y="532"/>
                    <a:pt x="1675" y="519"/>
                  </a:cubicBezTo>
                  <a:cubicBezTo>
                    <a:pt x="1678" y="507"/>
                    <a:pt x="1680" y="495"/>
                    <a:pt x="1681" y="482"/>
                  </a:cubicBezTo>
                  <a:cubicBezTo>
                    <a:pt x="1680" y="469"/>
                    <a:pt x="1678" y="457"/>
                    <a:pt x="1675" y="445"/>
                  </a:cubicBezTo>
                  <a:cubicBezTo>
                    <a:pt x="1672" y="433"/>
                    <a:pt x="1668" y="421"/>
                    <a:pt x="1662" y="410"/>
                  </a:cubicBezTo>
                  <a:cubicBezTo>
                    <a:pt x="1656" y="398"/>
                    <a:pt x="1649" y="387"/>
                    <a:pt x="1641" y="377"/>
                  </a:cubicBezTo>
                  <a:cubicBezTo>
                    <a:pt x="1633" y="367"/>
                    <a:pt x="1624" y="357"/>
                    <a:pt x="1615" y="349"/>
                  </a:cubicBezTo>
                  <a:cubicBezTo>
                    <a:pt x="1605" y="340"/>
                    <a:pt x="1595" y="332"/>
                    <a:pt x="1583" y="325"/>
                  </a:cubicBezTo>
                  <a:cubicBezTo>
                    <a:pt x="1572" y="318"/>
                    <a:pt x="1560" y="312"/>
                    <a:pt x="1547" y="307"/>
                  </a:cubicBezTo>
                  <a:cubicBezTo>
                    <a:pt x="1535" y="302"/>
                    <a:pt x="1522" y="298"/>
                    <a:pt x="1509" y="295"/>
                  </a:cubicBezTo>
                  <a:cubicBezTo>
                    <a:pt x="1496" y="293"/>
                    <a:pt x="1482" y="291"/>
                    <a:pt x="1468" y="291"/>
                  </a:cubicBezTo>
                  <a:lnTo>
                    <a:pt x="293" y="291"/>
                  </a:lnTo>
                  <a:lnTo>
                    <a:pt x="293" y="674"/>
                  </a:lnTo>
                  <a:lnTo>
                    <a:pt x="1472" y="674"/>
                  </a:ln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 name="Freeform 6">
              <a:extLst>
                <a:ext uri="{FF2B5EF4-FFF2-40B4-BE49-F238E27FC236}">
                  <a16:creationId xmlns:a16="http://schemas.microsoft.com/office/drawing/2014/main" id="{E9A77436-CB0E-3047-EA28-A1F2DB294EB8}"/>
                </a:ext>
              </a:extLst>
            </p:cNvPr>
            <p:cNvSpPr>
              <a:spLocks/>
            </p:cNvSpPr>
            <p:nvPr/>
          </p:nvSpPr>
          <p:spPr bwMode="auto">
            <a:xfrm>
              <a:off x="5397501" y="3136900"/>
              <a:ext cx="698500" cy="777875"/>
            </a:xfrm>
            <a:custGeom>
              <a:avLst/>
              <a:gdLst>
                <a:gd name="T0" fmla="*/ 1415 w 1939"/>
                <a:gd name="T1" fmla="*/ 1784 h 2143"/>
                <a:gd name="T2" fmla="*/ 1357 w 1939"/>
                <a:gd name="T3" fmla="*/ 1740 h 2143"/>
                <a:gd name="T4" fmla="*/ 1215 w 1939"/>
                <a:gd name="T5" fmla="*/ 1578 h 2143"/>
                <a:gd name="T6" fmla="*/ 977 w 1939"/>
                <a:gd name="T7" fmla="*/ 1298 h 2143"/>
                <a:gd name="T8" fmla="*/ 734 w 1939"/>
                <a:gd name="T9" fmla="*/ 1011 h 2143"/>
                <a:gd name="T10" fmla="*/ 497 w 1939"/>
                <a:gd name="T11" fmla="*/ 732 h 2143"/>
                <a:gd name="T12" fmla="*/ 348 w 1939"/>
                <a:gd name="T13" fmla="*/ 587 h 2143"/>
                <a:gd name="T14" fmla="*/ 306 w 1939"/>
                <a:gd name="T15" fmla="*/ 598 h 2143"/>
                <a:gd name="T16" fmla="*/ 298 w 1939"/>
                <a:gd name="T17" fmla="*/ 607 h 2143"/>
                <a:gd name="T18" fmla="*/ 293 w 1939"/>
                <a:gd name="T19" fmla="*/ 2110 h 2143"/>
                <a:gd name="T20" fmla="*/ 33 w 1939"/>
                <a:gd name="T21" fmla="*/ 2143 h 2143"/>
                <a:gd name="T22" fmla="*/ 0 w 1939"/>
                <a:gd name="T23" fmla="*/ 606 h 2143"/>
                <a:gd name="T24" fmla="*/ 14 w 1939"/>
                <a:gd name="T25" fmla="*/ 529 h 2143"/>
                <a:gd name="T26" fmla="*/ 74 w 1939"/>
                <a:gd name="T27" fmla="*/ 414 h 2143"/>
                <a:gd name="T28" fmla="*/ 172 w 1939"/>
                <a:gd name="T29" fmla="*/ 335 h 2143"/>
                <a:gd name="T30" fmla="*/ 291 w 1939"/>
                <a:gd name="T31" fmla="*/ 294 h 2143"/>
                <a:gd name="T32" fmla="*/ 493 w 1939"/>
                <a:gd name="T33" fmla="*/ 318 h 2143"/>
                <a:gd name="T34" fmla="*/ 613 w 1939"/>
                <a:gd name="T35" fmla="*/ 413 h 2143"/>
                <a:gd name="T36" fmla="*/ 1317 w 1939"/>
                <a:gd name="T37" fmla="*/ 1243 h 2143"/>
                <a:gd name="T38" fmla="*/ 1559 w 1939"/>
                <a:gd name="T39" fmla="*/ 1524 h 2143"/>
                <a:gd name="T40" fmla="*/ 1571 w 1939"/>
                <a:gd name="T41" fmla="*/ 1531 h 2143"/>
                <a:gd name="T42" fmla="*/ 1582 w 1939"/>
                <a:gd name="T43" fmla="*/ 1535 h 2143"/>
                <a:gd name="T44" fmla="*/ 1625 w 1939"/>
                <a:gd name="T45" fmla="*/ 1524 h 2143"/>
                <a:gd name="T46" fmla="*/ 1643 w 1939"/>
                <a:gd name="T47" fmla="*/ 33 h 2143"/>
                <a:gd name="T48" fmla="*/ 1906 w 1939"/>
                <a:gd name="T49" fmla="*/ 0 h 2143"/>
                <a:gd name="T50" fmla="*/ 1939 w 1939"/>
                <a:gd name="T51" fmla="*/ 1517 h 2143"/>
                <a:gd name="T52" fmla="*/ 1925 w 1939"/>
                <a:gd name="T53" fmla="*/ 1588 h 2143"/>
                <a:gd name="T54" fmla="*/ 1864 w 1939"/>
                <a:gd name="T55" fmla="*/ 1703 h 2143"/>
                <a:gd name="T56" fmla="*/ 1770 w 1939"/>
                <a:gd name="T57" fmla="*/ 1785 h 2143"/>
                <a:gd name="T58" fmla="*/ 1589 w 1939"/>
                <a:gd name="T59" fmla="*/ 1834 h 2143"/>
                <a:gd name="T60" fmla="*/ 1516 w 1939"/>
                <a:gd name="T61" fmla="*/ 1826 h 2143"/>
                <a:gd name="T62" fmla="*/ 1445 w 1939"/>
                <a:gd name="T63" fmla="*/ 1799 h 2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39" h="2143">
                  <a:moveTo>
                    <a:pt x="1445" y="1799"/>
                  </a:moveTo>
                  <a:cubicBezTo>
                    <a:pt x="1435" y="1795"/>
                    <a:pt x="1425" y="1790"/>
                    <a:pt x="1415" y="1784"/>
                  </a:cubicBezTo>
                  <a:cubicBezTo>
                    <a:pt x="1405" y="1778"/>
                    <a:pt x="1395" y="1771"/>
                    <a:pt x="1386" y="1764"/>
                  </a:cubicBezTo>
                  <a:cubicBezTo>
                    <a:pt x="1376" y="1757"/>
                    <a:pt x="1366" y="1749"/>
                    <a:pt x="1357" y="1740"/>
                  </a:cubicBezTo>
                  <a:cubicBezTo>
                    <a:pt x="1348" y="1731"/>
                    <a:pt x="1338" y="1721"/>
                    <a:pt x="1328" y="1710"/>
                  </a:cubicBezTo>
                  <a:cubicBezTo>
                    <a:pt x="1291" y="1666"/>
                    <a:pt x="1253" y="1623"/>
                    <a:pt x="1215" y="1578"/>
                  </a:cubicBezTo>
                  <a:cubicBezTo>
                    <a:pt x="1175" y="1532"/>
                    <a:pt x="1136" y="1486"/>
                    <a:pt x="1098" y="1440"/>
                  </a:cubicBezTo>
                  <a:lnTo>
                    <a:pt x="977" y="1298"/>
                  </a:lnTo>
                  <a:lnTo>
                    <a:pt x="856" y="1155"/>
                  </a:lnTo>
                  <a:lnTo>
                    <a:pt x="734" y="1011"/>
                  </a:lnTo>
                  <a:lnTo>
                    <a:pt x="614" y="870"/>
                  </a:lnTo>
                  <a:cubicBezTo>
                    <a:pt x="572" y="820"/>
                    <a:pt x="533" y="774"/>
                    <a:pt x="497" y="732"/>
                  </a:cubicBezTo>
                  <a:cubicBezTo>
                    <a:pt x="458" y="686"/>
                    <a:pt x="421" y="643"/>
                    <a:pt x="387" y="601"/>
                  </a:cubicBezTo>
                  <a:cubicBezTo>
                    <a:pt x="376" y="591"/>
                    <a:pt x="364" y="587"/>
                    <a:pt x="348" y="587"/>
                  </a:cubicBezTo>
                  <a:cubicBezTo>
                    <a:pt x="340" y="587"/>
                    <a:pt x="332" y="587"/>
                    <a:pt x="325" y="589"/>
                  </a:cubicBezTo>
                  <a:cubicBezTo>
                    <a:pt x="318" y="591"/>
                    <a:pt x="312" y="594"/>
                    <a:pt x="306" y="598"/>
                  </a:cubicBezTo>
                  <a:lnTo>
                    <a:pt x="306" y="598"/>
                  </a:lnTo>
                  <a:cubicBezTo>
                    <a:pt x="302" y="600"/>
                    <a:pt x="299" y="604"/>
                    <a:pt x="298" y="607"/>
                  </a:cubicBezTo>
                  <a:cubicBezTo>
                    <a:pt x="295" y="611"/>
                    <a:pt x="294" y="616"/>
                    <a:pt x="293" y="622"/>
                  </a:cubicBezTo>
                  <a:lnTo>
                    <a:pt x="293" y="2110"/>
                  </a:lnTo>
                  <a:cubicBezTo>
                    <a:pt x="293" y="2129"/>
                    <a:pt x="279" y="2143"/>
                    <a:pt x="260" y="2143"/>
                  </a:cubicBezTo>
                  <a:lnTo>
                    <a:pt x="33" y="2143"/>
                  </a:lnTo>
                  <a:cubicBezTo>
                    <a:pt x="15" y="2143"/>
                    <a:pt x="0" y="2129"/>
                    <a:pt x="0" y="2110"/>
                  </a:cubicBezTo>
                  <a:lnTo>
                    <a:pt x="0" y="606"/>
                  </a:lnTo>
                  <a:cubicBezTo>
                    <a:pt x="0" y="601"/>
                    <a:pt x="1" y="597"/>
                    <a:pt x="2" y="593"/>
                  </a:cubicBezTo>
                  <a:cubicBezTo>
                    <a:pt x="4" y="571"/>
                    <a:pt x="8" y="549"/>
                    <a:pt x="14" y="529"/>
                  </a:cubicBezTo>
                  <a:cubicBezTo>
                    <a:pt x="20" y="507"/>
                    <a:pt x="28" y="486"/>
                    <a:pt x="38" y="467"/>
                  </a:cubicBezTo>
                  <a:cubicBezTo>
                    <a:pt x="49" y="448"/>
                    <a:pt x="61" y="430"/>
                    <a:pt x="74" y="414"/>
                  </a:cubicBezTo>
                  <a:cubicBezTo>
                    <a:pt x="88" y="397"/>
                    <a:pt x="103" y="382"/>
                    <a:pt x="120" y="369"/>
                  </a:cubicBezTo>
                  <a:cubicBezTo>
                    <a:pt x="137" y="356"/>
                    <a:pt x="154" y="344"/>
                    <a:pt x="172" y="335"/>
                  </a:cubicBezTo>
                  <a:cubicBezTo>
                    <a:pt x="191" y="325"/>
                    <a:pt x="210" y="316"/>
                    <a:pt x="230" y="309"/>
                  </a:cubicBezTo>
                  <a:cubicBezTo>
                    <a:pt x="250" y="303"/>
                    <a:pt x="270" y="298"/>
                    <a:pt x="291" y="294"/>
                  </a:cubicBezTo>
                  <a:cubicBezTo>
                    <a:pt x="311" y="291"/>
                    <a:pt x="332" y="289"/>
                    <a:pt x="352" y="289"/>
                  </a:cubicBezTo>
                  <a:cubicBezTo>
                    <a:pt x="401" y="289"/>
                    <a:pt x="448" y="298"/>
                    <a:pt x="493" y="318"/>
                  </a:cubicBezTo>
                  <a:cubicBezTo>
                    <a:pt x="517" y="328"/>
                    <a:pt x="538" y="341"/>
                    <a:pt x="559" y="357"/>
                  </a:cubicBezTo>
                  <a:cubicBezTo>
                    <a:pt x="578" y="373"/>
                    <a:pt x="596" y="391"/>
                    <a:pt x="613" y="413"/>
                  </a:cubicBezTo>
                  <a:lnTo>
                    <a:pt x="848" y="690"/>
                  </a:lnTo>
                  <a:lnTo>
                    <a:pt x="1317" y="1243"/>
                  </a:lnTo>
                  <a:lnTo>
                    <a:pt x="1552" y="1519"/>
                  </a:lnTo>
                  <a:cubicBezTo>
                    <a:pt x="1554" y="1521"/>
                    <a:pt x="1556" y="1523"/>
                    <a:pt x="1559" y="1524"/>
                  </a:cubicBezTo>
                  <a:lnTo>
                    <a:pt x="1560" y="1525"/>
                  </a:lnTo>
                  <a:cubicBezTo>
                    <a:pt x="1563" y="1527"/>
                    <a:pt x="1566" y="1529"/>
                    <a:pt x="1571" y="1531"/>
                  </a:cubicBezTo>
                  <a:lnTo>
                    <a:pt x="1572" y="1532"/>
                  </a:lnTo>
                  <a:cubicBezTo>
                    <a:pt x="1575" y="1533"/>
                    <a:pt x="1579" y="1534"/>
                    <a:pt x="1582" y="1535"/>
                  </a:cubicBezTo>
                  <a:cubicBezTo>
                    <a:pt x="1585" y="1536"/>
                    <a:pt x="1588" y="1536"/>
                    <a:pt x="1591" y="1536"/>
                  </a:cubicBezTo>
                  <a:cubicBezTo>
                    <a:pt x="1603" y="1536"/>
                    <a:pt x="1615" y="1532"/>
                    <a:pt x="1625" y="1524"/>
                  </a:cubicBezTo>
                  <a:cubicBezTo>
                    <a:pt x="1634" y="1517"/>
                    <a:pt x="1640" y="1508"/>
                    <a:pt x="1643" y="1497"/>
                  </a:cubicBezTo>
                  <a:lnTo>
                    <a:pt x="1643" y="33"/>
                  </a:lnTo>
                  <a:cubicBezTo>
                    <a:pt x="1643" y="15"/>
                    <a:pt x="1658" y="0"/>
                    <a:pt x="1676" y="0"/>
                  </a:cubicBezTo>
                  <a:lnTo>
                    <a:pt x="1906" y="0"/>
                  </a:lnTo>
                  <a:cubicBezTo>
                    <a:pt x="1924" y="0"/>
                    <a:pt x="1939" y="15"/>
                    <a:pt x="1939" y="33"/>
                  </a:cubicBezTo>
                  <a:lnTo>
                    <a:pt x="1939" y="1517"/>
                  </a:lnTo>
                  <a:cubicBezTo>
                    <a:pt x="1939" y="1519"/>
                    <a:pt x="1939" y="1521"/>
                    <a:pt x="1938" y="1523"/>
                  </a:cubicBezTo>
                  <a:cubicBezTo>
                    <a:pt x="1936" y="1546"/>
                    <a:pt x="1932" y="1567"/>
                    <a:pt x="1925" y="1588"/>
                  </a:cubicBezTo>
                  <a:cubicBezTo>
                    <a:pt x="1919" y="1610"/>
                    <a:pt x="1910" y="1631"/>
                    <a:pt x="1899" y="1650"/>
                  </a:cubicBezTo>
                  <a:cubicBezTo>
                    <a:pt x="1889" y="1669"/>
                    <a:pt x="1877" y="1686"/>
                    <a:pt x="1864" y="1703"/>
                  </a:cubicBezTo>
                  <a:cubicBezTo>
                    <a:pt x="1850" y="1719"/>
                    <a:pt x="1836" y="1734"/>
                    <a:pt x="1820" y="1748"/>
                  </a:cubicBezTo>
                  <a:cubicBezTo>
                    <a:pt x="1804" y="1762"/>
                    <a:pt x="1787" y="1774"/>
                    <a:pt x="1770" y="1785"/>
                  </a:cubicBezTo>
                  <a:cubicBezTo>
                    <a:pt x="1752" y="1795"/>
                    <a:pt x="1733" y="1804"/>
                    <a:pt x="1713" y="1812"/>
                  </a:cubicBezTo>
                  <a:cubicBezTo>
                    <a:pt x="1673" y="1826"/>
                    <a:pt x="1631" y="1834"/>
                    <a:pt x="1589" y="1834"/>
                  </a:cubicBezTo>
                  <a:cubicBezTo>
                    <a:pt x="1578" y="1834"/>
                    <a:pt x="1566" y="1833"/>
                    <a:pt x="1553" y="1832"/>
                  </a:cubicBezTo>
                  <a:cubicBezTo>
                    <a:pt x="1541" y="1830"/>
                    <a:pt x="1529" y="1828"/>
                    <a:pt x="1516" y="1826"/>
                  </a:cubicBezTo>
                  <a:cubicBezTo>
                    <a:pt x="1503" y="1823"/>
                    <a:pt x="1491" y="1819"/>
                    <a:pt x="1478" y="1815"/>
                  </a:cubicBezTo>
                  <a:cubicBezTo>
                    <a:pt x="1467" y="1810"/>
                    <a:pt x="1456" y="1805"/>
                    <a:pt x="1445" y="1799"/>
                  </a:cubicBez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8" name="Freeform 7">
              <a:extLst>
                <a:ext uri="{FF2B5EF4-FFF2-40B4-BE49-F238E27FC236}">
                  <a16:creationId xmlns:a16="http://schemas.microsoft.com/office/drawing/2014/main" id="{774B5E73-D663-5F8D-79B1-4EFC41F10844}"/>
                </a:ext>
              </a:extLst>
            </p:cNvPr>
            <p:cNvSpPr>
              <a:spLocks noEditPoints="1"/>
            </p:cNvSpPr>
            <p:nvPr/>
          </p:nvSpPr>
          <p:spPr bwMode="auto">
            <a:xfrm>
              <a:off x="6124576" y="3311525"/>
              <a:ext cx="750888" cy="549275"/>
            </a:xfrm>
            <a:custGeom>
              <a:avLst/>
              <a:gdLst>
                <a:gd name="T0" fmla="*/ 1846 w 2081"/>
                <a:gd name="T1" fmla="*/ 844 h 1511"/>
                <a:gd name="T2" fmla="*/ 1808 w 2081"/>
                <a:gd name="T3" fmla="*/ 878 h 1511"/>
                <a:gd name="T4" fmla="*/ 1754 w 2081"/>
                <a:gd name="T5" fmla="*/ 912 h 1511"/>
                <a:gd name="T6" fmla="*/ 1698 w 2081"/>
                <a:gd name="T7" fmla="*/ 939 h 1511"/>
                <a:gd name="T8" fmla="*/ 1684 w 2081"/>
                <a:gd name="T9" fmla="*/ 944 h 1511"/>
                <a:gd name="T10" fmla="*/ 1758 w 2081"/>
                <a:gd name="T11" fmla="*/ 1044 h 1511"/>
                <a:gd name="T12" fmla="*/ 1865 w 2081"/>
                <a:gd name="T13" fmla="*/ 1186 h 1511"/>
                <a:gd name="T14" fmla="*/ 1865 w 2081"/>
                <a:gd name="T15" fmla="*/ 1186 h 1511"/>
                <a:gd name="T16" fmla="*/ 1972 w 2081"/>
                <a:gd name="T17" fmla="*/ 1328 h 1511"/>
                <a:gd name="T18" fmla="*/ 2022 w 2081"/>
                <a:gd name="T19" fmla="*/ 1396 h 1511"/>
                <a:gd name="T20" fmla="*/ 2070 w 2081"/>
                <a:gd name="T21" fmla="*/ 1458 h 1511"/>
                <a:gd name="T22" fmla="*/ 2063 w 2081"/>
                <a:gd name="T23" fmla="*/ 1505 h 1511"/>
                <a:gd name="T24" fmla="*/ 2043 w 2081"/>
                <a:gd name="T25" fmla="*/ 1511 h 1511"/>
                <a:gd name="T26" fmla="*/ 2043 w 2081"/>
                <a:gd name="T27" fmla="*/ 1511 h 1511"/>
                <a:gd name="T28" fmla="*/ 1755 w 2081"/>
                <a:gd name="T29" fmla="*/ 1511 h 1511"/>
                <a:gd name="T30" fmla="*/ 1727 w 2081"/>
                <a:gd name="T31" fmla="*/ 1496 h 1511"/>
                <a:gd name="T32" fmla="*/ 1343 w 2081"/>
                <a:gd name="T33" fmla="*/ 982 h 1511"/>
                <a:gd name="T34" fmla="*/ 293 w 2081"/>
                <a:gd name="T35" fmla="*/ 982 h 1511"/>
                <a:gd name="T36" fmla="*/ 293 w 2081"/>
                <a:gd name="T37" fmla="*/ 1478 h 1511"/>
                <a:gd name="T38" fmla="*/ 260 w 2081"/>
                <a:gd name="T39" fmla="*/ 1511 h 1511"/>
                <a:gd name="T40" fmla="*/ 33 w 2081"/>
                <a:gd name="T41" fmla="*/ 1511 h 1511"/>
                <a:gd name="T42" fmla="*/ 0 w 2081"/>
                <a:gd name="T43" fmla="*/ 1478 h 1511"/>
                <a:gd name="T44" fmla="*/ 0 w 2081"/>
                <a:gd name="T45" fmla="*/ 33 h 1511"/>
                <a:gd name="T46" fmla="*/ 33 w 2081"/>
                <a:gd name="T47" fmla="*/ 0 h 1511"/>
                <a:gd name="T48" fmla="*/ 1497 w 2081"/>
                <a:gd name="T49" fmla="*/ 0 h 1511"/>
                <a:gd name="T50" fmla="*/ 1645 w 2081"/>
                <a:gd name="T51" fmla="*/ 20 h 1511"/>
                <a:gd name="T52" fmla="*/ 1777 w 2081"/>
                <a:gd name="T53" fmla="*/ 80 h 1511"/>
                <a:gd name="T54" fmla="*/ 1779 w 2081"/>
                <a:gd name="T55" fmla="*/ 81 h 1511"/>
                <a:gd name="T56" fmla="*/ 1871 w 2081"/>
                <a:gd name="T57" fmla="*/ 156 h 1511"/>
                <a:gd name="T58" fmla="*/ 1945 w 2081"/>
                <a:gd name="T59" fmla="*/ 253 h 1511"/>
                <a:gd name="T60" fmla="*/ 1992 w 2081"/>
                <a:gd name="T61" fmla="*/ 367 h 1511"/>
                <a:gd name="T62" fmla="*/ 2008 w 2081"/>
                <a:gd name="T63" fmla="*/ 490 h 1511"/>
                <a:gd name="T64" fmla="*/ 1967 w 2081"/>
                <a:gd name="T65" fmla="*/ 682 h 1511"/>
                <a:gd name="T66" fmla="*/ 1918 w 2081"/>
                <a:gd name="T67" fmla="*/ 765 h 1511"/>
                <a:gd name="T68" fmla="*/ 1853 w 2081"/>
                <a:gd name="T69" fmla="*/ 839 h 1511"/>
                <a:gd name="T70" fmla="*/ 1846 w 2081"/>
                <a:gd name="T71" fmla="*/ 844 h 1511"/>
                <a:gd name="T72" fmla="*/ 293 w 2081"/>
                <a:gd name="T73" fmla="*/ 686 h 1511"/>
                <a:gd name="T74" fmla="*/ 1503 w 2081"/>
                <a:gd name="T75" fmla="*/ 686 h 1511"/>
                <a:gd name="T76" fmla="*/ 1584 w 2081"/>
                <a:gd name="T77" fmla="*/ 671 h 1511"/>
                <a:gd name="T78" fmla="*/ 1620 w 2081"/>
                <a:gd name="T79" fmla="*/ 652 h 1511"/>
                <a:gd name="T80" fmla="*/ 1652 w 2081"/>
                <a:gd name="T81" fmla="*/ 628 h 1511"/>
                <a:gd name="T82" fmla="*/ 1678 w 2081"/>
                <a:gd name="T83" fmla="*/ 599 h 1511"/>
                <a:gd name="T84" fmla="*/ 1698 w 2081"/>
                <a:gd name="T85" fmla="*/ 565 h 1511"/>
                <a:gd name="T86" fmla="*/ 1710 w 2081"/>
                <a:gd name="T87" fmla="*/ 529 h 1511"/>
                <a:gd name="T88" fmla="*/ 1714 w 2081"/>
                <a:gd name="T89" fmla="*/ 490 h 1511"/>
                <a:gd name="T90" fmla="*/ 1710 w 2081"/>
                <a:gd name="T91" fmla="*/ 451 h 1511"/>
                <a:gd name="T92" fmla="*/ 1697 w 2081"/>
                <a:gd name="T93" fmla="*/ 415 h 1511"/>
                <a:gd name="T94" fmla="*/ 1697 w 2081"/>
                <a:gd name="T95" fmla="*/ 415 h 1511"/>
                <a:gd name="T96" fmla="*/ 1676 w 2081"/>
                <a:gd name="T97" fmla="*/ 381 h 1511"/>
                <a:gd name="T98" fmla="*/ 1649 w 2081"/>
                <a:gd name="T99" fmla="*/ 352 h 1511"/>
                <a:gd name="T100" fmla="*/ 1617 w 2081"/>
                <a:gd name="T101" fmla="*/ 327 h 1511"/>
                <a:gd name="T102" fmla="*/ 1580 w 2081"/>
                <a:gd name="T103" fmla="*/ 309 h 1511"/>
                <a:gd name="T104" fmla="*/ 1540 w 2081"/>
                <a:gd name="T105" fmla="*/ 297 h 1511"/>
                <a:gd name="T106" fmla="*/ 1540 w 2081"/>
                <a:gd name="T107" fmla="*/ 297 h 1511"/>
                <a:gd name="T108" fmla="*/ 1497 w 2081"/>
                <a:gd name="T109" fmla="*/ 293 h 1511"/>
                <a:gd name="T110" fmla="*/ 293 w 2081"/>
                <a:gd name="T111" fmla="*/ 293 h 1511"/>
                <a:gd name="T112" fmla="*/ 293 w 2081"/>
                <a:gd name="T113" fmla="*/ 686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81" h="1511">
                  <a:moveTo>
                    <a:pt x="1846" y="844"/>
                  </a:moveTo>
                  <a:cubicBezTo>
                    <a:pt x="1834" y="856"/>
                    <a:pt x="1821" y="867"/>
                    <a:pt x="1808" y="878"/>
                  </a:cubicBezTo>
                  <a:cubicBezTo>
                    <a:pt x="1791" y="890"/>
                    <a:pt x="1773" y="902"/>
                    <a:pt x="1754" y="912"/>
                  </a:cubicBezTo>
                  <a:cubicBezTo>
                    <a:pt x="1736" y="922"/>
                    <a:pt x="1718" y="931"/>
                    <a:pt x="1698" y="939"/>
                  </a:cubicBezTo>
                  <a:cubicBezTo>
                    <a:pt x="1693" y="941"/>
                    <a:pt x="1689" y="943"/>
                    <a:pt x="1684" y="944"/>
                  </a:cubicBezTo>
                  <a:lnTo>
                    <a:pt x="1758" y="1044"/>
                  </a:lnTo>
                  <a:lnTo>
                    <a:pt x="1865" y="1186"/>
                  </a:lnTo>
                  <a:lnTo>
                    <a:pt x="1865" y="1186"/>
                  </a:lnTo>
                  <a:lnTo>
                    <a:pt x="1972" y="1328"/>
                  </a:lnTo>
                  <a:lnTo>
                    <a:pt x="2022" y="1396"/>
                  </a:lnTo>
                  <a:lnTo>
                    <a:pt x="2070" y="1458"/>
                  </a:lnTo>
                  <a:cubicBezTo>
                    <a:pt x="2081" y="1473"/>
                    <a:pt x="2078" y="1494"/>
                    <a:pt x="2063" y="1505"/>
                  </a:cubicBezTo>
                  <a:cubicBezTo>
                    <a:pt x="2057" y="1509"/>
                    <a:pt x="2050" y="1511"/>
                    <a:pt x="2043" y="1511"/>
                  </a:cubicBezTo>
                  <a:lnTo>
                    <a:pt x="2043" y="1511"/>
                  </a:lnTo>
                  <a:lnTo>
                    <a:pt x="1755" y="1511"/>
                  </a:lnTo>
                  <a:cubicBezTo>
                    <a:pt x="1744" y="1511"/>
                    <a:pt x="1733" y="1505"/>
                    <a:pt x="1727" y="1496"/>
                  </a:cubicBezTo>
                  <a:lnTo>
                    <a:pt x="1343" y="982"/>
                  </a:lnTo>
                  <a:lnTo>
                    <a:pt x="293" y="982"/>
                  </a:lnTo>
                  <a:lnTo>
                    <a:pt x="293" y="1478"/>
                  </a:lnTo>
                  <a:cubicBezTo>
                    <a:pt x="293" y="1497"/>
                    <a:pt x="278" y="1511"/>
                    <a:pt x="260" y="1511"/>
                  </a:cubicBezTo>
                  <a:lnTo>
                    <a:pt x="33" y="1511"/>
                  </a:lnTo>
                  <a:cubicBezTo>
                    <a:pt x="15" y="1511"/>
                    <a:pt x="0" y="1497"/>
                    <a:pt x="0" y="1478"/>
                  </a:cubicBezTo>
                  <a:lnTo>
                    <a:pt x="0" y="33"/>
                  </a:lnTo>
                  <a:cubicBezTo>
                    <a:pt x="0" y="15"/>
                    <a:pt x="15" y="0"/>
                    <a:pt x="33" y="0"/>
                  </a:cubicBezTo>
                  <a:lnTo>
                    <a:pt x="1497" y="0"/>
                  </a:lnTo>
                  <a:cubicBezTo>
                    <a:pt x="1549" y="0"/>
                    <a:pt x="1598" y="7"/>
                    <a:pt x="1645" y="20"/>
                  </a:cubicBezTo>
                  <a:cubicBezTo>
                    <a:pt x="1691" y="33"/>
                    <a:pt x="1736" y="54"/>
                    <a:pt x="1777" y="80"/>
                  </a:cubicBezTo>
                  <a:lnTo>
                    <a:pt x="1779" y="81"/>
                  </a:lnTo>
                  <a:cubicBezTo>
                    <a:pt x="1813" y="103"/>
                    <a:pt x="1844" y="127"/>
                    <a:pt x="1871" y="156"/>
                  </a:cubicBezTo>
                  <a:cubicBezTo>
                    <a:pt x="1899" y="185"/>
                    <a:pt x="1924" y="217"/>
                    <a:pt x="1945" y="253"/>
                  </a:cubicBezTo>
                  <a:cubicBezTo>
                    <a:pt x="1966" y="290"/>
                    <a:pt x="1981" y="327"/>
                    <a:pt x="1992" y="367"/>
                  </a:cubicBezTo>
                  <a:cubicBezTo>
                    <a:pt x="2002" y="407"/>
                    <a:pt x="2008" y="448"/>
                    <a:pt x="2008" y="490"/>
                  </a:cubicBezTo>
                  <a:cubicBezTo>
                    <a:pt x="2008" y="558"/>
                    <a:pt x="1994" y="622"/>
                    <a:pt x="1967" y="682"/>
                  </a:cubicBezTo>
                  <a:cubicBezTo>
                    <a:pt x="1953" y="711"/>
                    <a:pt x="1937" y="739"/>
                    <a:pt x="1918" y="765"/>
                  </a:cubicBezTo>
                  <a:cubicBezTo>
                    <a:pt x="1899" y="792"/>
                    <a:pt x="1878" y="816"/>
                    <a:pt x="1853" y="839"/>
                  </a:cubicBezTo>
                  <a:cubicBezTo>
                    <a:pt x="1851" y="841"/>
                    <a:pt x="1849" y="843"/>
                    <a:pt x="1846" y="844"/>
                  </a:cubicBezTo>
                  <a:close/>
                  <a:moveTo>
                    <a:pt x="293" y="686"/>
                  </a:moveTo>
                  <a:lnTo>
                    <a:pt x="1503" y="686"/>
                  </a:lnTo>
                  <a:cubicBezTo>
                    <a:pt x="1531" y="686"/>
                    <a:pt x="1558" y="681"/>
                    <a:pt x="1584" y="671"/>
                  </a:cubicBezTo>
                  <a:cubicBezTo>
                    <a:pt x="1597" y="665"/>
                    <a:pt x="1610" y="659"/>
                    <a:pt x="1620" y="652"/>
                  </a:cubicBezTo>
                  <a:cubicBezTo>
                    <a:pt x="1631" y="646"/>
                    <a:pt x="1642" y="638"/>
                    <a:pt x="1652" y="628"/>
                  </a:cubicBezTo>
                  <a:cubicBezTo>
                    <a:pt x="1661" y="619"/>
                    <a:pt x="1670" y="610"/>
                    <a:pt x="1678" y="599"/>
                  </a:cubicBezTo>
                  <a:cubicBezTo>
                    <a:pt x="1685" y="589"/>
                    <a:pt x="1692" y="578"/>
                    <a:pt x="1698" y="565"/>
                  </a:cubicBezTo>
                  <a:cubicBezTo>
                    <a:pt x="1703" y="554"/>
                    <a:pt x="1707" y="541"/>
                    <a:pt x="1710" y="529"/>
                  </a:cubicBezTo>
                  <a:cubicBezTo>
                    <a:pt x="1713" y="517"/>
                    <a:pt x="1714" y="504"/>
                    <a:pt x="1714" y="490"/>
                  </a:cubicBezTo>
                  <a:cubicBezTo>
                    <a:pt x="1714" y="476"/>
                    <a:pt x="1713" y="463"/>
                    <a:pt x="1710" y="451"/>
                  </a:cubicBezTo>
                  <a:cubicBezTo>
                    <a:pt x="1707" y="438"/>
                    <a:pt x="1703" y="426"/>
                    <a:pt x="1697" y="415"/>
                  </a:cubicBezTo>
                  <a:lnTo>
                    <a:pt x="1697" y="415"/>
                  </a:lnTo>
                  <a:cubicBezTo>
                    <a:pt x="1691" y="403"/>
                    <a:pt x="1684" y="391"/>
                    <a:pt x="1676" y="381"/>
                  </a:cubicBezTo>
                  <a:cubicBezTo>
                    <a:pt x="1668" y="370"/>
                    <a:pt x="1659" y="361"/>
                    <a:pt x="1649" y="352"/>
                  </a:cubicBezTo>
                  <a:cubicBezTo>
                    <a:pt x="1639" y="342"/>
                    <a:pt x="1628" y="334"/>
                    <a:pt x="1617" y="327"/>
                  </a:cubicBezTo>
                  <a:cubicBezTo>
                    <a:pt x="1606" y="320"/>
                    <a:pt x="1593" y="314"/>
                    <a:pt x="1580" y="309"/>
                  </a:cubicBezTo>
                  <a:cubicBezTo>
                    <a:pt x="1566" y="304"/>
                    <a:pt x="1553" y="300"/>
                    <a:pt x="1540" y="297"/>
                  </a:cubicBezTo>
                  <a:lnTo>
                    <a:pt x="1540" y="297"/>
                  </a:lnTo>
                  <a:cubicBezTo>
                    <a:pt x="1526" y="295"/>
                    <a:pt x="1512" y="293"/>
                    <a:pt x="1497" y="293"/>
                  </a:cubicBezTo>
                  <a:lnTo>
                    <a:pt x="293" y="293"/>
                  </a:lnTo>
                  <a:lnTo>
                    <a:pt x="293" y="686"/>
                  </a:ln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 name="Freeform 8">
              <a:extLst>
                <a:ext uri="{FF2B5EF4-FFF2-40B4-BE49-F238E27FC236}">
                  <a16:creationId xmlns:a16="http://schemas.microsoft.com/office/drawing/2014/main" id="{4388498A-092F-D76E-C181-35CD54883F4B}"/>
                </a:ext>
              </a:extLst>
            </p:cNvPr>
            <p:cNvSpPr>
              <a:spLocks/>
            </p:cNvSpPr>
            <p:nvPr/>
          </p:nvSpPr>
          <p:spPr bwMode="auto">
            <a:xfrm>
              <a:off x="6861176" y="3311525"/>
              <a:ext cx="668338" cy="549275"/>
            </a:xfrm>
            <a:custGeom>
              <a:avLst/>
              <a:gdLst>
                <a:gd name="T0" fmla="*/ 1821 w 1854"/>
                <a:gd name="T1" fmla="*/ 293 h 1511"/>
                <a:gd name="T2" fmla="*/ 1074 w 1854"/>
                <a:gd name="T3" fmla="*/ 293 h 1511"/>
                <a:gd name="T4" fmla="*/ 1074 w 1854"/>
                <a:gd name="T5" fmla="*/ 1478 h 1511"/>
                <a:gd name="T6" fmla="*/ 1041 w 1854"/>
                <a:gd name="T7" fmla="*/ 1511 h 1511"/>
                <a:gd name="T8" fmla="*/ 813 w 1854"/>
                <a:gd name="T9" fmla="*/ 1511 h 1511"/>
                <a:gd name="T10" fmla="*/ 780 w 1854"/>
                <a:gd name="T11" fmla="*/ 1478 h 1511"/>
                <a:gd name="T12" fmla="*/ 780 w 1854"/>
                <a:gd name="T13" fmla="*/ 293 h 1511"/>
                <a:gd name="T14" fmla="*/ 33 w 1854"/>
                <a:gd name="T15" fmla="*/ 293 h 1511"/>
                <a:gd name="T16" fmla="*/ 0 w 1854"/>
                <a:gd name="T17" fmla="*/ 260 h 1511"/>
                <a:gd name="T18" fmla="*/ 0 w 1854"/>
                <a:gd name="T19" fmla="*/ 33 h 1511"/>
                <a:gd name="T20" fmla="*/ 33 w 1854"/>
                <a:gd name="T21" fmla="*/ 0 h 1511"/>
                <a:gd name="T22" fmla="*/ 1821 w 1854"/>
                <a:gd name="T23" fmla="*/ 0 h 1511"/>
                <a:gd name="T24" fmla="*/ 1854 w 1854"/>
                <a:gd name="T25" fmla="*/ 33 h 1511"/>
                <a:gd name="T26" fmla="*/ 1854 w 1854"/>
                <a:gd name="T27" fmla="*/ 260 h 1511"/>
                <a:gd name="T28" fmla="*/ 1821 w 1854"/>
                <a:gd name="T29" fmla="*/ 293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4" h="1511">
                  <a:moveTo>
                    <a:pt x="1821" y="293"/>
                  </a:moveTo>
                  <a:lnTo>
                    <a:pt x="1074" y="293"/>
                  </a:lnTo>
                  <a:lnTo>
                    <a:pt x="1074" y="1478"/>
                  </a:lnTo>
                  <a:cubicBezTo>
                    <a:pt x="1074" y="1497"/>
                    <a:pt x="1059" y="1511"/>
                    <a:pt x="1041" y="1511"/>
                  </a:cubicBezTo>
                  <a:lnTo>
                    <a:pt x="813" y="1511"/>
                  </a:lnTo>
                  <a:cubicBezTo>
                    <a:pt x="795" y="1511"/>
                    <a:pt x="780" y="1497"/>
                    <a:pt x="780" y="1478"/>
                  </a:cubicBezTo>
                  <a:lnTo>
                    <a:pt x="780" y="293"/>
                  </a:lnTo>
                  <a:lnTo>
                    <a:pt x="33" y="293"/>
                  </a:lnTo>
                  <a:cubicBezTo>
                    <a:pt x="15" y="293"/>
                    <a:pt x="0" y="279"/>
                    <a:pt x="0" y="260"/>
                  </a:cubicBezTo>
                  <a:lnTo>
                    <a:pt x="0" y="33"/>
                  </a:lnTo>
                  <a:cubicBezTo>
                    <a:pt x="0" y="15"/>
                    <a:pt x="15" y="0"/>
                    <a:pt x="33" y="0"/>
                  </a:cubicBezTo>
                  <a:lnTo>
                    <a:pt x="1821" y="0"/>
                  </a:lnTo>
                  <a:cubicBezTo>
                    <a:pt x="1839" y="0"/>
                    <a:pt x="1854" y="15"/>
                    <a:pt x="1854" y="33"/>
                  </a:cubicBezTo>
                  <a:lnTo>
                    <a:pt x="1854" y="260"/>
                  </a:lnTo>
                  <a:cubicBezTo>
                    <a:pt x="1854" y="279"/>
                    <a:pt x="1839" y="293"/>
                    <a:pt x="1821" y="293"/>
                  </a:cubicBez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 name="Freeform 9">
              <a:extLst>
                <a:ext uri="{FF2B5EF4-FFF2-40B4-BE49-F238E27FC236}">
                  <a16:creationId xmlns:a16="http://schemas.microsoft.com/office/drawing/2014/main" id="{E127FC99-C69B-3219-817B-BB4431620BE5}"/>
                </a:ext>
              </a:extLst>
            </p:cNvPr>
            <p:cNvSpPr>
              <a:spLocks/>
            </p:cNvSpPr>
            <p:nvPr/>
          </p:nvSpPr>
          <p:spPr bwMode="auto">
            <a:xfrm>
              <a:off x="6032501" y="2714625"/>
              <a:ext cx="433388" cy="390525"/>
            </a:xfrm>
            <a:custGeom>
              <a:avLst/>
              <a:gdLst>
                <a:gd name="T0" fmla="*/ 234 w 1200"/>
                <a:gd name="T1" fmla="*/ 411 h 1075"/>
                <a:gd name="T2" fmla="*/ 710 w 1200"/>
                <a:gd name="T3" fmla="*/ 913 h 1075"/>
                <a:gd name="T4" fmla="*/ 17 w 1200"/>
                <a:gd name="T5" fmla="*/ 1075 h 1075"/>
                <a:gd name="T6" fmla="*/ 234 w 1200"/>
                <a:gd name="T7" fmla="*/ 411 h 1075"/>
              </a:gdLst>
              <a:ahLst/>
              <a:cxnLst>
                <a:cxn ang="0">
                  <a:pos x="T0" y="T1"/>
                </a:cxn>
                <a:cxn ang="0">
                  <a:pos x="T2" y="T3"/>
                </a:cxn>
                <a:cxn ang="0">
                  <a:pos x="T4" y="T5"/>
                </a:cxn>
                <a:cxn ang="0">
                  <a:pos x="T6" y="T7"/>
                </a:cxn>
              </a:cxnLst>
              <a:rect l="0" t="0" r="r" b="b"/>
              <a:pathLst>
                <a:path w="1200" h="1075">
                  <a:moveTo>
                    <a:pt x="234" y="411"/>
                  </a:moveTo>
                  <a:cubicBezTo>
                    <a:pt x="796" y="0"/>
                    <a:pt x="1200" y="672"/>
                    <a:pt x="710" y="913"/>
                  </a:cubicBezTo>
                  <a:cubicBezTo>
                    <a:pt x="479" y="1021"/>
                    <a:pt x="248" y="837"/>
                    <a:pt x="17" y="1075"/>
                  </a:cubicBezTo>
                  <a:cubicBezTo>
                    <a:pt x="0" y="828"/>
                    <a:pt x="46" y="549"/>
                    <a:pt x="234" y="411"/>
                  </a:cubicBezTo>
                  <a:close/>
                </a:path>
              </a:pathLst>
            </a:custGeom>
            <a:solidFill>
              <a:srgbClr val="70BF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 name="Freeform 10">
              <a:extLst>
                <a:ext uri="{FF2B5EF4-FFF2-40B4-BE49-F238E27FC236}">
                  <a16:creationId xmlns:a16="http://schemas.microsoft.com/office/drawing/2014/main" id="{3D2C7CEC-560F-1869-EF45-83BEE08393C8}"/>
                </a:ext>
              </a:extLst>
            </p:cNvPr>
            <p:cNvSpPr>
              <a:spLocks/>
            </p:cNvSpPr>
            <p:nvPr/>
          </p:nvSpPr>
          <p:spPr bwMode="auto">
            <a:xfrm>
              <a:off x="5397501" y="3935413"/>
              <a:ext cx="106363" cy="106363"/>
            </a:xfrm>
            <a:custGeom>
              <a:avLst/>
              <a:gdLst>
                <a:gd name="T0" fmla="*/ 20 w 294"/>
                <a:gd name="T1" fmla="*/ 0 h 294"/>
                <a:gd name="T2" fmla="*/ 274 w 294"/>
                <a:gd name="T3" fmla="*/ 0 h 294"/>
                <a:gd name="T4" fmla="*/ 294 w 294"/>
                <a:gd name="T5" fmla="*/ 20 h 294"/>
                <a:gd name="T6" fmla="*/ 294 w 294"/>
                <a:gd name="T7" fmla="*/ 274 h 294"/>
                <a:gd name="T8" fmla="*/ 274 w 294"/>
                <a:gd name="T9" fmla="*/ 294 h 294"/>
                <a:gd name="T10" fmla="*/ 20 w 294"/>
                <a:gd name="T11" fmla="*/ 294 h 294"/>
                <a:gd name="T12" fmla="*/ 0 w 294"/>
                <a:gd name="T13" fmla="*/ 274 h 294"/>
                <a:gd name="T14" fmla="*/ 0 w 294"/>
                <a:gd name="T15" fmla="*/ 20 h 294"/>
                <a:gd name="T16" fmla="*/ 20 w 294"/>
                <a:gd name="T1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4" h="294">
                  <a:moveTo>
                    <a:pt x="20" y="0"/>
                  </a:moveTo>
                  <a:lnTo>
                    <a:pt x="274" y="0"/>
                  </a:lnTo>
                  <a:cubicBezTo>
                    <a:pt x="285" y="0"/>
                    <a:pt x="294" y="9"/>
                    <a:pt x="294" y="20"/>
                  </a:cubicBezTo>
                  <a:lnTo>
                    <a:pt x="294" y="274"/>
                  </a:lnTo>
                  <a:cubicBezTo>
                    <a:pt x="294" y="285"/>
                    <a:pt x="285" y="294"/>
                    <a:pt x="274" y="294"/>
                  </a:cubicBezTo>
                  <a:lnTo>
                    <a:pt x="20" y="294"/>
                  </a:lnTo>
                  <a:cubicBezTo>
                    <a:pt x="9" y="294"/>
                    <a:pt x="0" y="285"/>
                    <a:pt x="0" y="274"/>
                  </a:cubicBezTo>
                  <a:lnTo>
                    <a:pt x="0" y="20"/>
                  </a:lnTo>
                  <a:cubicBezTo>
                    <a:pt x="0" y="9"/>
                    <a:pt x="9" y="0"/>
                    <a:pt x="20" y="0"/>
                  </a:cubicBezTo>
                  <a:close/>
                </a:path>
              </a:pathLst>
            </a:custGeom>
            <a:solidFill>
              <a:srgbClr val="70BF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sp>
        <p:nvSpPr>
          <p:cNvPr id="3" name="CuadroTexto 2">
            <a:extLst>
              <a:ext uri="{FF2B5EF4-FFF2-40B4-BE49-F238E27FC236}">
                <a16:creationId xmlns:a16="http://schemas.microsoft.com/office/drawing/2014/main" id="{89AC9E6E-2581-DFF5-19E7-320B935D0B97}"/>
              </a:ext>
            </a:extLst>
          </p:cNvPr>
          <p:cNvSpPr txBox="1"/>
          <p:nvPr/>
        </p:nvSpPr>
        <p:spPr>
          <a:xfrm>
            <a:off x="978567" y="1381694"/>
            <a:ext cx="10299034" cy="5262979"/>
          </a:xfrm>
          <a:prstGeom prst="rect">
            <a:avLst/>
          </a:prstGeom>
          <a:noFill/>
        </p:spPr>
        <p:txBody>
          <a:bodyPr wrap="square" lIns="91440" tIns="45720" rIns="91440" bIns="45720" anchor="t">
            <a:spAutoFit/>
          </a:bodyPr>
          <a:lstStyle/>
          <a:p>
            <a:pPr marL="285750" lvl="0" indent="-285750" algn="just">
              <a:buSzPts val="1400"/>
              <a:buFont typeface="Wingdings" panose="05000000000000000000" pitchFamily="2" charset="2"/>
              <a:buChar char="ü"/>
              <a:tabLst>
                <a:tab pos="228600" algn="l"/>
              </a:tabLst>
            </a:pPr>
            <a:r>
              <a:rPr lang="es-ES" sz="1600" b="1" dirty="0">
                <a:latin typeface="+mj-lt"/>
              </a:rPr>
              <a:t>INFORMACIÓN SOBRE LOS RESULTADOS DE LA EVALUACIÓN</a:t>
            </a:r>
            <a:endParaRPr lang="es-PE" sz="1600" b="1" dirty="0">
              <a:latin typeface="+mj-lt"/>
            </a:endParaRPr>
          </a:p>
          <a:p>
            <a:pPr marL="742950" lvl="1" indent="-285750" algn="just">
              <a:buSzPts val="1000"/>
              <a:buFont typeface="+mj-lt"/>
              <a:buAutoNum type="arabicPeriod"/>
              <a:tabLst>
                <a:tab pos="228600" algn="l"/>
                <a:tab pos="342900" algn="l"/>
              </a:tabLst>
            </a:pPr>
            <a:r>
              <a:rPr lang="es-ES" sz="1600" dirty="0">
                <a:effectLst/>
                <a:latin typeface="+mj-lt"/>
                <a:ea typeface="Times New Roman" panose="02020603050405020304" pitchFamily="18" charset="0"/>
              </a:rPr>
              <a:t>   El</a:t>
            </a:r>
            <a:r>
              <a:rPr lang="es-ES_tradnl" sz="1600" dirty="0">
                <a:effectLst/>
                <a:latin typeface="+mj-lt"/>
                <a:ea typeface="Times New Roman" panose="02020603050405020304" pitchFamily="18" charset="0"/>
              </a:rPr>
              <a:t> resultado del proceso se publicará en el SEACE y en la página Web de la Entidad. </a:t>
            </a:r>
            <a:endParaRPr lang="es-PE" sz="1600" dirty="0">
              <a:effectLst/>
              <a:latin typeface="+mj-lt"/>
              <a:ea typeface="Times New Roman" panose="02020603050405020304" pitchFamily="18" charset="0"/>
            </a:endParaRPr>
          </a:p>
          <a:p>
            <a:pPr marL="228600" algn="just">
              <a:tabLst>
                <a:tab pos="342900" algn="l"/>
              </a:tabLst>
            </a:pPr>
            <a:endParaRPr lang="es-PE" sz="1600" dirty="0">
              <a:effectLst/>
              <a:latin typeface="+mj-lt"/>
              <a:ea typeface="Times New Roman" panose="02020603050405020304" pitchFamily="18" charset="0"/>
            </a:endParaRPr>
          </a:p>
          <a:p>
            <a:pPr marL="285750" indent="-285750" algn="just">
              <a:buSzPts val="1400"/>
              <a:buFont typeface="Wingdings" panose="05000000000000000000" pitchFamily="2" charset="2"/>
              <a:buChar char="ü"/>
              <a:tabLst>
                <a:tab pos="228600" algn="l"/>
              </a:tabLst>
            </a:pPr>
            <a:r>
              <a:rPr lang="es-ES" sz="1600" b="1" dirty="0">
                <a:latin typeface="+mj-lt"/>
              </a:rPr>
              <a:t>QUEJAS RELACIONADAS CON ADQUISICIONES</a:t>
            </a:r>
            <a:endParaRPr lang="es-PE" sz="1600" b="1" dirty="0">
              <a:latin typeface="+mj-lt"/>
            </a:endParaRPr>
          </a:p>
          <a:p>
            <a:pPr marL="742950" lvl="1" indent="-285750" algn="just">
              <a:buSzPts val="1000"/>
              <a:buFont typeface="+mj-lt"/>
              <a:buAutoNum type="arabicPeriod"/>
              <a:tabLst>
                <a:tab pos="228600" algn="l"/>
                <a:tab pos="342900" algn="l"/>
              </a:tabLst>
            </a:pPr>
            <a:r>
              <a:rPr lang="es-ES" sz="1600" dirty="0">
                <a:effectLst/>
                <a:latin typeface="+mj-lt"/>
                <a:ea typeface="Times New Roman" panose="02020603050405020304" pitchFamily="18" charset="0"/>
              </a:rPr>
              <a:t>   </a:t>
            </a:r>
            <a:r>
              <a:rPr lang="es-US" sz="1600" dirty="0">
                <a:effectLst/>
                <a:latin typeface="+mj-lt"/>
                <a:ea typeface="Times New Roman" panose="02020603050405020304" pitchFamily="18" charset="0"/>
              </a:rPr>
              <a:t>Los procedimientos para presentar una queja relacionada con la adquisición se detallan en las “Regulaciones de Adquisiciones para los Prestatarios de Proyectos de Financiamiento de Inversiones (Anexo III)", las cuales pueden descargarse del siguiente link: (</a:t>
            </a:r>
            <a:r>
              <a:rPr lang="es-US" sz="1600" u="sng" dirty="0">
                <a:solidFill>
                  <a:srgbClr val="0000FF"/>
                </a:solidFill>
                <a:effectLst/>
                <a:latin typeface="+mj-lt"/>
                <a:ea typeface="Times New Roman" panose="02020603050405020304" pitchFamily="18" charset="0"/>
                <a:hlinkClick r:id="rId2"/>
              </a:rPr>
              <a:t>https://www.worldbank.org/en/search?q=REGULACIONES+DE+ADQUISICIONES%202023</a:t>
            </a:r>
            <a:r>
              <a:rPr lang="es-US" sz="1600" dirty="0">
                <a:effectLst/>
                <a:latin typeface="+mj-lt"/>
                <a:ea typeface="Times New Roman" panose="02020603050405020304" pitchFamily="18" charset="0"/>
              </a:rPr>
              <a:t>). </a:t>
            </a:r>
            <a:endParaRPr lang="es-PE" sz="1600" dirty="0">
              <a:effectLst/>
              <a:latin typeface="+mj-lt"/>
              <a:ea typeface="Times New Roman" panose="02020603050405020304" pitchFamily="18" charset="0"/>
            </a:endParaRPr>
          </a:p>
          <a:p>
            <a:pPr marL="742950" lvl="1" indent="-285750" algn="just">
              <a:buSzPts val="1000"/>
              <a:buFont typeface="+mj-lt"/>
              <a:buAutoNum type="arabicPeriod"/>
              <a:tabLst>
                <a:tab pos="228600" algn="l"/>
                <a:tab pos="342900" algn="l"/>
              </a:tabLst>
            </a:pPr>
            <a:r>
              <a:rPr lang="es-US" sz="1600" dirty="0">
                <a:effectLst/>
                <a:latin typeface="+mj-lt"/>
                <a:ea typeface="Times New Roman" panose="02020603050405020304" pitchFamily="18" charset="0"/>
              </a:rPr>
              <a:t>   Si un Licitante desea presentar una queja relacionada con la adquisición, el Licitante deberá presentar su reclamación por escrito (por los medios más rápidos disponibles, tales como correo electrónico o fax), a:</a:t>
            </a:r>
            <a:endParaRPr lang="es-PE" sz="1600" dirty="0">
              <a:effectLst/>
              <a:latin typeface="+mj-lt"/>
              <a:ea typeface="Times New Roman" panose="02020603050405020304" pitchFamily="18" charset="0"/>
            </a:endParaRPr>
          </a:p>
          <a:p>
            <a:pPr marL="2514600" lvl="5" indent="-228600" algn="just">
              <a:buFont typeface="+mj-lt"/>
              <a:buAutoNum type="romanLcParenBoth"/>
              <a:tabLst>
                <a:tab pos="762000" algn="l"/>
                <a:tab pos="941705" algn="l"/>
              </a:tabLst>
            </a:pPr>
            <a:r>
              <a:rPr lang="es-US" sz="1600" dirty="0">
                <a:effectLst/>
                <a:latin typeface="+mj-lt"/>
                <a:ea typeface="Times New Roman" panose="02020603050405020304" pitchFamily="18" charset="0"/>
              </a:rPr>
              <a:t>A la atención de:     </a:t>
            </a:r>
            <a:endParaRPr lang="es-PE" sz="1600" dirty="0">
              <a:effectLst/>
              <a:latin typeface="+mj-lt"/>
              <a:ea typeface="Times New Roman" panose="02020603050405020304" pitchFamily="18" charset="0"/>
            </a:endParaRPr>
          </a:p>
          <a:p>
            <a:pPr marL="2514600" lvl="5" indent="-228600" algn="just">
              <a:buFont typeface="+mj-lt"/>
              <a:buAutoNum type="romanLcParenBoth"/>
              <a:tabLst>
                <a:tab pos="762000" algn="l"/>
                <a:tab pos="941705" algn="l"/>
              </a:tabLst>
            </a:pPr>
            <a:r>
              <a:rPr lang="es-US" sz="1600" dirty="0">
                <a:effectLst/>
                <a:latin typeface="+mj-lt"/>
                <a:ea typeface="Times New Roman" panose="02020603050405020304" pitchFamily="18" charset="0"/>
              </a:rPr>
              <a:t>Título / posición: Coordinador General del Programa</a:t>
            </a:r>
            <a:endParaRPr lang="es-PE" sz="1600" dirty="0">
              <a:effectLst/>
              <a:latin typeface="+mj-lt"/>
              <a:ea typeface="Times New Roman" panose="02020603050405020304" pitchFamily="18" charset="0"/>
            </a:endParaRPr>
          </a:p>
          <a:p>
            <a:pPr marL="2514600" lvl="5" indent="-228600" algn="just">
              <a:buFont typeface="+mj-lt"/>
              <a:buAutoNum type="romanLcParenBoth"/>
            </a:pPr>
            <a:r>
              <a:rPr lang="es-US" sz="1600" dirty="0">
                <a:effectLst/>
                <a:latin typeface="+mj-lt"/>
                <a:ea typeface="Times New Roman" panose="02020603050405020304" pitchFamily="18" charset="0"/>
              </a:rPr>
              <a:t>Contratante: Programa </a:t>
            </a:r>
            <a:r>
              <a:rPr lang="es-US" sz="1600" dirty="0" err="1">
                <a:effectLst/>
                <a:latin typeface="+mj-lt"/>
                <a:ea typeface="Times New Roman" panose="02020603050405020304" pitchFamily="18" charset="0"/>
              </a:rPr>
              <a:t>Subsectorial</a:t>
            </a:r>
            <a:r>
              <a:rPr lang="es-US" sz="1600" dirty="0">
                <a:effectLst/>
                <a:latin typeface="+mj-lt"/>
                <a:ea typeface="Times New Roman" panose="02020603050405020304" pitchFamily="18" charset="0"/>
              </a:rPr>
              <a:t> de Irrigaciones – PSI</a:t>
            </a:r>
            <a:endParaRPr lang="es-PE" sz="1600" dirty="0">
              <a:effectLst/>
              <a:latin typeface="+mj-lt"/>
              <a:ea typeface="Times New Roman" panose="02020603050405020304" pitchFamily="18" charset="0"/>
            </a:endParaRPr>
          </a:p>
          <a:p>
            <a:pPr marL="2514600" lvl="5" indent="-228600" algn="just">
              <a:buFont typeface="+mj-lt"/>
              <a:buAutoNum type="romanLcParenBoth"/>
            </a:pPr>
            <a:r>
              <a:rPr lang="es-US" sz="1600" dirty="0">
                <a:effectLst/>
                <a:latin typeface="+mj-lt"/>
                <a:ea typeface="Times New Roman" panose="02020603050405020304" pitchFamily="18" charset="0"/>
              </a:rPr>
              <a:t>Dirección de correo electrónico: </a:t>
            </a:r>
            <a:r>
              <a:rPr lang="es-US" sz="1600" u="sng" dirty="0">
                <a:solidFill>
                  <a:srgbClr val="0000FF"/>
                </a:solidFill>
                <a:latin typeface="+mj-lt"/>
                <a:ea typeface="Times New Roman" panose="02020603050405020304" pitchFamily="18" charset="0"/>
              </a:rPr>
              <a:t>adquisiciones.pnrt@psi.gob.pe</a:t>
            </a:r>
            <a:endParaRPr lang="es-PE" sz="1600" dirty="0">
              <a:effectLst/>
              <a:latin typeface="+mj-lt"/>
              <a:ea typeface="Times New Roman" panose="02020603050405020304" pitchFamily="18" charset="0"/>
            </a:endParaRPr>
          </a:p>
          <a:p>
            <a:pPr marL="2514600" lvl="5" indent="-228600" algn="just">
              <a:buFont typeface="+mj-lt"/>
              <a:buAutoNum type="romanLcParenBoth"/>
            </a:pPr>
            <a:r>
              <a:rPr lang="es-US" sz="1600" dirty="0">
                <a:effectLst/>
                <a:latin typeface="+mj-lt"/>
                <a:ea typeface="Times New Roman" panose="02020603050405020304" pitchFamily="18" charset="0"/>
              </a:rPr>
              <a:t>Número de teléfono: 01 – </a:t>
            </a:r>
            <a:r>
              <a:rPr lang="es-US" sz="1600" dirty="0">
                <a:latin typeface="+mj-lt"/>
                <a:ea typeface="Times New Roman" panose="02020603050405020304" pitchFamily="18" charset="0"/>
              </a:rPr>
              <a:t>424-4488</a:t>
            </a:r>
            <a:endParaRPr lang="es-US" sz="1600" dirty="0">
              <a:latin typeface="+mj-lt"/>
              <a:ea typeface="Calibri Light"/>
            </a:endParaRPr>
          </a:p>
          <a:p>
            <a:pPr marL="2514600" lvl="5" indent="-228600" algn="just">
              <a:buAutoNum type="romanLcParenBoth"/>
            </a:pPr>
            <a:endParaRPr lang="es-US" sz="1600" dirty="0">
              <a:latin typeface="+mj-lt"/>
              <a:ea typeface="Calibri Light"/>
            </a:endParaRPr>
          </a:p>
          <a:p>
            <a:pPr marL="0" lvl="5" algn="just"/>
            <a:r>
              <a:rPr lang="es-US" sz="1600" dirty="0">
                <a:highlight>
                  <a:srgbClr val="00FFFF"/>
                </a:highlight>
                <a:latin typeface="+mj-lt"/>
                <a:ea typeface="Calibri Light"/>
              </a:rPr>
              <a:t>Una</a:t>
            </a:r>
            <a:r>
              <a:rPr lang="es-US" sz="1600" dirty="0">
                <a:highlight>
                  <a:srgbClr val="00FFFF"/>
                </a:highlight>
                <a:latin typeface="+mj-lt"/>
              </a:rPr>
              <a:t> queja relacionada con la adquisición puede impugnar cualquiera de las siguientes partes del proceso:</a:t>
            </a:r>
            <a:endParaRPr lang="es-US" sz="1600" dirty="0">
              <a:highlight>
                <a:srgbClr val="00FFFF"/>
              </a:highlight>
              <a:latin typeface="+mj-lt"/>
              <a:ea typeface="Calibri Light" panose="020F0302020204030204"/>
              <a:cs typeface="Calibri Light" panose="020F0302020204030204"/>
            </a:endParaRPr>
          </a:p>
          <a:p>
            <a:pPr marL="0" lvl="5" algn="just"/>
            <a:endParaRPr lang="es-US" sz="1600" dirty="0">
              <a:latin typeface="+mj-lt"/>
            </a:endParaRPr>
          </a:p>
          <a:p>
            <a:pPr marL="1657350" lvl="3" indent="-285750" algn="just">
              <a:buFont typeface="Wingdings"/>
              <a:buChar char="ü"/>
            </a:pPr>
            <a:r>
              <a:rPr lang="es-US" sz="1600" dirty="0">
                <a:latin typeface="+mj-lt"/>
              </a:rPr>
              <a:t>los términos de los Documentos de Solicitud de Ofertas;</a:t>
            </a:r>
            <a:endParaRPr lang="es-US" sz="1600" dirty="0">
              <a:latin typeface="+mj-lt"/>
              <a:ea typeface="Calibri Light" panose="020F0302020204030204"/>
              <a:cs typeface="Calibri Light" panose="020F0302020204030204"/>
            </a:endParaRPr>
          </a:p>
          <a:p>
            <a:pPr marL="1657350" lvl="3" indent="-285750" algn="just">
              <a:buFont typeface="Wingdings"/>
              <a:buChar char="ü"/>
            </a:pPr>
            <a:r>
              <a:rPr lang="es-US" sz="1600" dirty="0">
                <a:latin typeface="+mj-lt"/>
              </a:rPr>
              <a:t>la decisión del Contratante de adjudicar el contrato. </a:t>
            </a:r>
            <a:endParaRPr lang="es-US" sz="1600" dirty="0">
              <a:latin typeface="+mj-lt"/>
              <a:ea typeface="Calibri Light" panose="020F0302020204030204"/>
              <a:cs typeface="Calibri Light" panose="020F0302020204030204"/>
            </a:endParaRPr>
          </a:p>
          <a:p>
            <a:pPr marL="2514600" lvl="5" indent="-228600" algn="just">
              <a:buAutoNum type="romanLcParenBoth"/>
            </a:pPr>
            <a:endParaRPr lang="es-US" sz="1600" dirty="0">
              <a:latin typeface="+mj-lt"/>
              <a:ea typeface="Times New Roman" panose="02020603050405020304" pitchFamily="18" charset="0"/>
              <a:cs typeface="Calibri Light"/>
            </a:endParaRPr>
          </a:p>
        </p:txBody>
      </p:sp>
    </p:spTree>
    <p:extLst>
      <p:ext uri="{BB962C8B-B14F-4D97-AF65-F5344CB8AC3E}">
        <p14:creationId xmlns:p14="http://schemas.microsoft.com/office/powerpoint/2010/main" val="217910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05ED3A-BF77-514A-E90E-B4D3B0749784}"/>
              </a:ext>
            </a:extLst>
          </p:cNvPr>
          <p:cNvSpPr>
            <a:spLocks noGrp="1"/>
          </p:cNvSpPr>
          <p:nvPr>
            <p:ph type="ctrTitle"/>
          </p:nvPr>
        </p:nvSpPr>
        <p:spPr>
          <a:xfrm>
            <a:off x="1375028" y="2861325"/>
            <a:ext cx="9144000" cy="503509"/>
          </a:xfrm>
        </p:spPr>
        <p:txBody>
          <a:bodyPr>
            <a:normAutofit fontScale="90000"/>
          </a:bodyPr>
          <a:lstStyle/>
          <a:p>
            <a:r>
              <a:rPr lang="es-PE" sz="1800" b="1">
                <a:effectLst/>
                <a:latin typeface="Calibri Light" panose="020F0302020204030204" pitchFamily="34" charset="0"/>
                <a:ea typeface="Batang" panose="02030600000101010101" pitchFamily="18" charset="-127"/>
                <a:cs typeface="Times New Roman" panose="02020603050405020304" pitchFamily="18" charset="0"/>
              </a:rPr>
              <a:t>Programa Nacional de Riego Tecnificado para una Agricultura  </a:t>
            </a:r>
            <a:br>
              <a:rPr lang="es-PE" sz="1800" b="1">
                <a:effectLst/>
                <a:latin typeface="Arial Narrow" panose="020B0606020202030204" pitchFamily="34" charset="0"/>
                <a:ea typeface="Batang" panose="02030600000101010101" pitchFamily="18" charset="-127"/>
                <a:cs typeface="Times New Roman" panose="02020603050405020304" pitchFamily="18" charset="0"/>
              </a:rPr>
            </a:br>
            <a:r>
              <a:rPr lang="es-PE" sz="1800" b="1">
                <a:effectLst/>
                <a:latin typeface="Calibri Light" panose="020F0302020204030204" pitchFamily="34" charset="0"/>
                <a:ea typeface="Batang" panose="02030600000101010101" pitchFamily="18" charset="-127"/>
                <a:cs typeface="Times New Roman" panose="02020603050405020304" pitchFamily="18" charset="0"/>
              </a:rPr>
              <a:t>Climáticamente Resiliente</a:t>
            </a:r>
            <a:endParaRPr lang="es-PE" b="1"/>
          </a:p>
        </p:txBody>
      </p:sp>
      <p:sp>
        <p:nvSpPr>
          <p:cNvPr id="3" name="Subtítulo 2">
            <a:extLst>
              <a:ext uri="{FF2B5EF4-FFF2-40B4-BE49-F238E27FC236}">
                <a16:creationId xmlns:a16="http://schemas.microsoft.com/office/drawing/2014/main" id="{E5114AB8-2918-53ED-860A-72A7F4C2197D}"/>
              </a:ext>
            </a:extLst>
          </p:cNvPr>
          <p:cNvSpPr>
            <a:spLocks noGrp="1"/>
          </p:cNvSpPr>
          <p:nvPr>
            <p:ph type="subTitle" idx="1"/>
          </p:nvPr>
        </p:nvSpPr>
        <p:spPr>
          <a:xfrm>
            <a:off x="1375028" y="3988829"/>
            <a:ext cx="9144000" cy="823803"/>
          </a:xfrm>
          <a:ln>
            <a:solidFill>
              <a:srgbClr val="00B0F0"/>
            </a:solidFill>
          </a:ln>
        </p:spPr>
        <p:txBody>
          <a:bodyPr>
            <a:normAutofit/>
          </a:bodyPr>
          <a:lstStyle/>
          <a:p>
            <a:pPr algn="ctr"/>
            <a:endParaRPr lang="es-ES_tradnl" sz="500" b="1" i="0">
              <a:effectLst/>
              <a:latin typeface="+mj-lt"/>
              <a:ea typeface="Batang" panose="02030600000101010101" pitchFamily="18" charset="-127"/>
              <a:cs typeface="Times New Roman" panose="02020603050405020304" pitchFamily="18" charset="0"/>
            </a:endParaRPr>
          </a:p>
          <a:p>
            <a:pPr algn="ctr"/>
            <a:r>
              <a:rPr lang="es-PE" sz="2800" b="1">
                <a:effectLst>
                  <a:outerShdw blurRad="38100" dist="38100" dir="2700000" algn="tl">
                    <a:srgbClr val="000000">
                      <a:alpha val="43137"/>
                    </a:srgbClr>
                  </a:outerShdw>
                </a:effectLst>
                <a:latin typeface="+mj-lt"/>
                <a:ea typeface="Batang" panose="02030600000101010101" pitchFamily="18" charset="-127"/>
                <a:cs typeface="Times New Roman" panose="02020603050405020304" pitchFamily="18" charset="0"/>
              </a:rPr>
              <a:t>RONDA DE PREGUNTAS</a:t>
            </a:r>
            <a:endParaRPr lang="es-ES_tradnl" sz="2800" b="1" i="0">
              <a:effectLst>
                <a:outerShdw blurRad="38100" dist="38100" dir="2700000" algn="tl">
                  <a:srgbClr val="000000">
                    <a:alpha val="43137"/>
                  </a:srgbClr>
                </a:outerShdw>
              </a:effectLst>
              <a:latin typeface="+mj-lt"/>
              <a:ea typeface="Batang" panose="02030600000101010101" pitchFamily="18" charset="-127"/>
              <a:cs typeface="Times New Roman" panose="02020603050405020304" pitchFamily="18" charset="0"/>
            </a:endParaRPr>
          </a:p>
          <a:p>
            <a:pPr algn="ctr"/>
            <a:endParaRPr lang="es-PE" sz="2800" b="1" i="1">
              <a:effectLst>
                <a:outerShdw blurRad="38100" dist="38100" dir="2700000" algn="tl">
                  <a:srgbClr val="000000">
                    <a:alpha val="43137"/>
                  </a:srgbClr>
                </a:outerShdw>
              </a:effectLst>
              <a:latin typeface="+mj-lt"/>
              <a:ea typeface="Batang" panose="02030600000101010101" pitchFamily="18" charset="-127"/>
              <a:cs typeface="Times New Roman" panose="02020603050405020304" pitchFamily="18" charset="0"/>
            </a:endParaRPr>
          </a:p>
          <a:p>
            <a:endParaRPr lang="es-PE">
              <a:latin typeface="+mj-lt"/>
            </a:endParaRPr>
          </a:p>
        </p:txBody>
      </p:sp>
      <p:grpSp>
        <p:nvGrpSpPr>
          <p:cNvPr id="4" name="Grupo 3">
            <a:extLst>
              <a:ext uri="{FF2B5EF4-FFF2-40B4-BE49-F238E27FC236}">
                <a16:creationId xmlns:a16="http://schemas.microsoft.com/office/drawing/2014/main" id="{EE1C54B4-9930-B88E-1ABD-BC3A88E79FAF}"/>
              </a:ext>
            </a:extLst>
          </p:cNvPr>
          <p:cNvGrpSpPr/>
          <p:nvPr/>
        </p:nvGrpSpPr>
        <p:grpSpPr>
          <a:xfrm>
            <a:off x="2732953" y="609599"/>
            <a:ext cx="6250626" cy="2069523"/>
            <a:chOff x="4662488" y="2714625"/>
            <a:chExt cx="2867026" cy="1327151"/>
          </a:xfrm>
        </p:grpSpPr>
        <p:sp>
          <p:nvSpPr>
            <p:cNvPr id="5" name="Freeform 5">
              <a:extLst>
                <a:ext uri="{FF2B5EF4-FFF2-40B4-BE49-F238E27FC236}">
                  <a16:creationId xmlns:a16="http://schemas.microsoft.com/office/drawing/2014/main" id="{A7935F44-2B87-09BC-9933-3525402E5DDC}"/>
                </a:ext>
              </a:extLst>
            </p:cNvPr>
            <p:cNvSpPr>
              <a:spLocks noEditPoints="1"/>
            </p:cNvSpPr>
            <p:nvPr/>
          </p:nvSpPr>
          <p:spPr bwMode="auto">
            <a:xfrm>
              <a:off x="4662488" y="3313113"/>
              <a:ext cx="709613" cy="547688"/>
            </a:xfrm>
            <a:custGeom>
              <a:avLst/>
              <a:gdLst>
                <a:gd name="T0" fmla="*/ 260 w 1970"/>
                <a:gd name="T1" fmla="*/ 1509 h 1509"/>
                <a:gd name="T2" fmla="*/ 33 w 1970"/>
                <a:gd name="T3" fmla="*/ 1509 h 1509"/>
                <a:gd name="T4" fmla="*/ 0 w 1970"/>
                <a:gd name="T5" fmla="*/ 1476 h 1509"/>
                <a:gd name="T6" fmla="*/ 0 w 1970"/>
                <a:gd name="T7" fmla="*/ 33 h 1509"/>
                <a:gd name="T8" fmla="*/ 33 w 1970"/>
                <a:gd name="T9" fmla="*/ 0 h 1509"/>
                <a:gd name="T10" fmla="*/ 1478 w 1970"/>
                <a:gd name="T11" fmla="*/ 0 h 1509"/>
                <a:gd name="T12" fmla="*/ 1574 w 1970"/>
                <a:gd name="T13" fmla="*/ 10 h 1509"/>
                <a:gd name="T14" fmla="*/ 1666 w 1970"/>
                <a:gd name="T15" fmla="*/ 38 h 1509"/>
                <a:gd name="T16" fmla="*/ 1750 w 1970"/>
                <a:gd name="T17" fmla="*/ 83 h 1509"/>
                <a:gd name="T18" fmla="*/ 1823 w 1970"/>
                <a:gd name="T19" fmla="*/ 142 h 1509"/>
                <a:gd name="T20" fmla="*/ 1883 w 1970"/>
                <a:gd name="T21" fmla="*/ 213 h 1509"/>
                <a:gd name="T22" fmla="*/ 1930 w 1970"/>
                <a:gd name="T23" fmla="*/ 295 h 1509"/>
                <a:gd name="T24" fmla="*/ 1960 w 1970"/>
                <a:gd name="T25" fmla="*/ 385 h 1509"/>
                <a:gd name="T26" fmla="*/ 1970 w 1970"/>
                <a:gd name="T27" fmla="*/ 482 h 1509"/>
                <a:gd name="T28" fmla="*/ 1928 w 1970"/>
                <a:gd name="T29" fmla="*/ 671 h 1509"/>
                <a:gd name="T30" fmla="*/ 1880 w 1970"/>
                <a:gd name="T31" fmla="*/ 752 h 1509"/>
                <a:gd name="T32" fmla="*/ 1818 w 1970"/>
                <a:gd name="T33" fmla="*/ 824 h 1509"/>
                <a:gd name="T34" fmla="*/ 1743 w 1970"/>
                <a:gd name="T35" fmla="*/ 882 h 1509"/>
                <a:gd name="T36" fmla="*/ 1657 w 1970"/>
                <a:gd name="T37" fmla="*/ 926 h 1509"/>
                <a:gd name="T38" fmla="*/ 1564 w 1970"/>
                <a:gd name="T39" fmla="*/ 954 h 1509"/>
                <a:gd name="T40" fmla="*/ 1468 w 1970"/>
                <a:gd name="T41" fmla="*/ 963 h 1509"/>
                <a:gd name="T42" fmla="*/ 293 w 1970"/>
                <a:gd name="T43" fmla="*/ 963 h 1509"/>
                <a:gd name="T44" fmla="*/ 293 w 1970"/>
                <a:gd name="T45" fmla="*/ 1476 h 1509"/>
                <a:gd name="T46" fmla="*/ 260 w 1970"/>
                <a:gd name="T47" fmla="*/ 1509 h 1509"/>
                <a:gd name="T48" fmla="*/ 1472 w 1970"/>
                <a:gd name="T49" fmla="*/ 674 h 1509"/>
                <a:gd name="T50" fmla="*/ 1512 w 1970"/>
                <a:gd name="T51" fmla="*/ 670 h 1509"/>
                <a:gd name="T52" fmla="*/ 1550 w 1970"/>
                <a:gd name="T53" fmla="*/ 659 h 1509"/>
                <a:gd name="T54" fmla="*/ 1585 w 1970"/>
                <a:gd name="T55" fmla="*/ 640 h 1509"/>
                <a:gd name="T56" fmla="*/ 1615 w 1970"/>
                <a:gd name="T57" fmla="*/ 617 h 1509"/>
                <a:gd name="T58" fmla="*/ 1641 w 1970"/>
                <a:gd name="T59" fmla="*/ 588 h 1509"/>
                <a:gd name="T60" fmla="*/ 1662 w 1970"/>
                <a:gd name="T61" fmla="*/ 555 h 1509"/>
                <a:gd name="T62" fmla="*/ 1675 w 1970"/>
                <a:gd name="T63" fmla="*/ 519 h 1509"/>
                <a:gd name="T64" fmla="*/ 1681 w 1970"/>
                <a:gd name="T65" fmla="*/ 482 h 1509"/>
                <a:gd name="T66" fmla="*/ 1675 w 1970"/>
                <a:gd name="T67" fmla="*/ 445 h 1509"/>
                <a:gd name="T68" fmla="*/ 1662 w 1970"/>
                <a:gd name="T69" fmla="*/ 410 h 1509"/>
                <a:gd name="T70" fmla="*/ 1641 w 1970"/>
                <a:gd name="T71" fmla="*/ 377 h 1509"/>
                <a:gd name="T72" fmla="*/ 1615 w 1970"/>
                <a:gd name="T73" fmla="*/ 349 h 1509"/>
                <a:gd name="T74" fmla="*/ 1583 w 1970"/>
                <a:gd name="T75" fmla="*/ 325 h 1509"/>
                <a:gd name="T76" fmla="*/ 1547 w 1970"/>
                <a:gd name="T77" fmla="*/ 307 h 1509"/>
                <a:gd name="T78" fmla="*/ 1509 w 1970"/>
                <a:gd name="T79" fmla="*/ 295 h 1509"/>
                <a:gd name="T80" fmla="*/ 1468 w 1970"/>
                <a:gd name="T81" fmla="*/ 291 h 1509"/>
                <a:gd name="T82" fmla="*/ 293 w 1970"/>
                <a:gd name="T83" fmla="*/ 291 h 1509"/>
                <a:gd name="T84" fmla="*/ 293 w 1970"/>
                <a:gd name="T85" fmla="*/ 674 h 1509"/>
                <a:gd name="T86" fmla="*/ 1472 w 1970"/>
                <a:gd name="T87" fmla="*/ 674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70" h="1509">
                  <a:moveTo>
                    <a:pt x="260" y="1509"/>
                  </a:moveTo>
                  <a:lnTo>
                    <a:pt x="33" y="1509"/>
                  </a:lnTo>
                  <a:cubicBezTo>
                    <a:pt x="15" y="1509"/>
                    <a:pt x="0" y="1495"/>
                    <a:pt x="0" y="1476"/>
                  </a:cubicBezTo>
                  <a:lnTo>
                    <a:pt x="0" y="33"/>
                  </a:lnTo>
                  <a:cubicBezTo>
                    <a:pt x="0" y="15"/>
                    <a:pt x="15" y="0"/>
                    <a:pt x="33" y="0"/>
                  </a:cubicBezTo>
                  <a:lnTo>
                    <a:pt x="1478" y="0"/>
                  </a:lnTo>
                  <a:cubicBezTo>
                    <a:pt x="1511" y="0"/>
                    <a:pt x="1543" y="3"/>
                    <a:pt x="1574" y="10"/>
                  </a:cubicBezTo>
                  <a:cubicBezTo>
                    <a:pt x="1606" y="16"/>
                    <a:pt x="1637" y="26"/>
                    <a:pt x="1666" y="38"/>
                  </a:cubicBezTo>
                  <a:cubicBezTo>
                    <a:pt x="1696" y="51"/>
                    <a:pt x="1724" y="66"/>
                    <a:pt x="1750" y="83"/>
                  </a:cubicBezTo>
                  <a:cubicBezTo>
                    <a:pt x="1776" y="100"/>
                    <a:pt x="1800" y="120"/>
                    <a:pt x="1823" y="142"/>
                  </a:cubicBezTo>
                  <a:cubicBezTo>
                    <a:pt x="1845" y="164"/>
                    <a:pt x="1865" y="188"/>
                    <a:pt x="1883" y="213"/>
                  </a:cubicBezTo>
                  <a:cubicBezTo>
                    <a:pt x="1901" y="239"/>
                    <a:pt x="1916" y="266"/>
                    <a:pt x="1930" y="295"/>
                  </a:cubicBezTo>
                  <a:cubicBezTo>
                    <a:pt x="1943" y="324"/>
                    <a:pt x="1953" y="354"/>
                    <a:pt x="1960" y="385"/>
                  </a:cubicBezTo>
                  <a:cubicBezTo>
                    <a:pt x="1967" y="417"/>
                    <a:pt x="1970" y="449"/>
                    <a:pt x="1970" y="482"/>
                  </a:cubicBezTo>
                  <a:cubicBezTo>
                    <a:pt x="1970" y="549"/>
                    <a:pt x="1956" y="612"/>
                    <a:pt x="1928" y="671"/>
                  </a:cubicBezTo>
                  <a:cubicBezTo>
                    <a:pt x="1915" y="700"/>
                    <a:pt x="1899" y="727"/>
                    <a:pt x="1880" y="752"/>
                  </a:cubicBezTo>
                  <a:cubicBezTo>
                    <a:pt x="1862" y="778"/>
                    <a:pt x="1841" y="802"/>
                    <a:pt x="1818" y="824"/>
                  </a:cubicBezTo>
                  <a:cubicBezTo>
                    <a:pt x="1795" y="845"/>
                    <a:pt x="1770" y="865"/>
                    <a:pt x="1743" y="882"/>
                  </a:cubicBezTo>
                  <a:cubicBezTo>
                    <a:pt x="1716" y="899"/>
                    <a:pt x="1688" y="914"/>
                    <a:pt x="1657" y="926"/>
                  </a:cubicBezTo>
                  <a:cubicBezTo>
                    <a:pt x="1627" y="938"/>
                    <a:pt x="1596" y="948"/>
                    <a:pt x="1564" y="954"/>
                  </a:cubicBezTo>
                  <a:cubicBezTo>
                    <a:pt x="1533" y="960"/>
                    <a:pt x="1500" y="963"/>
                    <a:pt x="1468" y="963"/>
                  </a:cubicBezTo>
                  <a:lnTo>
                    <a:pt x="293" y="963"/>
                  </a:lnTo>
                  <a:lnTo>
                    <a:pt x="293" y="1476"/>
                  </a:lnTo>
                  <a:cubicBezTo>
                    <a:pt x="293" y="1495"/>
                    <a:pt x="279" y="1509"/>
                    <a:pt x="260" y="1509"/>
                  </a:cubicBezTo>
                  <a:close/>
                  <a:moveTo>
                    <a:pt x="1472" y="674"/>
                  </a:moveTo>
                  <a:cubicBezTo>
                    <a:pt x="1486" y="674"/>
                    <a:pt x="1499" y="672"/>
                    <a:pt x="1512" y="670"/>
                  </a:cubicBezTo>
                  <a:cubicBezTo>
                    <a:pt x="1525" y="667"/>
                    <a:pt x="1538" y="664"/>
                    <a:pt x="1550" y="659"/>
                  </a:cubicBezTo>
                  <a:cubicBezTo>
                    <a:pt x="1563" y="653"/>
                    <a:pt x="1575" y="647"/>
                    <a:pt x="1585" y="640"/>
                  </a:cubicBezTo>
                  <a:cubicBezTo>
                    <a:pt x="1596" y="633"/>
                    <a:pt x="1606" y="626"/>
                    <a:pt x="1615" y="617"/>
                  </a:cubicBezTo>
                  <a:cubicBezTo>
                    <a:pt x="1625" y="608"/>
                    <a:pt x="1633" y="599"/>
                    <a:pt x="1641" y="588"/>
                  </a:cubicBezTo>
                  <a:cubicBezTo>
                    <a:pt x="1649" y="578"/>
                    <a:pt x="1656" y="567"/>
                    <a:pt x="1662" y="555"/>
                  </a:cubicBezTo>
                  <a:cubicBezTo>
                    <a:pt x="1668" y="544"/>
                    <a:pt x="1672" y="532"/>
                    <a:pt x="1675" y="519"/>
                  </a:cubicBezTo>
                  <a:cubicBezTo>
                    <a:pt x="1678" y="507"/>
                    <a:pt x="1680" y="495"/>
                    <a:pt x="1681" y="482"/>
                  </a:cubicBezTo>
                  <a:cubicBezTo>
                    <a:pt x="1680" y="469"/>
                    <a:pt x="1678" y="457"/>
                    <a:pt x="1675" y="445"/>
                  </a:cubicBezTo>
                  <a:cubicBezTo>
                    <a:pt x="1672" y="433"/>
                    <a:pt x="1668" y="421"/>
                    <a:pt x="1662" y="410"/>
                  </a:cubicBezTo>
                  <a:cubicBezTo>
                    <a:pt x="1656" y="398"/>
                    <a:pt x="1649" y="387"/>
                    <a:pt x="1641" y="377"/>
                  </a:cubicBezTo>
                  <a:cubicBezTo>
                    <a:pt x="1633" y="367"/>
                    <a:pt x="1624" y="357"/>
                    <a:pt x="1615" y="349"/>
                  </a:cubicBezTo>
                  <a:cubicBezTo>
                    <a:pt x="1605" y="340"/>
                    <a:pt x="1595" y="332"/>
                    <a:pt x="1583" y="325"/>
                  </a:cubicBezTo>
                  <a:cubicBezTo>
                    <a:pt x="1572" y="318"/>
                    <a:pt x="1560" y="312"/>
                    <a:pt x="1547" y="307"/>
                  </a:cubicBezTo>
                  <a:cubicBezTo>
                    <a:pt x="1535" y="302"/>
                    <a:pt x="1522" y="298"/>
                    <a:pt x="1509" y="295"/>
                  </a:cubicBezTo>
                  <a:cubicBezTo>
                    <a:pt x="1496" y="293"/>
                    <a:pt x="1482" y="291"/>
                    <a:pt x="1468" y="291"/>
                  </a:cubicBezTo>
                  <a:lnTo>
                    <a:pt x="293" y="291"/>
                  </a:lnTo>
                  <a:lnTo>
                    <a:pt x="293" y="674"/>
                  </a:lnTo>
                  <a:lnTo>
                    <a:pt x="1472" y="674"/>
                  </a:ln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 name="Freeform 6">
              <a:extLst>
                <a:ext uri="{FF2B5EF4-FFF2-40B4-BE49-F238E27FC236}">
                  <a16:creationId xmlns:a16="http://schemas.microsoft.com/office/drawing/2014/main" id="{06F70339-9DDA-52A6-BA0F-DFCBF211A628}"/>
                </a:ext>
              </a:extLst>
            </p:cNvPr>
            <p:cNvSpPr>
              <a:spLocks/>
            </p:cNvSpPr>
            <p:nvPr/>
          </p:nvSpPr>
          <p:spPr bwMode="auto">
            <a:xfrm>
              <a:off x="5397501" y="3136900"/>
              <a:ext cx="698500" cy="777875"/>
            </a:xfrm>
            <a:custGeom>
              <a:avLst/>
              <a:gdLst>
                <a:gd name="T0" fmla="*/ 1415 w 1939"/>
                <a:gd name="T1" fmla="*/ 1784 h 2143"/>
                <a:gd name="T2" fmla="*/ 1357 w 1939"/>
                <a:gd name="T3" fmla="*/ 1740 h 2143"/>
                <a:gd name="T4" fmla="*/ 1215 w 1939"/>
                <a:gd name="T5" fmla="*/ 1578 h 2143"/>
                <a:gd name="T6" fmla="*/ 977 w 1939"/>
                <a:gd name="T7" fmla="*/ 1298 h 2143"/>
                <a:gd name="T8" fmla="*/ 734 w 1939"/>
                <a:gd name="T9" fmla="*/ 1011 h 2143"/>
                <a:gd name="T10" fmla="*/ 497 w 1939"/>
                <a:gd name="T11" fmla="*/ 732 h 2143"/>
                <a:gd name="T12" fmla="*/ 348 w 1939"/>
                <a:gd name="T13" fmla="*/ 587 h 2143"/>
                <a:gd name="T14" fmla="*/ 306 w 1939"/>
                <a:gd name="T15" fmla="*/ 598 h 2143"/>
                <a:gd name="T16" fmla="*/ 298 w 1939"/>
                <a:gd name="T17" fmla="*/ 607 h 2143"/>
                <a:gd name="T18" fmla="*/ 293 w 1939"/>
                <a:gd name="T19" fmla="*/ 2110 h 2143"/>
                <a:gd name="T20" fmla="*/ 33 w 1939"/>
                <a:gd name="T21" fmla="*/ 2143 h 2143"/>
                <a:gd name="T22" fmla="*/ 0 w 1939"/>
                <a:gd name="T23" fmla="*/ 606 h 2143"/>
                <a:gd name="T24" fmla="*/ 14 w 1939"/>
                <a:gd name="T25" fmla="*/ 529 h 2143"/>
                <a:gd name="T26" fmla="*/ 74 w 1939"/>
                <a:gd name="T27" fmla="*/ 414 h 2143"/>
                <a:gd name="T28" fmla="*/ 172 w 1939"/>
                <a:gd name="T29" fmla="*/ 335 h 2143"/>
                <a:gd name="T30" fmla="*/ 291 w 1939"/>
                <a:gd name="T31" fmla="*/ 294 h 2143"/>
                <a:gd name="T32" fmla="*/ 493 w 1939"/>
                <a:gd name="T33" fmla="*/ 318 h 2143"/>
                <a:gd name="T34" fmla="*/ 613 w 1939"/>
                <a:gd name="T35" fmla="*/ 413 h 2143"/>
                <a:gd name="T36" fmla="*/ 1317 w 1939"/>
                <a:gd name="T37" fmla="*/ 1243 h 2143"/>
                <a:gd name="T38" fmla="*/ 1559 w 1939"/>
                <a:gd name="T39" fmla="*/ 1524 h 2143"/>
                <a:gd name="T40" fmla="*/ 1571 w 1939"/>
                <a:gd name="T41" fmla="*/ 1531 h 2143"/>
                <a:gd name="T42" fmla="*/ 1582 w 1939"/>
                <a:gd name="T43" fmla="*/ 1535 h 2143"/>
                <a:gd name="T44" fmla="*/ 1625 w 1939"/>
                <a:gd name="T45" fmla="*/ 1524 h 2143"/>
                <a:gd name="T46" fmla="*/ 1643 w 1939"/>
                <a:gd name="T47" fmla="*/ 33 h 2143"/>
                <a:gd name="T48" fmla="*/ 1906 w 1939"/>
                <a:gd name="T49" fmla="*/ 0 h 2143"/>
                <a:gd name="T50" fmla="*/ 1939 w 1939"/>
                <a:gd name="T51" fmla="*/ 1517 h 2143"/>
                <a:gd name="T52" fmla="*/ 1925 w 1939"/>
                <a:gd name="T53" fmla="*/ 1588 h 2143"/>
                <a:gd name="T54" fmla="*/ 1864 w 1939"/>
                <a:gd name="T55" fmla="*/ 1703 h 2143"/>
                <a:gd name="T56" fmla="*/ 1770 w 1939"/>
                <a:gd name="T57" fmla="*/ 1785 h 2143"/>
                <a:gd name="T58" fmla="*/ 1589 w 1939"/>
                <a:gd name="T59" fmla="*/ 1834 h 2143"/>
                <a:gd name="T60" fmla="*/ 1516 w 1939"/>
                <a:gd name="T61" fmla="*/ 1826 h 2143"/>
                <a:gd name="T62" fmla="*/ 1445 w 1939"/>
                <a:gd name="T63" fmla="*/ 1799 h 2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39" h="2143">
                  <a:moveTo>
                    <a:pt x="1445" y="1799"/>
                  </a:moveTo>
                  <a:cubicBezTo>
                    <a:pt x="1435" y="1795"/>
                    <a:pt x="1425" y="1790"/>
                    <a:pt x="1415" y="1784"/>
                  </a:cubicBezTo>
                  <a:cubicBezTo>
                    <a:pt x="1405" y="1778"/>
                    <a:pt x="1395" y="1771"/>
                    <a:pt x="1386" y="1764"/>
                  </a:cubicBezTo>
                  <a:cubicBezTo>
                    <a:pt x="1376" y="1757"/>
                    <a:pt x="1366" y="1749"/>
                    <a:pt x="1357" y="1740"/>
                  </a:cubicBezTo>
                  <a:cubicBezTo>
                    <a:pt x="1348" y="1731"/>
                    <a:pt x="1338" y="1721"/>
                    <a:pt x="1328" y="1710"/>
                  </a:cubicBezTo>
                  <a:cubicBezTo>
                    <a:pt x="1291" y="1666"/>
                    <a:pt x="1253" y="1623"/>
                    <a:pt x="1215" y="1578"/>
                  </a:cubicBezTo>
                  <a:cubicBezTo>
                    <a:pt x="1175" y="1532"/>
                    <a:pt x="1136" y="1486"/>
                    <a:pt x="1098" y="1440"/>
                  </a:cubicBezTo>
                  <a:lnTo>
                    <a:pt x="977" y="1298"/>
                  </a:lnTo>
                  <a:lnTo>
                    <a:pt x="856" y="1155"/>
                  </a:lnTo>
                  <a:lnTo>
                    <a:pt x="734" y="1011"/>
                  </a:lnTo>
                  <a:lnTo>
                    <a:pt x="614" y="870"/>
                  </a:lnTo>
                  <a:cubicBezTo>
                    <a:pt x="572" y="820"/>
                    <a:pt x="533" y="774"/>
                    <a:pt x="497" y="732"/>
                  </a:cubicBezTo>
                  <a:cubicBezTo>
                    <a:pt x="458" y="686"/>
                    <a:pt x="421" y="643"/>
                    <a:pt x="387" y="601"/>
                  </a:cubicBezTo>
                  <a:cubicBezTo>
                    <a:pt x="376" y="591"/>
                    <a:pt x="364" y="587"/>
                    <a:pt x="348" y="587"/>
                  </a:cubicBezTo>
                  <a:cubicBezTo>
                    <a:pt x="340" y="587"/>
                    <a:pt x="332" y="587"/>
                    <a:pt x="325" y="589"/>
                  </a:cubicBezTo>
                  <a:cubicBezTo>
                    <a:pt x="318" y="591"/>
                    <a:pt x="312" y="594"/>
                    <a:pt x="306" y="598"/>
                  </a:cubicBezTo>
                  <a:lnTo>
                    <a:pt x="306" y="598"/>
                  </a:lnTo>
                  <a:cubicBezTo>
                    <a:pt x="302" y="600"/>
                    <a:pt x="299" y="604"/>
                    <a:pt x="298" y="607"/>
                  </a:cubicBezTo>
                  <a:cubicBezTo>
                    <a:pt x="295" y="611"/>
                    <a:pt x="294" y="616"/>
                    <a:pt x="293" y="622"/>
                  </a:cubicBezTo>
                  <a:lnTo>
                    <a:pt x="293" y="2110"/>
                  </a:lnTo>
                  <a:cubicBezTo>
                    <a:pt x="293" y="2129"/>
                    <a:pt x="279" y="2143"/>
                    <a:pt x="260" y="2143"/>
                  </a:cubicBezTo>
                  <a:lnTo>
                    <a:pt x="33" y="2143"/>
                  </a:lnTo>
                  <a:cubicBezTo>
                    <a:pt x="15" y="2143"/>
                    <a:pt x="0" y="2129"/>
                    <a:pt x="0" y="2110"/>
                  </a:cubicBezTo>
                  <a:lnTo>
                    <a:pt x="0" y="606"/>
                  </a:lnTo>
                  <a:cubicBezTo>
                    <a:pt x="0" y="601"/>
                    <a:pt x="1" y="597"/>
                    <a:pt x="2" y="593"/>
                  </a:cubicBezTo>
                  <a:cubicBezTo>
                    <a:pt x="4" y="571"/>
                    <a:pt x="8" y="549"/>
                    <a:pt x="14" y="529"/>
                  </a:cubicBezTo>
                  <a:cubicBezTo>
                    <a:pt x="20" y="507"/>
                    <a:pt x="28" y="486"/>
                    <a:pt x="38" y="467"/>
                  </a:cubicBezTo>
                  <a:cubicBezTo>
                    <a:pt x="49" y="448"/>
                    <a:pt x="61" y="430"/>
                    <a:pt x="74" y="414"/>
                  </a:cubicBezTo>
                  <a:cubicBezTo>
                    <a:pt x="88" y="397"/>
                    <a:pt x="103" y="382"/>
                    <a:pt x="120" y="369"/>
                  </a:cubicBezTo>
                  <a:cubicBezTo>
                    <a:pt x="137" y="356"/>
                    <a:pt x="154" y="344"/>
                    <a:pt x="172" y="335"/>
                  </a:cubicBezTo>
                  <a:cubicBezTo>
                    <a:pt x="191" y="325"/>
                    <a:pt x="210" y="316"/>
                    <a:pt x="230" y="309"/>
                  </a:cubicBezTo>
                  <a:cubicBezTo>
                    <a:pt x="250" y="303"/>
                    <a:pt x="270" y="298"/>
                    <a:pt x="291" y="294"/>
                  </a:cubicBezTo>
                  <a:cubicBezTo>
                    <a:pt x="311" y="291"/>
                    <a:pt x="332" y="289"/>
                    <a:pt x="352" y="289"/>
                  </a:cubicBezTo>
                  <a:cubicBezTo>
                    <a:pt x="401" y="289"/>
                    <a:pt x="448" y="298"/>
                    <a:pt x="493" y="318"/>
                  </a:cubicBezTo>
                  <a:cubicBezTo>
                    <a:pt x="517" y="328"/>
                    <a:pt x="538" y="341"/>
                    <a:pt x="559" y="357"/>
                  </a:cubicBezTo>
                  <a:cubicBezTo>
                    <a:pt x="578" y="373"/>
                    <a:pt x="596" y="391"/>
                    <a:pt x="613" y="413"/>
                  </a:cubicBezTo>
                  <a:lnTo>
                    <a:pt x="848" y="690"/>
                  </a:lnTo>
                  <a:lnTo>
                    <a:pt x="1317" y="1243"/>
                  </a:lnTo>
                  <a:lnTo>
                    <a:pt x="1552" y="1519"/>
                  </a:lnTo>
                  <a:cubicBezTo>
                    <a:pt x="1554" y="1521"/>
                    <a:pt x="1556" y="1523"/>
                    <a:pt x="1559" y="1524"/>
                  </a:cubicBezTo>
                  <a:lnTo>
                    <a:pt x="1560" y="1525"/>
                  </a:lnTo>
                  <a:cubicBezTo>
                    <a:pt x="1563" y="1527"/>
                    <a:pt x="1566" y="1529"/>
                    <a:pt x="1571" y="1531"/>
                  </a:cubicBezTo>
                  <a:lnTo>
                    <a:pt x="1572" y="1532"/>
                  </a:lnTo>
                  <a:cubicBezTo>
                    <a:pt x="1575" y="1533"/>
                    <a:pt x="1579" y="1534"/>
                    <a:pt x="1582" y="1535"/>
                  </a:cubicBezTo>
                  <a:cubicBezTo>
                    <a:pt x="1585" y="1536"/>
                    <a:pt x="1588" y="1536"/>
                    <a:pt x="1591" y="1536"/>
                  </a:cubicBezTo>
                  <a:cubicBezTo>
                    <a:pt x="1603" y="1536"/>
                    <a:pt x="1615" y="1532"/>
                    <a:pt x="1625" y="1524"/>
                  </a:cubicBezTo>
                  <a:cubicBezTo>
                    <a:pt x="1634" y="1517"/>
                    <a:pt x="1640" y="1508"/>
                    <a:pt x="1643" y="1497"/>
                  </a:cubicBezTo>
                  <a:lnTo>
                    <a:pt x="1643" y="33"/>
                  </a:lnTo>
                  <a:cubicBezTo>
                    <a:pt x="1643" y="15"/>
                    <a:pt x="1658" y="0"/>
                    <a:pt x="1676" y="0"/>
                  </a:cubicBezTo>
                  <a:lnTo>
                    <a:pt x="1906" y="0"/>
                  </a:lnTo>
                  <a:cubicBezTo>
                    <a:pt x="1924" y="0"/>
                    <a:pt x="1939" y="15"/>
                    <a:pt x="1939" y="33"/>
                  </a:cubicBezTo>
                  <a:lnTo>
                    <a:pt x="1939" y="1517"/>
                  </a:lnTo>
                  <a:cubicBezTo>
                    <a:pt x="1939" y="1519"/>
                    <a:pt x="1939" y="1521"/>
                    <a:pt x="1938" y="1523"/>
                  </a:cubicBezTo>
                  <a:cubicBezTo>
                    <a:pt x="1936" y="1546"/>
                    <a:pt x="1932" y="1567"/>
                    <a:pt x="1925" y="1588"/>
                  </a:cubicBezTo>
                  <a:cubicBezTo>
                    <a:pt x="1919" y="1610"/>
                    <a:pt x="1910" y="1631"/>
                    <a:pt x="1899" y="1650"/>
                  </a:cubicBezTo>
                  <a:cubicBezTo>
                    <a:pt x="1889" y="1669"/>
                    <a:pt x="1877" y="1686"/>
                    <a:pt x="1864" y="1703"/>
                  </a:cubicBezTo>
                  <a:cubicBezTo>
                    <a:pt x="1850" y="1719"/>
                    <a:pt x="1836" y="1734"/>
                    <a:pt x="1820" y="1748"/>
                  </a:cubicBezTo>
                  <a:cubicBezTo>
                    <a:pt x="1804" y="1762"/>
                    <a:pt x="1787" y="1774"/>
                    <a:pt x="1770" y="1785"/>
                  </a:cubicBezTo>
                  <a:cubicBezTo>
                    <a:pt x="1752" y="1795"/>
                    <a:pt x="1733" y="1804"/>
                    <a:pt x="1713" y="1812"/>
                  </a:cubicBezTo>
                  <a:cubicBezTo>
                    <a:pt x="1673" y="1826"/>
                    <a:pt x="1631" y="1834"/>
                    <a:pt x="1589" y="1834"/>
                  </a:cubicBezTo>
                  <a:cubicBezTo>
                    <a:pt x="1578" y="1834"/>
                    <a:pt x="1566" y="1833"/>
                    <a:pt x="1553" y="1832"/>
                  </a:cubicBezTo>
                  <a:cubicBezTo>
                    <a:pt x="1541" y="1830"/>
                    <a:pt x="1529" y="1828"/>
                    <a:pt x="1516" y="1826"/>
                  </a:cubicBezTo>
                  <a:cubicBezTo>
                    <a:pt x="1503" y="1823"/>
                    <a:pt x="1491" y="1819"/>
                    <a:pt x="1478" y="1815"/>
                  </a:cubicBezTo>
                  <a:cubicBezTo>
                    <a:pt x="1467" y="1810"/>
                    <a:pt x="1456" y="1805"/>
                    <a:pt x="1445" y="1799"/>
                  </a:cubicBez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 name="Freeform 7">
              <a:extLst>
                <a:ext uri="{FF2B5EF4-FFF2-40B4-BE49-F238E27FC236}">
                  <a16:creationId xmlns:a16="http://schemas.microsoft.com/office/drawing/2014/main" id="{7A8E341B-8DA5-75AD-9627-C3999FFD09F2}"/>
                </a:ext>
              </a:extLst>
            </p:cNvPr>
            <p:cNvSpPr>
              <a:spLocks noEditPoints="1"/>
            </p:cNvSpPr>
            <p:nvPr/>
          </p:nvSpPr>
          <p:spPr bwMode="auto">
            <a:xfrm>
              <a:off x="6124576" y="3311525"/>
              <a:ext cx="750888" cy="549275"/>
            </a:xfrm>
            <a:custGeom>
              <a:avLst/>
              <a:gdLst>
                <a:gd name="T0" fmla="*/ 1846 w 2081"/>
                <a:gd name="T1" fmla="*/ 844 h 1511"/>
                <a:gd name="T2" fmla="*/ 1808 w 2081"/>
                <a:gd name="T3" fmla="*/ 878 h 1511"/>
                <a:gd name="T4" fmla="*/ 1754 w 2081"/>
                <a:gd name="T5" fmla="*/ 912 h 1511"/>
                <a:gd name="T6" fmla="*/ 1698 w 2081"/>
                <a:gd name="T7" fmla="*/ 939 h 1511"/>
                <a:gd name="T8" fmla="*/ 1684 w 2081"/>
                <a:gd name="T9" fmla="*/ 944 h 1511"/>
                <a:gd name="T10" fmla="*/ 1758 w 2081"/>
                <a:gd name="T11" fmla="*/ 1044 h 1511"/>
                <a:gd name="T12" fmla="*/ 1865 w 2081"/>
                <a:gd name="T13" fmla="*/ 1186 h 1511"/>
                <a:gd name="T14" fmla="*/ 1865 w 2081"/>
                <a:gd name="T15" fmla="*/ 1186 h 1511"/>
                <a:gd name="T16" fmla="*/ 1972 w 2081"/>
                <a:gd name="T17" fmla="*/ 1328 h 1511"/>
                <a:gd name="T18" fmla="*/ 2022 w 2081"/>
                <a:gd name="T19" fmla="*/ 1396 h 1511"/>
                <a:gd name="T20" fmla="*/ 2070 w 2081"/>
                <a:gd name="T21" fmla="*/ 1458 h 1511"/>
                <a:gd name="T22" fmla="*/ 2063 w 2081"/>
                <a:gd name="T23" fmla="*/ 1505 h 1511"/>
                <a:gd name="T24" fmla="*/ 2043 w 2081"/>
                <a:gd name="T25" fmla="*/ 1511 h 1511"/>
                <a:gd name="T26" fmla="*/ 2043 w 2081"/>
                <a:gd name="T27" fmla="*/ 1511 h 1511"/>
                <a:gd name="T28" fmla="*/ 1755 w 2081"/>
                <a:gd name="T29" fmla="*/ 1511 h 1511"/>
                <a:gd name="T30" fmla="*/ 1727 w 2081"/>
                <a:gd name="T31" fmla="*/ 1496 h 1511"/>
                <a:gd name="T32" fmla="*/ 1343 w 2081"/>
                <a:gd name="T33" fmla="*/ 982 h 1511"/>
                <a:gd name="T34" fmla="*/ 293 w 2081"/>
                <a:gd name="T35" fmla="*/ 982 h 1511"/>
                <a:gd name="T36" fmla="*/ 293 w 2081"/>
                <a:gd name="T37" fmla="*/ 1478 h 1511"/>
                <a:gd name="T38" fmla="*/ 260 w 2081"/>
                <a:gd name="T39" fmla="*/ 1511 h 1511"/>
                <a:gd name="T40" fmla="*/ 33 w 2081"/>
                <a:gd name="T41" fmla="*/ 1511 h 1511"/>
                <a:gd name="T42" fmla="*/ 0 w 2081"/>
                <a:gd name="T43" fmla="*/ 1478 h 1511"/>
                <a:gd name="T44" fmla="*/ 0 w 2081"/>
                <a:gd name="T45" fmla="*/ 33 h 1511"/>
                <a:gd name="T46" fmla="*/ 33 w 2081"/>
                <a:gd name="T47" fmla="*/ 0 h 1511"/>
                <a:gd name="T48" fmla="*/ 1497 w 2081"/>
                <a:gd name="T49" fmla="*/ 0 h 1511"/>
                <a:gd name="T50" fmla="*/ 1645 w 2081"/>
                <a:gd name="T51" fmla="*/ 20 h 1511"/>
                <a:gd name="T52" fmla="*/ 1777 w 2081"/>
                <a:gd name="T53" fmla="*/ 80 h 1511"/>
                <a:gd name="T54" fmla="*/ 1779 w 2081"/>
                <a:gd name="T55" fmla="*/ 81 h 1511"/>
                <a:gd name="T56" fmla="*/ 1871 w 2081"/>
                <a:gd name="T57" fmla="*/ 156 h 1511"/>
                <a:gd name="T58" fmla="*/ 1945 w 2081"/>
                <a:gd name="T59" fmla="*/ 253 h 1511"/>
                <a:gd name="T60" fmla="*/ 1992 w 2081"/>
                <a:gd name="T61" fmla="*/ 367 h 1511"/>
                <a:gd name="T62" fmla="*/ 2008 w 2081"/>
                <a:gd name="T63" fmla="*/ 490 h 1511"/>
                <a:gd name="T64" fmla="*/ 1967 w 2081"/>
                <a:gd name="T65" fmla="*/ 682 h 1511"/>
                <a:gd name="T66" fmla="*/ 1918 w 2081"/>
                <a:gd name="T67" fmla="*/ 765 h 1511"/>
                <a:gd name="T68" fmla="*/ 1853 w 2081"/>
                <a:gd name="T69" fmla="*/ 839 h 1511"/>
                <a:gd name="T70" fmla="*/ 1846 w 2081"/>
                <a:gd name="T71" fmla="*/ 844 h 1511"/>
                <a:gd name="T72" fmla="*/ 293 w 2081"/>
                <a:gd name="T73" fmla="*/ 686 h 1511"/>
                <a:gd name="T74" fmla="*/ 1503 w 2081"/>
                <a:gd name="T75" fmla="*/ 686 h 1511"/>
                <a:gd name="T76" fmla="*/ 1584 w 2081"/>
                <a:gd name="T77" fmla="*/ 671 h 1511"/>
                <a:gd name="T78" fmla="*/ 1620 w 2081"/>
                <a:gd name="T79" fmla="*/ 652 h 1511"/>
                <a:gd name="T80" fmla="*/ 1652 w 2081"/>
                <a:gd name="T81" fmla="*/ 628 h 1511"/>
                <a:gd name="T82" fmla="*/ 1678 w 2081"/>
                <a:gd name="T83" fmla="*/ 599 h 1511"/>
                <a:gd name="T84" fmla="*/ 1698 w 2081"/>
                <a:gd name="T85" fmla="*/ 565 h 1511"/>
                <a:gd name="T86" fmla="*/ 1710 w 2081"/>
                <a:gd name="T87" fmla="*/ 529 h 1511"/>
                <a:gd name="T88" fmla="*/ 1714 w 2081"/>
                <a:gd name="T89" fmla="*/ 490 h 1511"/>
                <a:gd name="T90" fmla="*/ 1710 w 2081"/>
                <a:gd name="T91" fmla="*/ 451 h 1511"/>
                <a:gd name="T92" fmla="*/ 1697 w 2081"/>
                <a:gd name="T93" fmla="*/ 415 h 1511"/>
                <a:gd name="T94" fmla="*/ 1697 w 2081"/>
                <a:gd name="T95" fmla="*/ 415 h 1511"/>
                <a:gd name="T96" fmla="*/ 1676 w 2081"/>
                <a:gd name="T97" fmla="*/ 381 h 1511"/>
                <a:gd name="T98" fmla="*/ 1649 w 2081"/>
                <a:gd name="T99" fmla="*/ 352 h 1511"/>
                <a:gd name="T100" fmla="*/ 1617 w 2081"/>
                <a:gd name="T101" fmla="*/ 327 h 1511"/>
                <a:gd name="T102" fmla="*/ 1580 w 2081"/>
                <a:gd name="T103" fmla="*/ 309 h 1511"/>
                <a:gd name="T104" fmla="*/ 1540 w 2081"/>
                <a:gd name="T105" fmla="*/ 297 h 1511"/>
                <a:gd name="T106" fmla="*/ 1540 w 2081"/>
                <a:gd name="T107" fmla="*/ 297 h 1511"/>
                <a:gd name="T108" fmla="*/ 1497 w 2081"/>
                <a:gd name="T109" fmla="*/ 293 h 1511"/>
                <a:gd name="T110" fmla="*/ 293 w 2081"/>
                <a:gd name="T111" fmla="*/ 293 h 1511"/>
                <a:gd name="T112" fmla="*/ 293 w 2081"/>
                <a:gd name="T113" fmla="*/ 686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81" h="1511">
                  <a:moveTo>
                    <a:pt x="1846" y="844"/>
                  </a:moveTo>
                  <a:cubicBezTo>
                    <a:pt x="1834" y="856"/>
                    <a:pt x="1821" y="867"/>
                    <a:pt x="1808" y="878"/>
                  </a:cubicBezTo>
                  <a:cubicBezTo>
                    <a:pt x="1791" y="890"/>
                    <a:pt x="1773" y="902"/>
                    <a:pt x="1754" y="912"/>
                  </a:cubicBezTo>
                  <a:cubicBezTo>
                    <a:pt x="1736" y="922"/>
                    <a:pt x="1718" y="931"/>
                    <a:pt x="1698" y="939"/>
                  </a:cubicBezTo>
                  <a:cubicBezTo>
                    <a:pt x="1693" y="941"/>
                    <a:pt x="1689" y="943"/>
                    <a:pt x="1684" y="944"/>
                  </a:cubicBezTo>
                  <a:lnTo>
                    <a:pt x="1758" y="1044"/>
                  </a:lnTo>
                  <a:lnTo>
                    <a:pt x="1865" y="1186"/>
                  </a:lnTo>
                  <a:lnTo>
                    <a:pt x="1865" y="1186"/>
                  </a:lnTo>
                  <a:lnTo>
                    <a:pt x="1972" y="1328"/>
                  </a:lnTo>
                  <a:lnTo>
                    <a:pt x="2022" y="1396"/>
                  </a:lnTo>
                  <a:lnTo>
                    <a:pt x="2070" y="1458"/>
                  </a:lnTo>
                  <a:cubicBezTo>
                    <a:pt x="2081" y="1473"/>
                    <a:pt x="2078" y="1494"/>
                    <a:pt x="2063" y="1505"/>
                  </a:cubicBezTo>
                  <a:cubicBezTo>
                    <a:pt x="2057" y="1509"/>
                    <a:pt x="2050" y="1511"/>
                    <a:pt x="2043" y="1511"/>
                  </a:cubicBezTo>
                  <a:lnTo>
                    <a:pt x="2043" y="1511"/>
                  </a:lnTo>
                  <a:lnTo>
                    <a:pt x="1755" y="1511"/>
                  </a:lnTo>
                  <a:cubicBezTo>
                    <a:pt x="1744" y="1511"/>
                    <a:pt x="1733" y="1505"/>
                    <a:pt x="1727" y="1496"/>
                  </a:cubicBezTo>
                  <a:lnTo>
                    <a:pt x="1343" y="982"/>
                  </a:lnTo>
                  <a:lnTo>
                    <a:pt x="293" y="982"/>
                  </a:lnTo>
                  <a:lnTo>
                    <a:pt x="293" y="1478"/>
                  </a:lnTo>
                  <a:cubicBezTo>
                    <a:pt x="293" y="1497"/>
                    <a:pt x="278" y="1511"/>
                    <a:pt x="260" y="1511"/>
                  </a:cubicBezTo>
                  <a:lnTo>
                    <a:pt x="33" y="1511"/>
                  </a:lnTo>
                  <a:cubicBezTo>
                    <a:pt x="15" y="1511"/>
                    <a:pt x="0" y="1497"/>
                    <a:pt x="0" y="1478"/>
                  </a:cubicBezTo>
                  <a:lnTo>
                    <a:pt x="0" y="33"/>
                  </a:lnTo>
                  <a:cubicBezTo>
                    <a:pt x="0" y="15"/>
                    <a:pt x="15" y="0"/>
                    <a:pt x="33" y="0"/>
                  </a:cubicBezTo>
                  <a:lnTo>
                    <a:pt x="1497" y="0"/>
                  </a:lnTo>
                  <a:cubicBezTo>
                    <a:pt x="1549" y="0"/>
                    <a:pt x="1598" y="7"/>
                    <a:pt x="1645" y="20"/>
                  </a:cubicBezTo>
                  <a:cubicBezTo>
                    <a:pt x="1691" y="33"/>
                    <a:pt x="1736" y="54"/>
                    <a:pt x="1777" y="80"/>
                  </a:cubicBezTo>
                  <a:lnTo>
                    <a:pt x="1779" y="81"/>
                  </a:lnTo>
                  <a:cubicBezTo>
                    <a:pt x="1813" y="103"/>
                    <a:pt x="1844" y="127"/>
                    <a:pt x="1871" y="156"/>
                  </a:cubicBezTo>
                  <a:cubicBezTo>
                    <a:pt x="1899" y="185"/>
                    <a:pt x="1924" y="217"/>
                    <a:pt x="1945" y="253"/>
                  </a:cubicBezTo>
                  <a:cubicBezTo>
                    <a:pt x="1966" y="290"/>
                    <a:pt x="1981" y="327"/>
                    <a:pt x="1992" y="367"/>
                  </a:cubicBezTo>
                  <a:cubicBezTo>
                    <a:pt x="2002" y="407"/>
                    <a:pt x="2008" y="448"/>
                    <a:pt x="2008" y="490"/>
                  </a:cubicBezTo>
                  <a:cubicBezTo>
                    <a:pt x="2008" y="558"/>
                    <a:pt x="1994" y="622"/>
                    <a:pt x="1967" y="682"/>
                  </a:cubicBezTo>
                  <a:cubicBezTo>
                    <a:pt x="1953" y="711"/>
                    <a:pt x="1937" y="739"/>
                    <a:pt x="1918" y="765"/>
                  </a:cubicBezTo>
                  <a:cubicBezTo>
                    <a:pt x="1899" y="792"/>
                    <a:pt x="1878" y="816"/>
                    <a:pt x="1853" y="839"/>
                  </a:cubicBezTo>
                  <a:cubicBezTo>
                    <a:pt x="1851" y="841"/>
                    <a:pt x="1849" y="843"/>
                    <a:pt x="1846" y="844"/>
                  </a:cubicBezTo>
                  <a:close/>
                  <a:moveTo>
                    <a:pt x="293" y="686"/>
                  </a:moveTo>
                  <a:lnTo>
                    <a:pt x="1503" y="686"/>
                  </a:lnTo>
                  <a:cubicBezTo>
                    <a:pt x="1531" y="686"/>
                    <a:pt x="1558" y="681"/>
                    <a:pt x="1584" y="671"/>
                  </a:cubicBezTo>
                  <a:cubicBezTo>
                    <a:pt x="1597" y="665"/>
                    <a:pt x="1610" y="659"/>
                    <a:pt x="1620" y="652"/>
                  </a:cubicBezTo>
                  <a:cubicBezTo>
                    <a:pt x="1631" y="646"/>
                    <a:pt x="1642" y="638"/>
                    <a:pt x="1652" y="628"/>
                  </a:cubicBezTo>
                  <a:cubicBezTo>
                    <a:pt x="1661" y="619"/>
                    <a:pt x="1670" y="610"/>
                    <a:pt x="1678" y="599"/>
                  </a:cubicBezTo>
                  <a:cubicBezTo>
                    <a:pt x="1685" y="589"/>
                    <a:pt x="1692" y="578"/>
                    <a:pt x="1698" y="565"/>
                  </a:cubicBezTo>
                  <a:cubicBezTo>
                    <a:pt x="1703" y="554"/>
                    <a:pt x="1707" y="541"/>
                    <a:pt x="1710" y="529"/>
                  </a:cubicBezTo>
                  <a:cubicBezTo>
                    <a:pt x="1713" y="517"/>
                    <a:pt x="1714" y="504"/>
                    <a:pt x="1714" y="490"/>
                  </a:cubicBezTo>
                  <a:cubicBezTo>
                    <a:pt x="1714" y="476"/>
                    <a:pt x="1713" y="463"/>
                    <a:pt x="1710" y="451"/>
                  </a:cubicBezTo>
                  <a:cubicBezTo>
                    <a:pt x="1707" y="438"/>
                    <a:pt x="1703" y="426"/>
                    <a:pt x="1697" y="415"/>
                  </a:cubicBezTo>
                  <a:lnTo>
                    <a:pt x="1697" y="415"/>
                  </a:lnTo>
                  <a:cubicBezTo>
                    <a:pt x="1691" y="403"/>
                    <a:pt x="1684" y="391"/>
                    <a:pt x="1676" y="381"/>
                  </a:cubicBezTo>
                  <a:cubicBezTo>
                    <a:pt x="1668" y="370"/>
                    <a:pt x="1659" y="361"/>
                    <a:pt x="1649" y="352"/>
                  </a:cubicBezTo>
                  <a:cubicBezTo>
                    <a:pt x="1639" y="342"/>
                    <a:pt x="1628" y="334"/>
                    <a:pt x="1617" y="327"/>
                  </a:cubicBezTo>
                  <a:cubicBezTo>
                    <a:pt x="1606" y="320"/>
                    <a:pt x="1593" y="314"/>
                    <a:pt x="1580" y="309"/>
                  </a:cubicBezTo>
                  <a:cubicBezTo>
                    <a:pt x="1566" y="304"/>
                    <a:pt x="1553" y="300"/>
                    <a:pt x="1540" y="297"/>
                  </a:cubicBezTo>
                  <a:lnTo>
                    <a:pt x="1540" y="297"/>
                  </a:lnTo>
                  <a:cubicBezTo>
                    <a:pt x="1526" y="295"/>
                    <a:pt x="1512" y="293"/>
                    <a:pt x="1497" y="293"/>
                  </a:cubicBezTo>
                  <a:lnTo>
                    <a:pt x="293" y="293"/>
                  </a:lnTo>
                  <a:lnTo>
                    <a:pt x="293" y="686"/>
                  </a:ln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8" name="Freeform 8">
              <a:extLst>
                <a:ext uri="{FF2B5EF4-FFF2-40B4-BE49-F238E27FC236}">
                  <a16:creationId xmlns:a16="http://schemas.microsoft.com/office/drawing/2014/main" id="{0F120762-423B-376E-12BA-74C5E090B74B}"/>
                </a:ext>
              </a:extLst>
            </p:cNvPr>
            <p:cNvSpPr>
              <a:spLocks/>
            </p:cNvSpPr>
            <p:nvPr/>
          </p:nvSpPr>
          <p:spPr bwMode="auto">
            <a:xfrm>
              <a:off x="6861176" y="3311525"/>
              <a:ext cx="668338" cy="549275"/>
            </a:xfrm>
            <a:custGeom>
              <a:avLst/>
              <a:gdLst>
                <a:gd name="T0" fmla="*/ 1821 w 1854"/>
                <a:gd name="T1" fmla="*/ 293 h 1511"/>
                <a:gd name="T2" fmla="*/ 1074 w 1854"/>
                <a:gd name="T3" fmla="*/ 293 h 1511"/>
                <a:gd name="T4" fmla="*/ 1074 w 1854"/>
                <a:gd name="T5" fmla="*/ 1478 h 1511"/>
                <a:gd name="T6" fmla="*/ 1041 w 1854"/>
                <a:gd name="T7" fmla="*/ 1511 h 1511"/>
                <a:gd name="T8" fmla="*/ 813 w 1854"/>
                <a:gd name="T9" fmla="*/ 1511 h 1511"/>
                <a:gd name="T10" fmla="*/ 780 w 1854"/>
                <a:gd name="T11" fmla="*/ 1478 h 1511"/>
                <a:gd name="T12" fmla="*/ 780 w 1854"/>
                <a:gd name="T13" fmla="*/ 293 h 1511"/>
                <a:gd name="T14" fmla="*/ 33 w 1854"/>
                <a:gd name="T15" fmla="*/ 293 h 1511"/>
                <a:gd name="T16" fmla="*/ 0 w 1854"/>
                <a:gd name="T17" fmla="*/ 260 h 1511"/>
                <a:gd name="T18" fmla="*/ 0 w 1854"/>
                <a:gd name="T19" fmla="*/ 33 h 1511"/>
                <a:gd name="T20" fmla="*/ 33 w 1854"/>
                <a:gd name="T21" fmla="*/ 0 h 1511"/>
                <a:gd name="T22" fmla="*/ 1821 w 1854"/>
                <a:gd name="T23" fmla="*/ 0 h 1511"/>
                <a:gd name="T24" fmla="*/ 1854 w 1854"/>
                <a:gd name="T25" fmla="*/ 33 h 1511"/>
                <a:gd name="T26" fmla="*/ 1854 w 1854"/>
                <a:gd name="T27" fmla="*/ 260 h 1511"/>
                <a:gd name="T28" fmla="*/ 1821 w 1854"/>
                <a:gd name="T29" fmla="*/ 293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4" h="1511">
                  <a:moveTo>
                    <a:pt x="1821" y="293"/>
                  </a:moveTo>
                  <a:lnTo>
                    <a:pt x="1074" y="293"/>
                  </a:lnTo>
                  <a:lnTo>
                    <a:pt x="1074" y="1478"/>
                  </a:lnTo>
                  <a:cubicBezTo>
                    <a:pt x="1074" y="1497"/>
                    <a:pt x="1059" y="1511"/>
                    <a:pt x="1041" y="1511"/>
                  </a:cubicBezTo>
                  <a:lnTo>
                    <a:pt x="813" y="1511"/>
                  </a:lnTo>
                  <a:cubicBezTo>
                    <a:pt x="795" y="1511"/>
                    <a:pt x="780" y="1497"/>
                    <a:pt x="780" y="1478"/>
                  </a:cubicBezTo>
                  <a:lnTo>
                    <a:pt x="780" y="293"/>
                  </a:lnTo>
                  <a:lnTo>
                    <a:pt x="33" y="293"/>
                  </a:lnTo>
                  <a:cubicBezTo>
                    <a:pt x="15" y="293"/>
                    <a:pt x="0" y="279"/>
                    <a:pt x="0" y="260"/>
                  </a:cubicBezTo>
                  <a:lnTo>
                    <a:pt x="0" y="33"/>
                  </a:lnTo>
                  <a:cubicBezTo>
                    <a:pt x="0" y="15"/>
                    <a:pt x="15" y="0"/>
                    <a:pt x="33" y="0"/>
                  </a:cubicBezTo>
                  <a:lnTo>
                    <a:pt x="1821" y="0"/>
                  </a:lnTo>
                  <a:cubicBezTo>
                    <a:pt x="1839" y="0"/>
                    <a:pt x="1854" y="15"/>
                    <a:pt x="1854" y="33"/>
                  </a:cubicBezTo>
                  <a:lnTo>
                    <a:pt x="1854" y="260"/>
                  </a:lnTo>
                  <a:cubicBezTo>
                    <a:pt x="1854" y="279"/>
                    <a:pt x="1839" y="293"/>
                    <a:pt x="1821" y="293"/>
                  </a:cubicBez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 name="Freeform 9">
              <a:extLst>
                <a:ext uri="{FF2B5EF4-FFF2-40B4-BE49-F238E27FC236}">
                  <a16:creationId xmlns:a16="http://schemas.microsoft.com/office/drawing/2014/main" id="{BDD8DD18-45F0-DE31-0BA0-4E60BC72FE45}"/>
                </a:ext>
              </a:extLst>
            </p:cNvPr>
            <p:cNvSpPr>
              <a:spLocks/>
            </p:cNvSpPr>
            <p:nvPr/>
          </p:nvSpPr>
          <p:spPr bwMode="auto">
            <a:xfrm>
              <a:off x="6032501" y="2714625"/>
              <a:ext cx="433388" cy="390525"/>
            </a:xfrm>
            <a:custGeom>
              <a:avLst/>
              <a:gdLst>
                <a:gd name="T0" fmla="*/ 234 w 1200"/>
                <a:gd name="T1" fmla="*/ 411 h 1075"/>
                <a:gd name="T2" fmla="*/ 710 w 1200"/>
                <a:gd name="T3" fmla="*/ 913 h 1075"/>
                <a:gd name="T4" fmla="*/ 17 w 1200"/>
                <a:gd name="T5" fmla="*/ 1075 h 1075"/>
                <a:gd name="T6" fmla="*/ 234 w 1200"/>
                <a:gd name="T7" fmla="*/ 411 h 1075"/>
              </a:gdLst>
              <a:ahLst/>
              <a:cxnLst>
                <a:cxn ang="0">
                  <a:pos x="T0" y="T1"/>
                </a:cxn>
                <a:cxn ang="0">
                  <a:pos x="T2" y="T3"/>
                </a:cxn>
                <a:cxn ang="0">
                  <a:pos x="T4" y="T5"/>
                </a:cxn>
                <a:cxn ang="0">
                  <a:pos x="T6" y="T7"/>
                </a:cxn>
              </a:cxnLst>
              <a:rect l="0" t="0" r="r" b="b"/>
              <a:pathLst>
                <a:path w="1200" h="1075">
                  <a:moveTo>
                    <a:pt x="234" y="411"/>
                  </a:moveTo>
                  <a:cubicBezTo>
                    <a:pt x="796" y="0"/>
                    <a:pt x="1200" y="672"/>
                    <a:pt x="710" y="913"/>
                  </a:cubicBezTo>
                  <a:cubicBezTo>
                    <a:pt x="479" y="1021"/>
                    <a:pt x="248" y="837"/>
                    <a:pt x="17" y="1075"/>
                  </a:cubicBezTo>
                  <a:cubicBezTo>
                    <a:pt x="0" y="828"/>
                    <a:pt x="46" y="549"/>
                    <a:pt x="234" y="411"/>
                  </a:cubicBezTo>
                  <a:close/>
                </a:path>
              </a:pathLst>
            </a:custGeom>
            <a:solidFill>
              <a:srgbClr val="70BF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 name="Freeform 10">
              <a:extLst>
                <a:ext uri="{FF2B5EF4-FFF2-40B4-BE49-F238E27FC236}">
                  <a16:creationId xmlns:a16="http://schemas.microsoft.com/office/drawing/2014/main" id="{1900EE1C-2860-E256-612D-11232B850238}"/>
                </a:ext>
              </a:extLst>
            </p:cNvPr>
            <p:cNvSpPr>
              <a:spLocks/>
            </p:cNvSpPr>
            <p:nvPr/>
          </p:nvSpPr>
          <p:spPr bwMode="auto">
            <a:xfrm>
              <a:off x="5397501" y="3935413"/>
              <a:ext cx="106363" cy="106363"/>
            </a:xfrm>
            <a:custGeom>
              <a:avLst/>
              <a:gdLst>
                <a:gd name="T0" fmla="*/ 20 w 294"/>
                <a:gd name="T1" fmla="*/ 0 h 294"/>
                <a:gd name="T2" fmla="*/ 274 w 294"/>
                <a:gd name="T3" fmla="*/ 0 h 294"/>
                <a:gd name="T4" fmla="*/ 294 w 294"/>
                <a:gd name="T5" fmla="*/ 20 h 294"/>
                <a:gd name="T6" fmla="*/ 294 w 294"/>
                <a:gd name="T7" fmla="*/ 274 h 294"/>
                <a:gd name="T8" fmla="*/ 274 w 294"/>
                <a:gd name="T9" fmla="*/ 294 h 294"/>
                <a:gd name="T10" fmla="*/ 20 w 294"/>
                <a:gd name="T11" fmla="*/ 294 h 294"/>
                <a:gd name="T12" fmla="*/ 0 w 294"/>
                <a:gd name="T13" fmla="*/ 274 h 294"/>
                <a:gd name="T14" fmla="*/ 0 w 294"/>
                <a:gd name="T15" fmla="*/ 20 h 294"/>
                <a:gd name="T16" fmla="*/ 20 w 294"/>
                <a:gd name="T1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4" h="294">
                  <a:moveTo>
                    <a:pt x="20" y="0"/>
                  </a:moveTo>
                  <a:lnTo>
                    <a:pt x="274" y="0"/>
                  </a:lnTo>
                  <a:cubicBezTo>
                    <a:pt x="285" y="0"/>
                    <a:pt x="294" y="9"/>
                    <a:pt x="294" y="20"/>
                  </a:cubicBezTo>
                  <a:lnTo>
                    <a:pt x="294" y="274"/>
                  </a:lnTo>
                  <a:cubicBezTo>
                    <a:pt x="294" y="285"/>
                    <a:pt x="285" y="294"/>
                    <a:pt x="274" y="294"/>
                  </a:cubicBezTo>
                  <a:lnTo>
                    <a:pt x="20" y="294"/>
                  </a:lnTo>
                  <a:cubicBezTo>
                    <a:pt x="9" y="294"/>
                    <a:pt x="0" y="285"/>
                    <a:pt x="0" y="274"/>
                  </a:cubicBezTo>
                  <a:lnTo>
                    <a:pt x="0" y="20"/>
                  </a:lnTo>
                  <a:cubicBezTo>
                    <a:pt x="0" y="9"/>
                    <a:pt x="9" y="0"/>
                    <a:pt x="20" y="0"/>
                  </a:cubicBezTo>
                  <a:close/>
                </a:path>
              </a:pathLst>
            </a:custGeom>
            <a:solidFill>
              <a:srgbClr val="70BF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spTree>
    <p:extLst>
      <p:ext uri="{BB962C8B-B14F-4D97-AF65-F5344CB8AC3E}">
        <p14:creationId xmlns:p14="http://schemas.microsoft.com/office/powerpoint/2010/main" val="34472257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05ED3A-BF77-514A-E90E-B4D3B0749784}"/>
              </a:ext>
            </a:extLst>
          </p:cNvPr>
          <p:cNvSpPr>
            <a:spLocks noGrp="1"/>
          </p:cNvSpPr>
          <p:nvPr>
            <p:ph type="ctrTitle"/>
          </p:nvPr>
        </p:nvSpPr>
        <p:spPr>
          <a:xfrm>
            <a:off x="1375028" y="2861325"/>
            <a:ext cx="9144000" cy="503509"/>
          </a:xfrm>
        </p:spPr>
        <p:txBody>
          <a:bodyPr>
            <a:normAutofit fontScale="90000"/>
          </a:bodyPr>
          <a:lstStyle/>
          <a:p>
            <a:r>
              <a:rPr lang="es-PE" sz="1800" b="1">
                <a:effectLst/>
                <a:latin typeface="Calibri Light" panose="020F0302020204030204" pitchFamily="34" charset="0"/>
                <a:ea typeface="Batang" panose="02030600000101010101" pitchFamily="18" charset="-127"/>
                <a:cs typeface="Times New Roman" panose="02020603050405020304" pitchFamily="18" charset="0"/>
              </a:rPr>
              <a:t>Programa Nacional de Riego Tecnificado para una Agricultura  </a:t>
            </a:r>
            <a:br>
              <a:rPr lang="es-PE" sz="1800" b="1">
                <a:effectLst/>
                <a:latin typeface="Arial Narrow" panose="020B0606020202030204" pitchFamily="34" charset="0"/>
                <a:ea typeface="Batang" panose="02030600000101010101" pitchFamily="18" charset="-127"/>
                <a:cs typeface="Times New Roman" panose="02020603050405020304" pitchFamily="18" charset="0"/>
              </a:rPr>
            </a:br>
            <a:r>
              <a:rPr lang="es-PE" sz="1800" b="1">
                <a:effectLst/>
                <a:latin typeface="Calibri Light" panose="020F0302020204030204" pitchFamily="34" charset="0"/>
                <a:ea typeface="Batang" panose="02030600000101010101" pitchFamily="18" charset="-127"/>
                <a:cs typeface="Times New Roman" panose="02020603050405020304" pitchFamily="18" charset="0"/>
              </a:rPr>
              <a:t>Climáticamente Resiliente</a:t>
            </a:r>
            <a:endParaRPr lang="es-PE" b="1"/>
          </a:p>
        </p:txBody>
      </p:sp>
      <p:sp>
        <p:nvSpPr>
          <p:cNvPr id="3" name="Subtítulo 2">
            <a:extLst>
              <a:ext uri="{FF2B5EF4-FFF2-40B4-BE49-F238E27FC236}">
                <a16:creationId xmlns:a16="http://schemas.microsoft.com/office/drawing/2014/main" id="{E5114AB8-2918-53ED-860A-72A7F4C2197D}"/>
              </a:ext>
            </a:extLst>
          </p:cNvPr>
          <p:cNvSpPr>
            <a:spLocks noGrp="1"/>
          </p:cNvSpPr>
          <p:nvPr>
            <p:ph type="subTitle" idx="1"/>
          </p:nvPr>
        </p:nvSpPr>
        <p:spPr>
          <a:xfrm>
            <a:off x="1375028" y="3988829"/>
            <a:ext cx="9144000" cy="823803"/>
          </a:xfrm>
          <a:ln>
            <a:solidFill>
              <a:srgbClr val="00B0F0"/>
            </a:solidFill>
          </a:ln>
        </p:spPr>
        <p:txBody>
          <a:bodyPr>
            <a:normAutofit/>
          </a:bodyPr>
          <a:lstStyle/>
          <a:p>
            <a:pPr algn="ctr"/>
            <a:endParaRPr lang="es-ES_tradnl" sz="500" b="1" i="0">
              <a:effectLst/>
              <a:latin typeface="+mj-lt"/>
              <a:ea typeface="Batang" panose="02030600000101010101" pitchFamily="18" charset="-127"/>
              <a:cs typeface="Times New Roman" panose="02020603050405020304" pitchFamily="18" charset="0"/>
            </a:endParaRPr>
          </a:p>
          <a:p>
            <a:pPr algn="ctr"/>
            <a:r>
              <a:rPr lang="es-PE" sz="2800" b="1">
                <a:effectLst>
                  <a:outerShdw blurRad="38100" dist="38100" dir="2700000" algn="tl">
                    <a:srgbClr val="000000">
                      <a:alpha val="43137"/>
                    </a:srgbClr>
                  </a:outerShdw>
                </a:effectLst>
                <a:latin typeface="+mj-lt"/>
                <a:ea typeface="Batang" panose="02030600000101010101" pitchFamily="18" charset="-127"/>
                <a:cs typeface="Times New Roman" panose="02020603050405020304" pitchFamily="18" charset="0"/>
              </a:rPr>
              <a:t>GRACIAS POR SU ATENCIÓN</a:t>
            </a:r>
            <a:endParaRPr lang="es-ES_tradnl" sz="2800" b="1" i="0">
              <a:effectLst>
                <a:outerShdw blurRad="38100" dist="38100" dir="2700000" algn="tl">
                  <a:srgbClr val="000000">
                    <a:alpha val="43137"/>
                  </a:srgbClr>
                </a:outerShdw>
              </a:effectLst>
              <a:latin typeface="+mj-lt"/>
              <a:ea typeface="Batang" panose="02030600000101010101" pitchFamily="18" charset="-127"/>
              <a:cs typeface="Times New Roman" panose="02020603050405020304" pitchFamily="18" charset="0"/>
            </a:endParaRPr>
          </a:p>
          <a:p>
            <a:pPr algn="ctr"/>
            <a:endParaRPr lang="es-PE" sz="2800" b="1" i="1">
              <a:effectLst>
                <a:outerShdw blurRad="38100" dist="38100" dir="2700000" algn="tl">
                  <a:srgbClr val="000000">
                    <a:alpha val="43137"/>
                  </a:srgbClr>
                </a:outerShdw>
              </a:effectLst>
              <a:latin typeface="+mj-lt"/>
              <a:ea typeface="Batang" panose="02030600000101010101" pitchFamily="18" charset="-127"/>
              <a:cs typeface="Times New Roman" panose="02020603050405020304" pitchFamily="18" charset="0"/>
            </a:endParaRPr>
          </a:p>
          <a:p>
            <a:endParaRPr lang="es-PE">
              <a:latin typeface="+mj-lt"/>
            </a:endParaRPr>
          </a:p>
        </p:txBody>
      </p:sp>
      <p:grpSp>
        <p:nvGrpSpPr>
          <p:cNvPr id="4" name="Grupo 3">
            <a:extLst>
              <a:ext uri="{FF2B5EF4-FFF2-40B4-BE49-F238E27FC236}">
                <a16:creationId xmlns:a16="http://schemas.microsoft.com/office/drawing/2014/main" id="{EE1C54B4-9930-B88E-1ABD-BC3A88E79FAF}"/>
              </a:ext>
            </a:extLst>
          </p:cNvPr>
          <p:cNvGrpSpPr/>
          <p:nvPr/>
        </p:nvGrpSpPr>
        <p:grpSpPr>
          <a:xfrm>
            <a:off x="2732953" y="609599"/>
            <a:ext cx="6250626" cy="2069523"/>
            <a:chOff x="4662488" y="2714625"/>
            <a:chExt cx="2867026" cy="1327151"/>
          </a:xfrm>
        </p:grpSpPr>
        <p:sp>
          <p:nvSpPr>
            <p:cNvPr id="5" name="Freeform 5">
              <a:extLst>
                <a:ext uri="{FF2B5EF4-FFF2-40B4-BE49-F238E27FC236}">
                  <a16:creationId xmlns:a16="http://schemas.microsoft.com/office/drawing/2014/main" id="{A7935F44-2B87-09BC-9933-3525402E5DDC}"/>
                </a:ext>
              </a:extLst>
            </p:cNvPr>
            <p:cNvSpPr>
              <a:spLocks noEditPoints="1"/>
            </p:cNvSpPr>
            <p:nvPr/>
          </p:nvSpPr>
          <p:spPr bwMode="auto">
            <a:xfrm>
              <a:off x="4662488" y="3313113"/>
              <a:ext cx="709613" cy="547688"/>
            </a:xfrm>
            <a:custGeom>
              <a:avLst/>
              <a:gdLst>
                <a:gd name="T0" fmla="*/ 260 w 1970"/>
                <a:gd name="T1" fmla="*/ 1509 h 1509"/>
                <a:gd name="T2" fmla="*/ 33 w 1970"/>
                <a:gd name="T3" fmla="*/ 1509 h 1509"/>
                <a:gd name="T4" fmla="*/ 0 w 1970"/>
                <a:gd name="T5" fmla="*/ 1476 h 1509"/>
                <a:gd name="T6" fmla="*/ 0 w 1970"/>
                <a:gd name="T7" fmla="*/ 33 h 1509"/>
                <a:gd name="T8" fmla="*/ 33 w 1970"/>
                <a:gd name="T9" fmla="*/ 0 h 1509"/>
                <a:gd name="T10" fmla="*/ 1478 w 1970"/>
                <a:gd name="T11" fmla="*/ 0 h 1509"/>
                <a:gd name="T12" fmla="*/ 1574 w 1970"/>
                <a:gd name="T13" fmla="*/ 10 h 1509"/>
                <a:gd name="T14" fmla="*/ 1666 w 1970"/>
                <a:gd name="T15" fmla="*/ 38 h 1509"/>
                <a:gd name="T16" fmla="*/ 1750 w 1970"/>
                <a:gd name="T17" fmla="*/ 83 h 1509"/>
                <a:gd name="T18" fmla="*/ 1823 w 1970"/>
                <a:gd name="T19" fmla="*/ 142 h 1509"/>
                <a:gd name="T20" fmla="*/ 1883 w 1970"/>
                <a:gd name="T21" fmla="*/ 213 h 1509"/>
                <a:gd name="T22" fmla="*/ 1930 w 1970"/>
                <a:gd name="T23" fmla="*/ 295 h 1509"/>
                <a:gd name="T24" fmla="*/ 1960 w 1970"/>
                <a:gd name="T25" fmla="*/ 385 h 1509"/>
                <a:gd name="T26" fmla="*/ 1970 w 1970"/>
                <a:gd name="T27" fmla="*/ 482 h 1509"/>
                <a:gd name="T28" fmla="*/ 1928 w 1970"/>
                <a:gd name="T29" fmla="*/ 671 h 1509"/>
                <a:gd name="T30" fmla="*/ 1880 w 1970"/>
                <a:gd name="T31" fmla="*/ 752 h 1509"/>
                <a:gd name="T32" fmla="*/ 1818 w 1970"/>
                <a:gd name="T33" fmla="*/ 824 h 1509"/>
                <a:gd name="T34" fmla="*/ 1743 w 1970"/>
                <a:gd name="T35" fmla="*/ 882 h 1509"/>
                <a:gd name="T36" fmla="*/ 1657 w 1970"/>
                <a:gd name="T37" fmla="*/ 926 h 1509"/>
                <a:gd name="T38" fmla="*/ 1564 w 1970"/>
                <a:gd name="T39" fmla="*/ 954 h 1509"/>
                <a:gd name="T40" fmla="*/ 1468 w 1970"/>
                <a:gd name="T41" fmla="*/ 963 h 1509"/>
                <a:gd name="T42" fmla="*/ 293 w 1970"/>
                <a:gd name="T43" fmla="*/ 963 h 1509"/>
                <a:gd name="T44" fmla="*/ 293 w 1970"/>
                <a:gd name="T45" fmla="*/ 1476 h 1509"/>
                <a:gd name="T46" fmla="*/ 260 w 1970"/>
                <a:gd name="T47" fmla="*/ 1509 h 1509"/>
                <a:gd name="T48" fmla="*/ 1472 w 1970"/>
                <a:gd name="T49" fmla="*/ 674 h 1509"/>
                <a:gd name="T50" fmla="*/ 1512 w 1970"/>
                <a:gd name="T51" fmla="*/ 670 h 1509"/>
                <a:gd name="T52" fmla="*/ 1550 w 1970"/>
                <a:gd name="T53" fmla="*/ 659 h 1509"/>
                <a:gd name="T54" fmla="*/ 1585 w 1970"/>
                <a:gd name="T55" fmla="*/ 640 h 1509"/>
                <a:gd name="T56" fmla="*/ 1615 w 1970"/>
                <a:gd name="T57" fmla="*/ 617 h 1509"/>
                <a:gd name="T58" fmla="*/ 1641 w 1970"/>
                <a:gd name="T59" fmla="*/ 588 h 1509"/>
                <a:gd name="T60" fmla="*/ 1662 w 1970"/>
                <a:gd name="T61" fmla="*/ 555 h 1509"/>
                <a:gd name="T62" fmla="*/ 1675 w 1970"/>
                <a:gd name="T63" fmla="*/ 519 h 1509"/>
                <a:gd name="T64" fmla="*/ 1681 w 1970"/>
                <a:gd name="T65" fmla="*/ 482 h 1509"/>
                <a:gd name="T66" fmla="*/ 1675 w 1970"/>
                <a:gd name="T67" fmla="*/ 445 h 1509"/>
                <a:gd name="T68" fmla="*/ 1662 w 1970"/>
                <a:gd name="T69" fmla="*/ 410 h 1509"/>
                <a:gd name="T70" fmla="*/ 1641 w 1970"/>
                <a:gd name="T71" fmla="*/ 377 h 1509"/>
                <a:gd name="T72" fmla="*/ 1615 w 1970"/>
                <a:gd name="T73" fmla="*/ 349 h 1509"/>
                <a:gd name="T74" fmla="*/ 1583 w 1970"/>
                <a:gd name="T75" fmla="*/ 325 h 1509"/>
                <a:gd name="T76" fmla="*/ 1547 w 1970"/>
                <a:gd name="T77" fmla="*/ 307 h 1509"/>
                <a:gd name="T78" fmla="*/ 1509 w 1970"/>
                <a:gd name="T79" fmla="*/ 295 h 1509"/>
                <a:gd name="T80" fmla="*/ 1468 w 1970"/>
                <a:gd name="T81" fmla="*/ 291 h 1509"/>
                <a:gd name="T82" fmla="*/ 293 w 1970"/>
                <a:gd name="T83" fmla="*/ 291 h 1509"/>
                <a:gd name="T84" fmla="*/ 293 w 1970"/>
                <a:gd name="T85" fmla="*/ 674 h 1509"/>
                <a:gd name="T86" fmla="*/ 1472 w 1970"/>
                <a:gd name="T87" fmla="*/ 674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70" h="1509">
                  <a:moveTo>
                    <a:pt x="260" y="1509"/>
                  </a:moveTo>
                  <a:lnTo>
                    <a:pt x="33" y="1509"/>
                  </a:lnTo>
                  <a:cubicBezTo>
                    <a:pt x="15" y="1509"/>
                    <a:pt x="0" y="1495"/>
                    <a:pt x="0" y="1476"/>
                  </a:cubicBezTo>
                  <a:lnTo>
                    <a:pt x="0" y="33"/>
                  </a:lnTo>
                  <a:cubicBezTo>
                    <a:pt x="0" y="15"/>
                    <a:pt x="15" y="0"/>
                    <a:pt x="33" y="0"/>
                  </a:cubicBezTo>
                  <a:lnTo>
                    <a:pt x="1478" y="0"/>
                  </a:lnTo>
                  <a:cubicBezTo>
                    <a:pt x="1511" y="0"/>
                    <a:pt x="1543" y="3"/>
                    <a:pt x="1574" y="10"/>
                  </a:cubicBezTo>
                  <a:cubicBezTo>
                    <a:pt x="1606" y="16"/>
                    <a:pt x="1637" y="26"/>
                    <a:pt x="1666" y="38"/>
                  </a:cubicBezTo>
                  <a:cubicBezTo>
                    <a:pt x="1696" y="51"/>
                    <a:pt x="1724" y="66"/>
                    <a:pt x="1750" y="83"/>
                  </a:cubicBezTo>
                  <a:cubicBezTo>
                    <a:pt x="1776" y="100"/>
                    <a:pt x="1800" y="120"/>
                    <a:pt x="1823" y="142"/>
                  </a:cubicBezTo>
                  <a:cubicBezTo>
                    <a:pt x="1845" y="164"/>
                    <a:pt x="1865" y="188"/>
                    <a:pt x="1883" y="213"/>
                  </a:cubicBezTo>
                  <a:cubicBezTo>
                    <a:pt x="1901" y="239"/>
                    <a:pt x="1916" y="266"/>
                    <a:pt x="1930" y="295"/>
                  </a:cubicBezTo>
                  <a:cubicBezTo>
                    <a:pt x="1943" y="324"/>
                    <a:pt x="1953" y="354"/>
                    <a:pt x="1960" y="385"/>
                  </a:cubicBezTo>
                  <a:cubicBezTo>
                    <a:pt x="1967" y="417"/>
                    <a:pt x="1970" y="449"/>
                    <a:pt x="1970" y="482"/>
                  </a:cubicBezTo>
                  <a:cubicBezTo>
                    <a:pt x="1970" y="549"/>
                    <a:pt x="1956" y="612"/>
                    <a:pt x="1928" y="671"/>
                  </a:cubicBezTo>
                  <a:cubicBezTo>
                    <a:pt x="1915" y="700"/>
                    <a:pt x="1899" y="727"/>
                    <a:pt x="1880" y="752"/>
                  </a:cubicBezTo>
                  <a:cubicBezTo>
                    <a:pt x="1862" y="778"/>
                    <a:pt x="1841" y="802"/>
                    <a:pt x="1818" y="824"/>
                  </a:cubicBezTo>
                  <a:cubicBezTo>
                    <a:pt x="1795" y="845"/>
                    <a:pt x="1770" y="865"/>
                    <a:pt x="1743" y="882"/>
                  </a:cubicBezTo>
                  <a:cubicBezTo>
                    <a:pt x="1716" y="899"/>
                    <a:pt x="1688" y="914"/>
                    <a:pt x="1657" y="926"/>
                  </a:cubicBezTo>
                  <a:cubicBezTo>
                    <a:pt x="1627" y="938"/>
                    <a:pt x="1596" y="948"/>
                    <a:pt x="1564" y="954"/>
                  </a:cubicBezTo>
                  <a:cubicBezTo>
                    <a:pt x="1533" y="960"/>
                    <a:pt x="1500" y="963"/>
                    <a:pt x="1468" y="963"/>
                  </a:cubicBezTo>
                  <a:lnTo>
                    <a:pt x="293" y="963"/>
                  </a:lnTo>
                  <a:lnTo>
                    <a:pt x="293" y="1476"/>
                  </a:lnTo>
                  <a:cubicBezTo>
                    <a:pt x="293" y="1495"/>
                    <a:pt x="279" y="1509"/>
                    <a:pt x="260" y="1509"/>
                  </a:cubicBezTo>
                  <a:close/>
                  <a:moveTo>
                    <a:pt x="1472" y="674"/>
                  </a:moveTo>
                  <a:cubicBezTo>
                    <a:pt x="1486" y="674"/>
                    <a:pt x="1499" y="672"/>
                    <a:pt x="1512" y="670"/>
                  </a:cubicBezTo>
                  <a:cubicBezTo>
                    <a:pt x="1525" y="667"/>
                    <a:pt x="1538" y="664"/>
                    <a:pt x="1550" y="659"/>
                  </a:cubicBezTo>
                  <a:cubicBezTo>
                    <a:pt x="1563" y="653"/>
                    <a:pt x="1575" y="647"/>
                    <a:pt x="1585" y="640"/>
                  </a:cubicBezTo>
                  <a:cubicBezTo>
                    <a:pt x="1596" y="633"/>
                    <a:pt x="1606" y="626"/>
                    <a:pt x="1615" y="617"/>
                  </a:cubicBezTo>
                  <a:cubicBezTo>
                    <a:pt x="1625" y="608"/>
                    <a:pt x="1633" y="599"/>
                    <a:pt x="1641" y="588"/>
                  </a:cubicBezTo>
                  <a:cubicBezTo>
                    <a:pt x="1649" y="578"/>
                    <a:pt x="1656" y="567"/>
                    <a:pt x="1662" y="555"/>
                  </a:cubicBezTo>
                  <a:cubicBezTo>
                    <a:pt x="1668" y="544"/>
                    <a:pt x="1672" y="532"/>
                    <a:pt x="1675" y="519"/>
                  </a:cubicBezTo>
                  <a:cubicBezTo>
                    <a:pt x="1678" y="507"/>
                    <a:pt x="1680" y="495"/>
                    <a:pt x="1681" y="482"/>
                  </a:cubicBezTo>
                  <a:cubicBezTo>
                    <a:pt x="1680" y="469"/>
                    <a:pt x="1678" y="457"/>
                    <a:pt x="1675" y="445"/>
                  </a:cubicBezTo>
                  <a:cubicBezTo>
                    <a:pt x="1672" y="433"/>
                    <a:pt x="1668" y="421"/>
                    <a:pt x="1662" y="410"/>
                  </a:cubicBezTo>
                  <a:cubicBezTo>
                    <a:pt x="1656" y="398"/>
                    <a:pt x="1649" y="387"/>
                    <a:pt x="1641" y="377"/>
                  </a:cubicBezTo>
                  <a:cubicBezTo>
                    <a:pt x="1633" y="367"/>
                    <a:pt x="1624" y="357"/>
                    <a:pt x="1615" y="349"/>
                  </a:cubicBezTo>
                  <a:cubicBezTo>
                    <a:pt x="1605" y="340"/>
                    <a:pt x="1595" y="332"/>
                    <a:pt x="1583" y="325"/>
                  </a:cubicBezTo>
                  <a:cubicBezTo>
                    <a:pt x="1572" y="318"/>
                    <a:pt x="1560" y="312"/>
                    <a:pt x="1547" y="307"/>
                  </a:cubicBezTo>
                  <a:cubicBezTo>
                    <a:pt x="1535" y="302"/>
                    <a:pt x="1522" y="298"/>
                    <a:pt x="1509" y="295"/>
                  </a:cubicBezTo>
                  <a:cubicBezTo>
                    <a:pt x="1496" y="293"/>
                    <a:pt x="1482" y="291"/>
                    <a:pt x="1468" y="291"/>
                  </a:cubicBezTo>
                  <a:lnTo>
                    <a:pt x="293" y="291"/>
                  </a:lnTo>
                  <a:lnTo>
                    <a:pt x="293" y="674"/>
                  </a:lnTo>
                  <a:lnTo>
                    <a:pt x="1472" y="674"/>
                  </a:ln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 name="Freeform 6">
              <a:extLst>
                <a:ext uri="{FF2B5EF4-FFF2-40B4-BE49-F238E27FC236}">
                  <a16:creationId xmlns:a16="http://schemas.microsoft.com/office/drawing/2014/main" id="{06F70339-9DDA-52A6-BA0F-DFCBF211A628}"/>
                </a:ext>
              </a:extLst>
            </p:cNvPr>
            <p:cNvSpPr>
              <a:spLocks/>
            </p:cNvSpPr>
            <p:nvPr/>
          </p:nvSpPr>
          <p:spPr bwMode="auto">
            <a:xfrm>
              <a:off x="5397501" y="3136900"/>
              <a:ext cx="698500" cy="777875"/>
            </a:xfrm>
            <a:custGeom>
              <a:avLst/>
              <a:gdLst>
                <a:gd name="T0" fmla="*/ 1415 w 1939"/>
                <a:gd name="T1" fmla="*/ 1784 h 2143"/>
                <a:gd name="T2" fmla="*/ 1357 w 1939"/>
                <a:gd name="T3" fmla="*/ 1740 h 2143"/>
                <a:gd name="T4" fmla="*/ 1215 w 1939"/>
                <a:gd name="T5" fmla="*/ 1578 h 2143"/>
                <a:gd name="T6" fmla="*/ 977 w 1939"/>
                <a:gd name="T7" fmla="*/ 1298 h 2143"/>
                <a:gd name="T8" fmla="*/ 734 w 1939"/>
                <a:gd name="T9" fmla="*/ 1011 h 2143"/>
                <a:gd name="T10" fmla="*/ 497 w 1939"/>
                <a:gd name="T11" fmla="*/ 732 h 2143"/>
                <a:gd name="T12" fmla="*/ 348 w 1939"/>
                <a:gd name="T13" fmla="*/ 587 h 2143"/>
                <a:gd name="T14" fmla="*/ 306 w 1939"/>
                <a:gd name="T15" fmla="*/ 598 h 2143"/>
                <a:gd name="T16" fmla="*/ 298 w 1939"/>
                <a:gd name="T17" fmla="*/ 607 h 2143"/>
                <a:gd name="T18" fmla="*/ 293 w 1939"/>
                <a:gd name="T19" fmla="*/ 2110 h 2143"/>
                <a:gd name="T20" fmla="*/ 33 w 1939"/>
                <a:gd name="T21" fmla="*/ 2143 h 2143"/>
                <a:gd name="T22" fmla="*/ 0 w 1939"/>
                <a:gd name="T23" fmla="*/ 606 h 2143"/>
                <a:gd name="T24" fmla="*/ 14 w 1939"/>
                <a:gd name="T25" fmla="*/ 529 h 2143"/>
                <a:gd name="T26" fmla="*/ 74 w 1939"/>
                <a:gd name="T27" fmla="*/ 414 h 2143"/>
                <a:gd name="T28" fmla="*/ 172 w 1939"/>
                <a:gd name="T29" fmla="*/ 335 h 2143"/>
                <a:gd name="T30" fmla="*/ 291 w 1939"/>
                <a:gd name="T31" fmla="*/ 294 h 2143"/>
                <a:gd name="T32" fmla="*/ 493 w 1939"/>
                <a:gd name="T33" fmla="*/ 318 h 2143"/>
                <a:gd name="T34" fmla="*/ 613 w 1939"/>
                <a:gd name="T35" fmla="*/ 413 h 2143"/>
                <a:gd name="T36" fmla="*/ 1317 w 1939"/>
                <a:gd name="T37" fmla="*/ 1243 h 2143"/>
                <a:gd name="T38" fmla="*/ 1559 w 1939"/>
                <a:gd name="T39" fmla="*/ 1524 h 2143"/>
                <a:gd name="T40" fmla="*/ 1571 w 1939"/>
                <a:gd name="T41" fmla="*/ 1531 h 2143"/>
                <a:gd name="T42" fmla="*/ 1582 w 1939"/>
                <a:gd name="T43" fmla="*/ 1535 h 2143"/>
                <a:gd name="T44" fmla="*/ 1625 w 1939"/>
                <a:gd name="T45" fmla="*/ 1524 h 2143"/>
                <a:gd name="T46" fmla="*/ 1643 w 1939"/>
                <a:gd name="T47" fmla="*/ 33 h 2143"/>
                <a:gd name="T48" fmla="*/ 1906 w 1939"/>
                <a:gd name="T49" fmla="*/ 0 h 2143"/>
                <a:gd name="T50" fmla="*/ 1939 w 1939"/>
                <a:gd name="T51" fmla="*/ 1517 h 2143"/>
                <a:gd name="T52" fmla="*/ 1925 w 1939"/>
                <a:gd name="T53" fmla="*/ 1588 h 2143"/>
                <a:gd name="T54" fmla="*/ 1864 w 1939"/>
                <a:gd name="T55" fmla="*/ 1703 h 2143"/>
                <a:gd name="T56" fmla="*/ 1770 w 1939"/>
                <a:gd name="T57" fmla="*/ 1785 h 2143"/>
                <a:gd name="T58" fmla="*/ 1589 w 1939"/>
                <a:gd name="T59" fmla="*/ 1834 h 2143"/>
                <a:gd name="T60" fmla="*/ 1516 w 1939"/>
                <a:gd name="T61" fmla="*/ 1826 h 2143"/>
                <a:gd name="T62" fmla="*/ 1445 w 1939"/>
                <a:gd name="T63" fmla="*/ 1799 h 2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39" h="2143">
                  <a:moveTo>
                    <a:pt x="1445" y="1799"/>
                  </a:moveTo>
                  <a:cubicBezTo>
                    <a:pt x="1435" y="1795"/>
                    <a:pt x="1425" y="1790"/>
                    <a:pt x="1415" y="1784"/>
                  </a:cubicBezTo>
                  <a:cubicBezTo>
                    <a:pt x="1405" y="1778"/>
                    <a:pt x="1395" y="1771"/>
                    <a:pt x="1386" y="1764"/>
                  </a:cubicBezTo>
                  <a:cubicBezTo>
                    <a:pt x="1376" y="1757"/>
                    <a:pt x="1366" y="1749"/>
                    <a:pt x="1357" y="1740"/>
                  </a:cubicBezTo>
                  <a:cubicBezTo>
                    <a:pt x="1348" y="1731"/>
                    <a:pt x="1338" y="1721"/>
                    <a:pt x="1328" y="1710"/>
                  </a:cubicBezTo>
                  <a:cubicBezTo>
                    <a:pt x="1291" y="1666"/>
                    <a:pt x="1253" y="1623"/>
                    <a:pt x="1215" y="1578"/>
                  </a:cubicBezTo>
                  <a:cubicBezTo>
                    <a:pt x="1175" y="1532"/>
                    <a:pt x="1136" y="1486"/>
                    <a:pt x="1098" y="1440"/>
                  </a:cubicBezTo>
                  <a:lnTo>
                    <a:pt x="977" y="1298"/>
                  </a:lnTo>
                  <a:lnTo>
                    <a:pt x="856" y="1155"/>
                  </a:lnTo>
                  <a:lnTo>
                    <a:pt x="734" y="1011"/>
                  </a:lnTo>
                  <a:lnTo>
                    <a:pt x="614" y="870"/>
                  </a:lnTo>
                  <a:cubicBezTo>
                    <a:pt x="572" y="820"/>
                    <a:pt x="533" y="774"/>
                    <a:pt x="497" y="732"/>
                  </a:cubicBezTo>
                  <a:cubicBezTo>
                    <a:pt x="458" y="686"/>
                    <a:pt x="421" y="643"/>
                    <a:pt x="387" y="601"/>
                  </a:cubicBezTo>
                  <a:cubicBezTo>
                    <a:pt x="376" y="591"/>
                    <a:pt x="364" y="587"/>
                    <a:pt x="348" y="587"/>
                  </a:cubicBezTo>
                  <a:cubicBezTo>
                    <a:pt x="340" y="587"/>
                    <a:pt x="332" y="587"/>
                    <a:pt x="325" y="589"/>
                  </a:cubicBezTo>
                  <a:cubicBezTo>
                    <a:pt x="318" y="591"/>
                    <a:pt x="312" y="594"/>
                    <a:pt x="306" y="598"/>
                  </a:cubicBezTo>
                  <a:lnTo>
                    <a:pt x="306" y="598"/>
                  </a:lnTo>
                  <a:cubicBezTo>
                    <a:pt x="302" y="600"/>
                    <a:pt x="299" y="604"/>
                    <a:pt x="298" y="607"/>
                  </a:cubicBezTo>
                  <a:cubicBezTo>
                    <a:pt x="295" y="611"/>
                    <a:pt x="294" y="616"/>
                    <a:pt x="293" y="622"/>
                  </a:cubicBezTo>
                  <a:lnTo>
                    <a:pt x="293" y="2110"/>
                  </a:lnTo>
                  <a:cubicBezTo>
                    <a:pt x="293" y="2129"/>
                    <a:pt x="279" y="2143"/>
                    <a:pt x="260" y="2143"/>
                  </a:cubicBezTo>
                  <a:lnTo>
                    <a:pt x="33" y="2143"/>
                  </a:lnTo>
                  <a:cubicBezTo>
                    <a:pt x="15" y="2143"/>
                    <a:pt x="0" y="2129"/>
                    <a:pt x="0" y="2110"/>
                  </a:cubicBezTo>
                  <a:lnTo>
                    <a:pt x="0" y="606"/>
                  </a:lnTo>
                  <a:cubicBezTo>
                    <a:pt x="0" y="601"/>
                    <a:pt x="1" y="597"/>
                    <a:pt x="2" y="593"/>
                  </a:cubicBezTo>
                  <a:cubicBezTo>
                    <a:pt x="4" y="571"/>
                    <a:pt x="8" y="549"/>
                    <a:pt x="14" y="529"/>
                  </a:cubicBezTo>
                  <a:cubicBezTo>
                    <a:pt x="20" y="507"/>
                    <a:pt x="28" y="486"/>
                    <a:pt x="38" y="467"/>
                  </a:cubicBezTo>
                  <a:cubicBezTo>
                    <a:pt x="49" y="448"/>
                    <a:pt x="61" y="430"/>
                    <a:pt x="74" y="414"/>
                  </a:cubicBezTo>
                  <a:cubicBezTo>
                    <a:pt x="88" y="397"/>
                    <a:pt x="103" y="382"/>
                    <a:pt x="120" y="369"/>
                  </a:cubicBezTo>
                  <a:cubicBezTo>
                    <a:pt x="137" y="356"/>
                    <a:pt x="154" y="344"/>
                    <a:pt x="172" y="335"/>
                  </a:cubicBezTo>
                  <a:cubicBezTo>
                    <a:pt x="191" y="325"/>
                    <a:pt x="210" y="316"/>
                    <a:pt x="230" y="309"/>
                  </a:cubicBezTo>
                  <a:cubicBezTo>
                    <a:pt x="250" y="303"/>
                    <a:pt x="270" y="298"/>
                    <a:pt x="291" y="294"/>
                  </a:cubicBezTo>
                  <a:cubicBezTo>
                    <a:pt x="311" y="291"/>
                    <a:pt x="332" y="289"/>
                    <a:pt x="352" y="289"/>
                  </a:cubicBezTo>
                  <a:cubicBezTo>
                    <a:pt x="401" y="289"/>
                    <a:pt x="448" y="298"/>
                    <a:pt x="493" y="318"/>
                  </a:cubicBezTo>
                  <a:cubicBezTo>
                    <a:pt x="517" y="328"/>
                    <a:pt x="538" y="341"/>
                    <a:pt x="559" y="357"/>
                  </a:cubicBezTo>
                  <a:cubicBezTo>
                    <a:pt x="578" y="373"/>
                    <a:pt x="596" y="391"/>
                    <a:pt x="613" y="413"/>
                  </a:cubicBezTo>
                  <a:lnTo>
                    <a:pt x="848" y="690"/>
                  </a:lnTo>
                  <a:lnTo>
                    <a:pt x="1317" y="1243"/>
                  </a:lnTo>
                  <a:lnTo>
                    <a:pt x="1552" y="1519"/>
                  </a:lnTo>
                  <a:cubicBezTo>
                    <a:pt x="1554" y="1521"/>
                    <a:pt x="1556" y="1523"/>
                    <a:pt x="1559" y="1524"/>
                  </a:cubicBezTo>
                  <a:lnTo>
                    <a:pt x="1560" y="1525"/>
                  </a:lnTo>
                  <a:cubicBezTo>
                    <a:pt x="1563" y="1527"/>
                    <a:pt x="1566" y="1529"/>
                    <a:pt x="1571" y="1531"/>
                  </a:cubicBezTo>
                  <a:lnTo>
                    <a:pt x="1572" y="1532"/>
                  </a:lnTo>
                  <a:cubicBezTo>
                    <a:pt x="1575" y="1533"/>
                    <a:pt x="1579" y="1534"/>
                    <a:pt x="1582" y="1535"/>
                  </a:cubicBezTo>
                  <a:cubicBezTo>
                    <a:pt x="1585" y="1536"/>
                    <a:pt x="1588" y="1536"/>
                    <a:pt x="1591" y="1536"/>
                  </a:cubicBezTo>
                  <a:cubicBezTo>
                    <a:pt x="1603" y="1536"/>
                    <a:pt x="1615" y="1532"/>
                    <a:pt x="1625" y="1524"/>
                  </a:cubicBezTo>
                  <a:cubicBezTo>
                    <a:pt x="1634" y="1517"/>
                    <a:pt x="1640" y="1508"/>
                    <a:pt x="1643" y="1497"/>
                  </a:cubicBezTo>
                  <a:lnTo>
                    <a:pt x="1643" y="33"/>
                  </a:lnTo>
                  <a:cubicBezTo>
                    <a:pt x="1643" y="15"/>
                    <a:pt x="1658" y="0"/>
                    <a:pt x="1676" y="0"/>
                  </a:cubicBezTo>
                  <a:lnTo>
                    <a:pt x="1906" y="0"/>
                  </a:lnTo>
                  <a:cubicBezTo>
                    <a:pt x="1924" y="0"/>
                    <a:pt x="1939" y="15"/>
                    <a:pt x="1939" y="33"/>
                  </a:cubicBezTo>
                  <a:lnTo>
                    <a:pt x="1939" y="1517"/>
                  </a:lnTo>
                  <a:cubicBezTo>
                    <a:pt x="1939" y="1519"/>
                    <a:pt x="1939" y="1521"/>
                    <a:pt x="1938" y="1523"/>
                  </a:cubicBezTo>
                  <a:cubicBezTo>
                    <a:pt x="1936" y="1546"/>
                    <a:pt x="1932" y="1567"/>
                    <a:pt x="1925" y="1588"/>
                  </a:cubicBezTo>
                  <a:cubicBezTo>
                    <a:pt x="1919" y="1610"/>
                    <a:pt x="1910" y="1631"/>
                    <a:pt x="1899" y="1650"/>
                  </a:cubicBezTo>
                  <a:cubicBezTo>
                    <a:pt x="1889" y="1669"/>
                    <a:pt x="1877" y="1686"/>
                    <a:pt x="1864" y="1703"/>
                  </a:cubicBezTo>
                  <a:cubicBezTo>
                    <a:pt x="1850" y="1719"/>
                    <a:pt x="1836" y="1734"/>
                    <a:pt x="1820" y="1748"/>
                  </a:cubicBezTo>
                  <a:cubicBezTo>
                    <a:pt x="1804" y="1762"/>
                    <a:pt x="1787" y="1774"/>
                    <a:pt x="1770" y="1785"/>
                  </a:cubicBezTo>
                  <a:cubicBezTo>
                    <a:pt x="1752" y="1795"/>
                    <a:pt x="1733" y="1804"/>
                    <a:pt x="1713" y="1812"/>
                  </a:cubicBezTo>
                  <a:cubicBezTo>
                    <a:pt x="1673" y="1826"/>
                    <a:pt x="1631" y="1834"/>
                    <a:pt x="1589" y="1834"/>
                  </a:cubicBezTo>
                  <a:cubicBezTo>
                    <a:pt x="1578" y="1834"/>
                    <a:pt x="1566" y="1833"/>
                    <a:pt x="1553" y="1832"/>
                  </a:cubicBezTo>
                  <a:cubicBezTo>
                    <a:pt x="1541" y="1830"/>
                    <a:pt x="1529" y="1828"/>
                    <a:pt x="1516" y="1826"/>
                  </a:cubicBezTo>
                  <a:cubicBezTo>
                    <a:pt x="1503" y="1823"/>
                    <a:pt x="1491" y="1819"/>
                    <a:pt x="1478" y="1815"/>
                  </a:cubicBezTo>
                  <a:cubicBezTo>
                    <a:pt x="1467" y="1810"/>
                    <a:pt x="1456" y="1805"/>
                    <a:pt x="1445" y="1799"/>
                  </a:cubicBez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 name="Freeform 7">
              <a:extLst>
                <a:ext uri="{FF2B5EF4-FFF2-40B4-BE49-F238E27FC236}">
                  <a16:creationId xmlns:a16="http://schemas.microsoft.com/office/drawing/2014/main" id="{7A8E341B-8DA5-75AD-9627-C3999FFD09F2}"/>
                </a:ext>
              </a:extLst>
            </p:cNvPr>
            <p:cNvSpPr>
              <a:spLocks noEditPoints="1"/>
            </p:cNvSpPr>
            <p:nvPr/>
          </p:nvSpPr>
          <p:spPr bwMode="auto">
            <a:xfrm>
              <a:off x="6124576" y="3311525"/>
              <a:ext cx="750888" cy="549275"/>
            </a:xfrm>
            <a:custGeom>
              <a:avLst/>
              <a:gdLst>
                <a:gd name="T0" fmla="*/ 1846 w 2081"/>
                <a:gd name="T1" fmla="*/ 844 h 1511"/>
                <a:gd name="T2" fmla="*/ 1808 w 2081"/>
                <a:gd name="T3" fmla="*/ 878 h 1511"/>
                <a:gd name="T4" fmla="*/ 1754 w 2081"/>
                <a:gd name="T5" fmla="*/ 912 h 1511"/>
                <a:gd name="T6" fmla="*/ 1698 w 2081"/>
                <a:gd name="T7" fmla="*/ 939 h 1511"/>
                <a:gd name="T8" fmla="*/ 1684 w 2081"/>
                <a:gd name="T9" fmla="*/ 944 h 1511"/>
                <a:gd name="T10" fmla="*/ 1758 w 2081"/>
                <a:gd name="T11" fmla="*/ 1044 h 1511"/>
                <a:gd name="T12" fmla="*/ 1865 w 2081"/>
                <a:gd name="T13" fmla="*/ 1186 h 1511"/>
                <a:gd name="T14" fmla="*/ 1865 w 2081"/>
                <a:gd name="T15" fmla="*/ 1186 h 1511"/>
                <a:gd name="T16" fmla="*/ 1972 w 2081"/>
                <a:gd name="T17" fmla="*/ 1328 h 1511"/>
                <a:gd name="T18" fmla="*/ 2022 w 2081"/>
                <a:gd name="T19" fmla="*/ 1396 h 1511"/>
                <a:gd name="T20" fmla="*/ 2070 w 2081"/>
                <a:gd name="T21" fmla="*/ 1458 h 1511"/>
                <a:gd name="T22" fmla="*/ 2063 w 2081"/>
                <a:gd name="T23" fmla="*/ 1505 h 1511"/>
                <a:gd name="T24" fmla="*/ 2043 w 2081"/>
                <a:gd name="T25" fmla="*/ 1511 h 1511"/>
                <a:gd name="T26" fmla="*/ 2043 w 2081"/>
                <a:gd name="T27" fmla="*/ 1511 h 1511"/>
                <a:gd name="T28" fmla="*/ 1755 w 2081"/>
                <a:gd name="T29" fmla="*/ 1511 h 1511"/>
                <a:gd name="T30" fmla="*/ 1727 w 2081"/>
                <a:gd name="T31" fmla="*/ 1496 h 1511"/>
                <a:gd name="T32" fmla="*/ 1343 w 2081"/>
                <a:gd name="T33" fmla="*/ 982 h 1511"/>
                <a:gd name="T34" fmla="*/ 293 w 2081"/>
                <a:gd name="T35" fmla="*/ 982 h 1511"/>
                <a:gd name="T36" fmla="*/ 293 w 2081"/>
                <a:gd name="T37" fmla="*/ 1478 h 1511"/>
                <a:gd name="T38" fmla="*/ 260 w 2081"/>
                <a:gd name="T39" fmla="*/ 1511 h 1511"/>
                <a:gd name="T40" fmla="*/ 33 w 2081"/>
                <a:gd name="T41" fmla="*/ 1511 h 1511"/>
                <a:gd name="T42" fmla="*/ 0 w 2081"/>
                <a:gd name="T43" fmla="*/ 1478 h 1511"/>
                <a:gd name="T44" fmla="*/ 0 w 2081"/>
                <a:gd name="T45" fmla="*/ 33 h 1511"/>
                <a:gd name="T46" fmla="*/ 33 w 2081"/>
                <a:gd name="T47" fmla="*/ 0 h 1511"/>
                <a:gd name="T48" fmla="*/ 1497 w 2081"/>
                <a:gd name="T49" fmla="*/ 0 h 1511"/>
                <a:gd name="T50" fmla="*/ 1645 w 2081"/>
                <a:gd name="T51" fmla="*/ 20 h 1511"/>
                <a:gd name="T52" fmla="*/ 1777 w 2081"/>
                <a:gd name="T53" fmla="*/ 80 h 1511"/>
                <a:gd name="T54" fmla="*/ 1779 w 2081"/>
                <a:gd name="T55" fmla="*/ 81 h 1511"/>
                <a:gd name="T56" fmla="*/ 1871 w 2081"/>
                <a:gd name="T57" fmla="*/ 156 h 1511"/>
                <a:gd name="T58" fmla="*/ 1945 w 2081"/>
                <a:gd name="T59" fmla="*/ 253 h 1511"/>
                <a:gd name="T60" fmla="*/ 1992 w 2081"/>
                <a:gd name="T61" fmla="*/ 367 h 1511"/>
                <a:gd name="T62" fmla="*/ 2008 w 2081"/>
                <a:gd name="T63" fmla="*/ 490 h 1511"/>
                <a:gd name="T64" fmla="*/ 1967 w 2081"/>
                <a:gd name="T65" fmla="*/ 682 h 1511"/>
                <a:gd name="T66" fmla="*/ 1918 w 2081"/>
                <a:gd name="T67" fmla="*/ 765 h 1511"/>
                <a:gd name="T68" fmla="*/ 1853 w 2081"/>
                <a:gd name="T69" fmla="*/ 839 h 1511"/>
                <a:gd name="T70" fmla="*/ 1846 w 2081"/>
                <a:gd name="T71" fmla="*/ 844 h 1511"/>
                <a:gd name="T72" fmla="*/ 293 w 2081"/>
                <a:gd name="T73" fmla="*/ 686 h 1511"/>
                <a:gd name="T74" fmla="*/ 1503 w 2081"/>
                <a:gd name="T75" fmla="*/ 686 h 1511"/>
                <a:gd name="T76" fmla="*/ 1584 w 2081"/>
                <a:gd name="T77" fmla="*/ 671 h 1511"/>
                <a:gd name="T78" fmla="*/ 1620 w 2081"/>
                <a:gd name="T79" fmla="*/ 652 h 1511"/>
                <a:gd name="T80" fmla="*/ 1652 w 2081"/>
                <a:gd name="T81" fmla="*/ 628 h 1511"/>
                <a:gd name="T82" fmla="*/ 1678 w 2081"/>
                <a:gd name="T83" fmla="*/ 599 h 1511"/>
                <a:gd name="T84" fmla="*/ 1698 w 2081"/>
                <a:gd name="T85" fmla="*/ 565 h 1511"/>
                <a:gd name="T86" fmla="*/ 1710 w 2081"/>
                <a:gd name="T87" fmla="*/ 529 h 1511"/>
                <a:gd name="T88" fmla="*/ 1714 w 2081"/>
                <a:gd name="T89" fmla="*/ 490 h 1511"/>
                <a:gd name="T90" fmla="*/ 1710 w 2081"/>
                <a:gd name="T91" fmla="*/ 451 h 1511"/>
                <a:gd name="T92" fmla="*/ 1697 w 2081"/>
                <a:gd name="T93" fmla="*/ 415 h 1511"/>
                <a:gd name="T94" fmla="*/ 1697 w 2081"/>
                <a:gd name="T95" fmla="*/ 415 h 1511"/>
                <a:gd name="T96" fmla="*/ 1676 w 2081"/>
                <a:gd name="T97" fmla="*/ 381 h 1511"/>
                <a:gd name="T98" fmla="*/ 1649 w 2081"/>
                <a:gd name="T99" fmla="*/ 352 h 1511"/>
                <a:gd name="T100" fmla="*/ 1617 w 2081"/>
                <a:gd name="T101" fmla="*/ 327 h 1511"/>
                <a:gd name="T102" fmla="*/ 1580 w 2081"/>
                <a:gd name="T103" fmla="*/ 309 h 1511"/>
                <a:gd name="T104" fmla="*/ 1540 w 2081"/>
                <a:gd name="T105" fmla="*/ 297 h 1511"/>
                <a:gd name="T106" fmla="*/ 1540 w 2081"/>
                <a:gd name="T107" fmla="*/ 297 h 1511"/>
                <a:gd name="T108" fmla="*/ 1497 w 2081"/>
                <a:gd name="T109" fmla="*/ 293 h 1511"/>
                <a:gd name="T110" fmla="*/ 293 w 2081"/>
                <a:gd name="T111" fmla="*/ 293 h 1511"/>
                <a:gd name="T112" fmla="*/ 293 w 2081"/>
                <a:gd name="T113" fmla="*/ 686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81" h="1511">
                  <a:moveTo>
                    <a:pt x="1846" y="844"/>
                  </a:moveTo>
                  <a:cubicBezTo>
                    <a:pt x="1834" y="856"/>
                    <a:pt x="1821" y="867"/>
                    <a:pt x="1808" y="878"/>
                  </a:cubicBezTo>
                  <a:cubicBezTo>
                    <a:pt x="1791" y="890"/>
                    <a:pt x="1773" y="902"/>
                    <a:pt x="1754" y="912"/>
                  </a:cubicBezTo>
                  <a:cubicBezTo>
                    <a:pt x="1736" y="922"/>
                    <a:pt x="1718" y="931"/>
                    <a:pt x="1698" y="939"/>
                  </a:cubicBezTo>
                  <a:cubicBezTo>
                    <a:pt x="1693" y="941"/>
                    <a:pt x="1689" y="943"/>
                    <a:pt x="1684" y="944"/>
                  </a:cubicBezTo>
                  <a:lnTo>
                    <a:pt x="1758" y="1044"/>
                  </a:lnTo>
                  <a:lnTo>
                    <a:pt x="1865" y="1186"/>
                  </a:lnTo>
                  <a:lnTo>
                    <a:pt x="1865" y="1186"/>
                  </a:lnTo>
                  <a:lnTo>
                    <a:pt x="1972" y="1328"/>
                  </a:lnTo>
                  <a:lnTo>
                    <a:pt x="2022" y="1396"/>
                  </a:lnTo>
                  <a:lnTo>
                    <a:pt x="2070" y="1458"/>
                  </a:lnTo>
                  <a:cubicBezTo>
                    <a:pt x="2081" y="1473"/>
                    <a:pt x="2078" y="1494"/>
                    <a:pt x="2063" y="1505"/>
                  </a:cubicBezTo>
                  <a:cubicBezTo>
                    <a:pt x="2057" y="1509"/>
                    <a:pt x="2050" y="1511"/>
                    <a:pt x="2043" y="1511"/>
                  </a:cubicBezTo>
                  <a:lnTo>
                    <a:pt x="2043" y="1511"/>
                  </a:lnTo>
                  <a:lnTo>
                    <a:pt x="1755" y="1511"/>
                  </a:lnTo>
                  <a:cubicBezTo>
                    <a:pt x="1744" y="1511"/>
                    <a:pt x="1733" y="1505"/>
                    <a:pt x="1727" y="1496"/>
                  </a:cubicBezTo>
                  <a:lnTo>
                    <a:pt x="1343" y="982"/>
                  </a:lnTo>
                  <a:lnTo>
                    <a:pt x="293" y="982"/>
                  </a:lnTo>
                  <a:lnTo>
                    <a:pt x="293" y="1478"/>
                  </a:lnTo>
                  <a:cubicBezTo>
                    <a:pt x="293" y="1497"/>
                    <a:pt x="278" y="1511"/>
                    <a:pt x="260" y="1511"/>
                  </a:cubicBezTo>
                  <a:lnTo>
                    <a:pt x="33" y="1511"/>
                  </a:lnTo>
                  <a:cubicBezTo>
                    <a:pt x="15" y="1511"/>
                    <a:pt x="0" y="1497"/>
                    <a:pt x="0" y="1478"/>
                  </a:cubicBezTo>
                  <a:lnTo>
                    <a:pt x="0" y="33"/>
                  </a:lnTo>
                  <a:cubicBezTo>
                    <a:pt x="0" y="15"/>
                    <a:pt x="15" y="0"/>
                    <a:pt x="33" y="0"/>
                  </a:cubicBezTo>
                  <a:lnTo>
                    <a:pt x="1497" y="0"/>
                  </a:lnTo>
                  <a:cubicBezTo>
                    <a:pt x="1549" y="0"/>
                    <a:pt x="1598" y="7"/>
                    <a:pt x="1645" y="20"/>
                  </a:cubicBezTo>
                  <a:cubicBezTo>
                    <a:pt x="1691" y="33"/>
                    <a:pt x="1736" y="54"/>
                    <a:pt x="1777" y="80"/>
                  </a:cubicBezTo>
                  <a:lnTo>
                    <a:pt x="1779" y="81"/>
                  </a:lnTo>
                  <a:cubicBezTo>
                    <a:pt x="1813" y="103"/>
                    <a:pt x="1844" y="127"/>
                    <a:pt x="1871" y="156"/>
                  </a:cubicBezTo>
                  <a:cubicBezTo>
                    <a:pt x="1899" y="185"/>
                    <a:pt x="1924" y="217"/>
                    <a:pt x="1945" y="253"/>
                  </a:cubicBezTo>
                  <a:cubicBezTo>
                    <a:pt x="1966" y="290"/>
                    <a:pt x="1981" y="327"/>
                    <a:pt x="1992" y="367"/>
                  </a:cubicBezTo>
                  <a:cubicBezTo>
                    <a:pt x="2002" y="407"/>
                    <a:pt x="2008" y="448"/>
                    <a:pt x="2008" y="490"/>
                  </a:cubicBezTo>
                  <a:cubicBezTo>
                    <a:pt x="2008" y="558"/>
                    <a:pt x="1994" y="622"/>
                    <a:pt x="1967" y="682"/>
                  </a:cubicBezTo>
                  <a:cubicBezTo>
                    <a:pt x="1953" y="711"/>
                    <a:pt x="1937" y="739"/>
                    <a:pt x="1918" y="765"/>
                  </a:cubicBezTo>
                  <a:cubicBezTo>
                    <a:pt x="1899" y="792"/>
                    <a:pt x="1878" y="816"/>
                    <a:pt x="1853" y="839"/>
                  </a:cubicBezTo>
                  <a:cubicBezTo>
                    <a:pt x="1851" y="841"/>
                    <a:pt x="1849" y="843"/>
                    <a:pt x="1846" y="844"/>
                  </a:cubicBezTo>
                  <a:close/>
                  <a:moveTo>
                    <a:pt x="293" y="686"/>
                  </a:moveTo>
                  <a:lnTo>
                    <a:pt x="1503" y="686"/>
                  </a:lnTo>
                  <a:cubicBezTo>
                    <a:pt x="1531" y="686"/>
                    <a:pt x="1558" y="681"/>
                    <a:pt x="1584" y="671"/>
                  </a:cubicBezTo>
                  <a:cubicBezTo>
                    <a:pt x="1597" y="665"/>
                    <a:pt x="1610" y="659"/>
                    <a:pt x="1620" y="652"/>
                  </a:cubicBezTo>
                  <a:cubicBezTo>
                    <a:pt x="1631" y="646"/>
                    <a:pt x="1642" y="638"/>
                    <a:pt x="1652" y="628"/>
                  </a:cubicBezTo>
                  <a:cubicBezTo>
                    <a:pt x="1661" y="619"/>
                    <a:pt x="1670" y="610"/>
                    <a:pt x="1678" y="599"/>
                  </a:cubicBezTo>
                  <a:cubicBezTo>
                    <a:pt x="1685" y="589"/>
                    <a:pt x="1692" y="578"/>
                    <a:pt x="1698" y="565"/>
                  </a:cubicBezTo>
                  <a:cubicBezTo>
                    <a:pt x="1703" y="554"/>
                    <a:pt x="1707" y="541"/>
                    <a:pt x="1710" y="529"/>
                  </a:cubicBezTo>
                  <a:cubicBezTo>
                    <a:pt x="1713" y="517"/>
                    <a:pt x="1714" y="504"/>
                    <a:pt x="1714" y="490"/>
                  </a:cubicBezTo>
                  <a:cubicBezTo>
                    <a:pt x="1714" y="476"/>
                    <a:pt x="1713" y="463"/>
                    <a:pt x="1710" y="451"/>
                  </a:cubicBezTo>
                  <a:cubicBezTo>
                    <a:pt x="1707" y="438"/>
                    <a:pt x="1703" y="426"/>
                    <a:pt x="1697" y="415"/>
                  </a:cubicBezTo>
                  <a:lnTo>
                    <a:pt x="1697" y="415"/>
                  </a:lnTo>
                  <a:cubicBezTo>
                    <a:pt x="1691" y="403"/>
                    <a:pt x="1684" y="391"/>
                    <a:pt x="1676" y="381"/>
                  </a:cubicBezTo>
                  <a:cubicBezTo>
                    <a:pt x="1668" y="370"/>
                    <a:pt x="1659" y="361"/>
                    <a:pt x="1649" y="352"/>
                  </a:cubicBezTo>
                  <a:cubicBezTo>
                    <a:pt x="1639" y="342"/>
                    <a:pt x="1628" y="334"/>
                    <a:pt x="1617" y="327"/>
                  </a:cubicBezTo>
                  <a:cubicBezTo>
                    <a:pt x="1606" y="320"/>
                    <a:pt x="1593" y="314"/>
                    <a:pt x="1580" y="309"/>
                  </a:cubicBezTo>
                  <a:cubicBezTo>
                    <a:pt x="1566" y="304"/>
                    <a:pt x="1553" y="300"/>
                    <a:pt x="1540" y="297"/>
                  </a:cubicBezTo>
                  <a:lnTo>
                    <a:pt x="1540" y="297"/>
                  </a:lnTo>
                  <a:cubicBezTo>
                    <a:pt x="1526" y="295"/>
                    <a:pt x="1512" y="293"/>
                    <a:pt x="1497" y="293"/>
                  </a:cubicBezTo>
                  <a:lnTo>
                    <a:pt x="293" y="293"/>
                  </a:lnTo>
                  <a:lnTo>
                    <a:pt x="293" y="686"/>
                  </a:ln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8" name="Freeform 8">
              <a:extLst>
                <a:ext uri="{FF2B5EF4-FFF2-40B4-BE49-F238E27FC236}">
                  <a16:creationId xmlns:a16="http://schemas.microsoft.com/office/drawing/2014/main" id="{0F120762-423B-376E-12BA-74C5E090B74B}"/>
                </a:ext>
              </a:extLst>
            </p:cNvPr>
            <p:cNvSpPr>
              <a:spLocks/>
            </p:cNvSpPr>
            <p:nvPr/>
          </p:nvSpPr>
          <p:spPr bwMode="auto">
            <a:xfrm>
              <a:off x="6861176" y="3311525"/>
              <a:ext cx="668338" cy="549275"/>
            </a:xfrm>
            <a:custGeom>
              <a:avLst/>
              <a:gdLst>
                <a:gd name="T0" fmla="*/ 1821 w 1854"/>
                <a:gd name="T1" fmla="*/ 293 h 1511"/>
                <a:gd name="T2" fmla="*/ 1074 w 1854"/>
                <a:gd name="T3" fmla="*/ 293 h 1511"/>
                <a:gd name="T4" fmla="*/ 1074 w 1854"/>
                <a:gd name="T5" fmla="*/ 1478 h 1511"/>
                <a:gd name="T6" fmla="*/ 1041 w 1854"/>
                <a:gd name="T7" fmla="*/ 1511 h 1511"/>
                <a:gd name="T8" fmla="*/ 813 w 1854"/>
                <a:gd name="T9" fmla="*/ 1511 h 1511"/>
                <a:gd name="T10" fmla="*/ 780 w 1854"/>
                <a:gd name="T11" fmla="*/ 1478 h 1511"/>
                <a:gd name="T12" fmla="*/ 780 w 1854"/>
                <a:gd name="T13" fmla="*/ 293 h 1511"/>
                <a:gd name="T14" fmla="*/ 33 w 1854"/>
                <a:gd name="T15" fmla="*/ 293 h 1511"/>
                <a:gd name="T16" fmla="*/ 0 w 1854"/>
                <a:gd name="T17" fmla="*/ 260 h 1511"/>
                <a:gd name="T18" fmla="*/ 0 w 1854"/>
                <a:gd name="T19" fmla="*/ 33 h 1511"/>
                <a:gd name="T20" fmla="*/ 33 w 1854"/>
                <a:gd name="T21" fmla="*/ 0 h 1511"/>
                <a:gd name="T22" fmla="*/ 1821 w 1854"/>
                <a:gd name="T23" fmla="*/ 0 h 1511"/>
                <a:gd name="T24" fmla="*/ 1854 w 1854"/>
                <a:gd name="T25" fmla="*/ 33 h 1511"/>
                <a:gd name="T26" fmla="*/ 1854 w 1854"/>
                <a:gd name="T27" fmla="*/ 260 h 1511"/>
                <a:gd name="T28" fmla="*/ 1821 w 1854"/>
                <a:gd name="T29" fmla="*/ 293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4" h="1511">
                  <a:moveTo>
                    <a:pt x="1821" y="293"/>
                  </a:moveTo>
                  <a:lnTo>
                    <a:pt x="1074" y="293"/>
                  </a:lnTo>
                  <a:lnTo>
                    <a:pt x="1074" y="1478"/>
                  </a:lnTo>
                  <a:cubicBezTo>
                    <a:pt x="1074" y="1497"/>
                    <a:pt x="1059" y="1511"/>
                    <a:pt x="1041" y="1511"/>
                  </a:cubicBezTo>
                  <a:lnTo>
                    <a:pt x="813" y="1511"/>
                  </a:lnTo>
                  <a:cubicBezTo>
                    <a:pt x="795" y="1511"/>
                    <a:pt x="780" y="1497"/>
                    <a:pt x="780" y="1478"/>
                  </a:cubicBezTo>
                  <a:lnTo>
                    <a:pt x="780" y="293"/>
                  </a:lnTo>
                  <a:lnTo>
                    <a:pt x="33" y="293"/>
                  </a:lnTo>
                  <a:cubicBezTo>
                    <a:pt x="15" y="293"/>
                    <a:pt x="0" y="279"/>
                    <a:pt x="0" y="260"/>
                  </a:cubicBezTo>
                  <a:lnTo>
                    <a:pt x="0" y="33"/>
                  </a:lnTo>
                  <a:cubicBezTo>
                    <a:pt x="0" y="15"/>
                    <a:pt x="15" y="0"/>
                    <a:pt x="33" y="0"/>
                  </a:cubicBezTo>
                  <a:lnTo>
                    <a:pt x="1821" y="0"/>
                  </a:lnTo>
                  <a:cubicBezTo>
                    <a:pt x="1839" y="0"/>
                    <a:pt x="1854" y="15"/>
                    <a:pt x="1854" y="33"/>
                  </a:cubicBezTo>
                  <a:lnTo>
                    <a:pt x="1854" y="260"/>
                  </a:lnTo>
                  <a:cubicBezTo>
                    <a:pt x="1854" y="279"/>
                    <a:pt x="1839" y="293"/>
                    <a:pt x="1821" y="293"/>
                  </a:cubicBez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 name="Freeform 9">
              <a:extLst>
                <a:ext uri="{FF2B5EF4-FFF2-40B4-BE49-F238E27FC236}">
                  <a16:creationId xmlns:a16="http://schemas.microsoft.com/office/drawing/2014/main" id="{BDD8DD18-45F0-DE31-0BA0-4E60BC72FE45}"/>
                </a:ext>
              </a:extLst>
            </p:cNvPr>
            <p:cNvSpPr>
              <a:spLocks/>
            </p:cNvSpPr>
            <p:nvPr/>
          </p:nvSpPr>
          <p:spPr bwMode="auto">
            <a:xfrm>
              <a:off x="6032501" y="2714625"/>
              <a:ext cx="433388" cy="390525"/>
            </a:xfrm>
            <a:custGeom>
              <a:avLst/>
              <a:gdLst>
                <a:gd name="T0" fmla="*/ 234 w 1200"/>
                <a:gd name="T1" fmla="*/ 411 h 1075"/>
                <a:gd name="T2" fmla="*/ 710 w 1200"/>
                <a:gd name="T3" fmla="*/ 913 h 1075"/>
                <a:gd name="T4" fmla="*/ 17 w 1200"/>
                <a:gd name="T5" fmla="*/ 1075 h 1075"/>
                <a:gd name="T6" fmla="*/ 234 w 1200"/>
                <a:gd name="T7" fmla="*/ 411 h 1075"/>
              </a:gdLst>
              <a:ahLst/>
              <a:cxnLst>
                <a:cxn ang="0">
                  <a:pos x="T0" y="T1"/>
                </a:cxn>
                <a:cxn ang="0">
                  <a:pos x="T2" y="T3"/>
                </a:cxn>
                <a:cxn ang="0">
                  <a:pos x="T4" y="T5"/>
                </a:cxn>
                <a:cxn ang="0">
                  <a:pos x="T6" y="T7"/>
                </a:cxn>
              </a:cxnLst>
              <a:rect l="0" t="0" r="r" b="b"/>
              <a:pathLst>
                <a:path w="1200" h="1075">
                  <a:moveTo>
                    <a:pt x="234" y="411"/>
                  </a:moveTo>
                  <a:cubicBezTo>
                    <a:pt x="796" y="0"/>
                    <a:pt x="1200" y="672"/>
                    <a:pt x="710" y="913"/>
                  </a:cubicBezTo>
                  <a:cubicBezTo>
                    <a:pt x="479" y="1021"/>
                    <a:pt x="248" y="837"/>
                    <a:pt x="17" y="1075"/>
                  </a:cubicBezTo>
                  <a:cubicBezTo>
                    <a:pt x="0" y="828"/>
                    <a:pt x="46" y="549"/>
                    <a:pt x="234" y="411"/>
                  </a:cubicBezTo>
                  <a:close/>
                </a:path>
              </a:pathLst>
            </a:custGeom>
            <a:solidFill>
              <a:srgbClr val="70BF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 name="Freeform 10">
              <a:extLst>
                <a:ext uri="{FF2B5EF4-FFF2-40B4-BE49-F238E27FC236}">
                  <a16:creationId xmlns:a16="http://schemas.microsoft.com/office/drawing/2014/main" id="{1900EE1C-2860-E256-612D-11232B850238}"/>
                </a:ext>
              </a:extLst>
            </p:cNvPr>
            <p:cNvSpPr>
              <a:spLocks/>
            </p:cNvSpPr>
            <p:nvPr/>
          </p:nvSpPr>
          <p:spPr bwMode="auto">
            <a:xfrm>
              <a:off x="5397501" y="3935413"/>
              <a:ext cx="106363" cy="106363"/>
            </a:xfrm>
            <a:custGeom>
              <a:avLst/>
              <a:gdLst>
                <a:gd name="T0" fmla="*/ 20 w 294"/>
                <a:gd name="T1" fmla="*/ 0 h 294"/>
                <a:gd name="T2" fmla="*/ 274 w 294"/>
                <a:gd name="T3" fmla="*/ 0 h 294"/>
                <a:gd name="T4" fmla="*/ 294 w 294"/>
                <a:gd name="T5" fmla="*/ 20 h 294"/>
                <a:gd name="T6" fmla="*/ 294 w 294"/>
                <a:gd name="T7" fmla="*/ 274 h 294"/>
                <a:gd name="T8" fmla="*/ 274 w 294"/>
                <a:gd name="T9" fmla="*/ 294 h 294"/>
                <a:gd name="T10" fmla="*/ 20 w 294"/>
                <a:gd name="T11" fmla="*/ 294 h 294"/>
                <a:gd name="T12" fmla="*/ 0 w 294"/>
                <a:gd name="T13" fmla="*/ 274 h 294"/>
                <a:gd name="T14" fmla="*/ 0 w 294"/>
                <a:gd name="T15" fmla="*/ 20 h 294"/>
                <a:gd name="T16" fmla="*/ 20 w 294"/>
                <a:gd name="T1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4" h="294">
                  <a:moveTo>
                    <a:pt x="20" y="0"/>
                  </a:moveTo>
                  <a:lnTo>
                    <a:pt x="274" y="0"/>
                  </a:lnTo>
                  <a:cubicBezTo>
                    <a:pt x="285" y="0"/>
                    <a:pt x="294" y="9"/>
                    <a:pt x="294" y="20"/>
                  </a:cubicBezTo>
                  <a:lnTo>
                    <a:pt x="294" y="274"/>
                  </a:lnTo>
                  <a:cubicBezTo>
                    <a:pt x="294" y="285"/>
                    <a:pt x="285" y="294"/>
                    <a:pt x="274" y="294"/>
                  </a:cubicBezTo>
                  <a:lnTo>
                    <a:pt x="20" y="294"/>
                  </a:lnTo>
                  <a:cubicBezTo>
                    <a:pt x="9" y="294"/>
                    <a:pt x="0" y="285"/>
                    <a:pt x="0" y="274"/>
                  </a:cubicBezTo>
                  <a:lnTo>
                    <a:pt x="0" y="20"/>
                  </a:lnTo>
                  <a:cubicBezTo>
                    <a:pt x="0" y="9"/>
                    <a:pt x="9" y="0"/>
                    <a:pt x="20" y="0"/>
                  </a:cubicBezTo>
                  <a:close/>
                </a:path>
              </a:pathLst>
            </a:custGeom>
            <a:solidFill>
              <a:srgbClr val="70BF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spTree>
    <p:extLst>
      <p:ext uri="{BB962C8B-B14F-4D97-AF65-F5344CB8AC3E}">
        <p14:creationId xmlns:p14="http://schemas.microsoft.com/office/powerpoint/2010/main" val="119595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id="{FA763C76-9734-A32A-35C1-F996366C9C6F}"/>
              </a:ext>
            </a:extLst>
          </p:cNvPr>
          <p:cNvGrpSpPr/>
          <p:nvPr/>
        </p:nvGrpSpPr>
        <p:grpSpPr>
          <a:xfrm>
            <a:off x="978567" y="176463"/>
            <a:ext cx="2458453" cy="818238"/>
            <a:chOff x="4662488" y="2714625"/>
            <a:chExt cx="2867026" cy="1327151"/>
          </a:xfrm>
        </p:grpSpPr>
        <p:sp>
          <p:nvSpPr>
            <p:cNvPr id="6" name="Freeform 5">
              <a:extLst>
                <a:ext uri="{FF2B5EF4-FFF2-40B4-BE49-F238E27FC236}">
                  <a16:creationId xmlns:a16="http://schemas.microsoft.com/office/drawing/2014/main" id="{CF72B70E-EFA3-D81B-F5C6-C8EC0BA6EC22}"/>
                </a:ext>
              </a:extLst>
            </p:cNvPr>
            <p:cNvSpPr>
              <a:spLocks noEditPoints="1"/>
            </p:cNvSpPr>
            <p:nvPr/>
          </p:nvSpPr>
          <p:spPr bwMode="auto">
            <a:xfrm>
              <a:off x="4662488" y="3313113"/>
              <a:ext cx="709613" cy="547688"/>
            </a:xfrm>
            <a:custGeom>
              <a:avLst/>
              <a:gdLst>
                <a:gd name="T0" fmla="*/ 260 w 1970"/>
                <a:gd name="T1" fmla="*/ 1509 h 1509"/>
                <a:gd name="T2" fmla="*/ 33 w 1970"/>
                <a:gd name="T3" fmla="*/ 1509 h 1509"/>
                <a:gd name="T4" fmla="*/ 0 w 1970"/>
                <a:gd name="T5" fmla="*/ 1476 h 1509"/>
                <a:gd name="T6" fmla="*/ 0 w 1970"/>
                <a:gd name="T7" fmla="*/ 33 h 1509"/>
                <a:gd name="T8" fmla="*/ 33 w 1970"/>
                <a:gd name="T9" fmla="*/ 0 h 1509"/>
                <a:gd name="T10" fmla="*/ 1478 w 1970"/>
                <a:gd name="T11" fmla="*/ 0 h 1509"/>
                <a:gd name="T12" fmla="*/ 1574 w 1970"/>
                <a:gd name="T13" fmla="*/ 10 h 1509"/>
                <a:gd name="T14" fmla="*/ 1666 w 1970"/>
                <a:gd name="T15" fmla="*/ 38 h 1509"/>
                <a:gd name="T16" fmla="*/ 1750 w 1970"/>
                <a:gd name="T17" fmla="*/ 83 h 1509"/>
                <a:gd name="T18" fmla="*/ 1823 w 1970"/>
                <a:gd name="T19" fmla="*/ 142 h 1509"/>
                <a:gd name="T20" fmla="*/ 1883 w 1970"/>
                <a:gd name="T21" fmla="*/ 213 h 1509"/>
                <a:gd name="T22" fmla="*/ 1930 w 1970"/>
                <a:gd name="T23" fmla="*/ 295 h 1509"/>
                <a:gd name="T24" fmla="*/ 1960 w 1970"/>
                <a:gd name="T25" fmla="*/ 385 h 1509"/>
                <a:gd name="T26" fmla="*/ 1970 w 1970"/>
                <a:gd name="T27" fmla="*/ 482 h 1509"/>
                <a:gd name="T28" fmla="*/ 1928 w 1970"/>
                <a:gd name="T29" fmla="*/ 671 h 1509"/>
                <a:gd name="T30" fmla="*/ 1880 w 1970"/>
                <a:gd name="T31" fmla="*/ 752 h 1509"/>
                <a:gd name="T32" fmla="*/ 1818 w 1970"/>
                <a:gd name="T33" fmla="*/ 824 h 1509"/>
                <a:gd name="T34" fmla="*/ 1743 w 1970"/>
                <a:gd name="T35" fmla="*/ 882 h 1509"/>
                <a:gd name="T36" fmla="*/ 1657 w 1970"/>
                <a:gd name="T37" fmla="*/ 926 h 1509"/>
                <a:gd name="T38" fmla="*/ 1564 w 1970"/>
                <a:gd name="T39" fmla="*/ 954 h 1509"/>
                <a:gd name="T40" fmla="*/ 1468 w 1970"/>
                <a:gd name="T41" fmla="*/ 963 h 1509"/>
                <a:gd name="T42" fmla="*/ 293 w 1970"/>
                <a:gd name="T43" fmla="*/ 963 h 1509"/>
                <a:gd name="T44" fmla="*/ 293 w 1970"/>
                <a:gd name="T45" fmla="*/ 1476 h 1509"/>
                <a:gd name="T46" fmla="*/ 260 w 1970"/>
                <a:gd name="T47" fmla="*/ 1509 h 1509"/>
                <a:gd name="T48" fmla="*/ 1472 w 1970"/>
                <a:gd name="T49" fmla="*/ 674 h 1509"/>
                <a:gd name="T50" fmla="*/ 1512 w 1970"/>
                <a:gd name="T51" fmla="*/ 670 h 1509"/>
                <a:gd name="T52" fmla="*/ 1550 w 1970"/>
                <a:gd name="T53" fmla="*/ 659 h 1509"/>
                <a:gd name="T54" fmla="*/ 1585 w 1970"/>
                <a:gd name="T55" fmla="*/ 640 h 1509"/>
                <a:gd name="T56" fmla="*/ 1615 w 1970"/>
                <a:gd name="T57" fmla="*/ 617 h 1509"/>
                <a:gd name="T58" fmla="*/ 1641 w 1970"/>
                <a:gd name="T59" fmla="*/ 588 h 1509"/>
                <a:gd name="T60" fmla="*/ 1662 w 1970"/>
                <a:gd name="T61" fmla="*/ 555 h 1509"/>
                <a:gd name="T62" fmla="*/ 1675 w 1970"/>
                <a:gd name="T63" fmla="*/ 519 h 1509"/>
                <a:gd name="T64" fmla="*/ 1681 w 1970"/>
                <a:gd name="T65" fmla="*/ 482 h 1509"/>
                <a:gd name="T66" fmla="*/ 1675 w 1970"/>
                <a:gd name="T67" fmla="*/ 445 h 1509"/>
                <a:gd name="T68" fmla="*/ 1662 w 1970"/>
                <a:gd name="T69" fmla="*/ 410 h 1509"/>
                <a:gd name="T70" fmla="*/ 1641 w 1970"/>
                <a:gd name="T71" fmla="*/ 377 h 1509"/>
                <a:gd name="T72" fmla="*/ 1615 w 1970"/>
                <a:gd name="T73" fmla="*/ 349 h 1509"/>
                <a:gd name="T74" fmla="*/ 1583 w 1970"/>
                <a:gd name="T75" fmla="*/ 325 h 1509"/>
                <a:gd name="T76" fmla="*/ 1547 w 1970"/>
                <a:gd name="T77" fmla="*/ 307 h 1509"/>
                <a:gd name="T78" fmla="*/ 1509 w 1970"/>
                <a:gd name="T79" fmla="*/ 295 h 1509"/>
                <a:gd name="T80" fmla="*/ 1468 w 1970"/>
                <a:gd name="T81" fmla="*/ 291 h 1509"/>
                <a:gd name="T82" fmla="*/ 293 w 1970"/>
                <a:gd name="T83" fmla="*/ 291 h 1509"/>
                <a:gd name="T84" fmla="*/ 293 w 1970"/>
                <a:gd name="T85" fmla="*/ 674 h 1509"/>
                <a:gd name="T86" fmla="*/ 1472 w 1970"/>
                <a:gd name="T87" fmla="*/ 674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70" h="1509">
                  <a:moveTo>
                    <a:pt x="260" y="1509"/>
                  </a:moveTo>
                  <a:lnTo>
                    <a:pt x="33" y="1509"/>
                  </a:lnTo>
                  <a:cubicBezTo>
                    <a:pt x="15" y="1509"/>
                    <a:pt x="0" y="1495"/>
                    <a:pt x="0" y="1476"/>
                  </a:cubicBezTo>
                  <a:lnTo>
                    <a:pt x="0" y="33"/>
                  </a:lnTo>
                  <a:cubicBezTo>
                    <a:pt x="0" y="15"/>
                    <a:pt x="15" y="0"/>
                    <a:pt x="33" y="0"/>
                  </a:cubicBezTo>
                  <a:lnTo>
                    <a:pt x="1478" y="0"/>
                  </a:lnTo>
                  <a:cubicBezTo>
                    <a:pt x="1511" y="0"/>
                    <a:pt x="1543" y="3"/>
                    <a:pt x="1574" y="10"/>
                  </a:cubicBezTo>
                  <a:cubicBezTo>
                    <a:pt x="1606" y="16"/>
                    <a:pt x="1637" y="26"/>
                    <a:pt x="1666" y="38"/>
                  </a:cubicBezTo>
                  <a:cubicBezTo>
                    <a:pt x="1696" y="51"/>
                    <a:pt x="1724" y="66"/>
                    <a:pt x="1750" y="83"/>
                  </a:cubicBezTo>
                  <a:cubicBezTo>
                    <a:pt x="1776" y="100"/>
                    <a:pt x="1800" y="120"/>
                    <a:pt x="1823" y="142"/>
                  </a:cubicBezTo>
                  <a:cubicBezTo>
                    <a:pt x="1845" y="164"/>
                    <a:pt x="1865" y="188"/>
                    <a:pt x="1883" y="213"/>
                  </a:cubicBezTo>
                  <a:cubicBezTo>
                    <a:pt x="1901" y="239"/>
                    <a:pt x="1916" y="266"/>
                    <a:pt x="1930" y="295"/>
                  </a:cubicBezTo>
                  <a:cubicBezTo>
                    <a:pt x="1943" y="324"/>
                    <a:pt x="1953" y="354"/>
                    <a:pt x="1960" y="385"/>
                  </a:cubicBezTo>
                  <a:cubicBezTo>
                    <a:pt x="1967" y="417"/>
                    <a:pt x="1970" y="449"/>
                    <a:pt x="1970" y="482"/>
                  </a:cubicBezTo>
                  <a:cubicBezTo>
                    <a:pt x="1970" y="549"/>
                    <a:pt x="1956" y="612"/>
                    <a:pt x="1928" y="671"/>
                  </a:cubicBezTo>
                  <a:cubicBezTo>
                    <a:pt x="1915" y="700"/>
                    <a:pt x="1899" y="727"/>
                    <a:pt x="1880" y="752"/>
                  </a:cubicBezTo>
                  <a:cubicBezTo>
                    <a:pt x="1862" y="778"/>
                    <a:pt x="1841" y="802"/>
                    <a:pt x="1818" y="824"/>
                  </a:cubicBezTo>
                  <a:cubicBezTo>
                    <a:pt x="1795" y="845"/>
                    <a:pt x="1770" y="865"/>
                    <a:pt x="1743" y="882"/>
                  </a:cubicBezTo>
                  <a:cubicBezTo>
                    <a:pt x="1716" y="899"/>
                    <a:pt x="1688" y="914"/>
                    <a:pt x="1657" y="926"/>
                  </a:cubicBezTo>
                  <a:cubicBezTo>
                    <a:pt x="1627" y="938"/>
                    <a:pt x="1596" y="948"/>
                    <a:pt x="1564" y="954"/>
                  </a:cubicBezTo>
                  <a:cubicBezTo>
                    <a:pt x="1533" y="960"/>
                    <a:pt x="1500" y="963"/>
                    <a:pt x="1468" y="963"/>
                  </a:cubicBezTo>
                  <a:lnTo>
                    <a:pt x="293" y="963"/>
                  </a:lnTo>
                  <a:lnTo>
                    <a:pt x="293" y="1476"/>
                  </a:lnTo>
                  <a:cubicBezTo>
                    <a:pt x="293" y="1495"/>
                    <a:pt x="279" y="1509"/>
                    <a:pt x="260" y="1509"/>
                  </a:cubicBezTo>
                  <a:close/>
                  <a:moveTo>
                    <a:pt x="1472" y="674"/>
                  </a:moveTo>
                  <a:cubicBezTo>
                    <a:pt x="1486" y="674"/>
                    <a:pt x="1499" y="672"/>
                    <a:pt x="1512" y="670"/>
                  </a:cubicBezTo>
                  <a:cubicBezTo>
                    <a:pt x="1525" y="667"/>
                    <a:pt x="1538" y="664"/>
                    <a:pt x="1550" y="659"/>
                  </a:cubicBezTo>
                  <a:cubicBezTo>
                    <a:pt x="1563" y="653"/>
                    <a:pt x="1575" y="647"/>
                    <a:pt x="1585" y="640"/>
                  </a:cubicBezTo>
                  <a:cubicBezTo>
                    <a:pt x="1596" y="633"/>
                    <a:pt x="1606" y="626"/>
                    <a:pt x="1615" y="617"/>
                  </a:cubicBezTo>
                  <a:cubicBezTo>
                    <a:pt x="1625" y="608"/>
                    <a:pt x="1633" y="599"/>
                    <a:pt x="1641" y="588"/>
                  </a:cubicBezTo>
                  <a:cubicBezTo>
                    <a:pt x="1649" y="578"/>
                    <a:pt x="1656" y="567"/>
                    <a:pt x="1662" y="555"/>
                  </a:cubicBezTo>
                  <a:cubicBezTo>
                    <a:pt x="1668" y="544"/>
                    <a:pt x="1672" y="532"/>
                    <a:pt x="1675" y="519"/>
                  </a:cubicBezTo>
                  <a:cubicBezTo>
                    <a:pt x="1678" y="507"/>
                    <a:pt x="1680" y="495"/>
                    <a:pt x="1681" y="482"/>
                  </a:cubicBezTo>
                  <a:cubicBezTo>
                    <a:pt x="1680" y="469"/>
                    <a:pt x="1678" y="457"/>
                    <a:pt x="1675" y="445"/>
                  </a:cubicBezTo>
                  <a:cubicBezTo>
                    <a:pt x="1672" y="433"/>
                    <a:pt x="1668" y="421"/>
                    <a:pt x="1662" y="410"/>
                  </a:cubicBezTo>
                  <a:cubicBezTo>
                    <a:pt x="1656" y="398"/>
                    <a:pt x="1649" y="387"/>
                    <a:pt x="1641" y="377"/>
                  </a:cubicBezTo>
                  <a:cubicBezTo>
                    <a:pt x="1633" y="367"/>
                    <a:pt x="1624" y="357"/>
                    <a:pt x="1615" y="349"/>
                  </a:cubicBezTo>
                  <a:cubicBezTo>
                    <a:pt x="1605" y="340"/>
                    <a:pt x="1595" y="332"/>
                    <a:pt x="1583" y="325"/>
                  </a:cubicBezTo>
                  <a:cubicBezTo>
                    <a:pt x="1572" y="318"/>
                    <a:pt x="1560" y="312"/>
                    <a:pt x="1547" y="307"/>
                  </a:cubicBezTo>
                  <a:cubicBezTo>
                    <a:pt x="1535" y="302"/>
                    <a:pt x="1522" y="298"/>
                    <a:pt x="1509" y="295"/>
                  </a:cubicBezTo>
                  <a:cubicBezTo>
                    <a:pt x="1496" y="293"/>
                    <a:pt x="1482" y="291"/>
                    <a:pt x="1468" y="291"/>
                  </a:cubicBezTo>
                  <a:lnTo>
                    <a:pt x="293" y="291"/>
                  </a:lnTo>
                  <a:lnTo>
                    <a:pt x="293" y="674"/>
                  </a:lnTo>
                  <a:lnTo>
                    <a:pt x="1472" y="674"/>
                  </a:ln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 name="Freeform 6">
              <a:extLst>
                <a:ext uri="{FF2B5EF4-FFF2-40B4-BE49-F238E27FC236}">
                  <a16:creationId xmlns:a16="http://schemas.microsoft.com/office/drawing/2014/main" id="{E9A77436-CB0E-3047-EA28-A1F2DB294EB8}"/>
                </a:ext>
              </a:extLst>
            </p:cNvPr>
            <p:cNvSpPr>
              <a:spLocks/>
            </p:cNvSpPr>
            <p:nvPr/>
          </p:nvSpPr>
          <p:spPr bwMode="auto">
            <a:xfrm>
              <a:off x="5397501" y="3136900"/>
              <a:ext cx="698500" cy="777875"/>
            </a:xfrm>
            <a:custGeom>
              <a:avLst/>
              <a:gdLst>
                <a:gd name="T0" fmla="*/ 1415 w 1939"/>
                <a:gd name="T1" fmla="*/ 1784 h 2143"/>
                <a:gd name="T2" fmla="*/ 1357 w 1939"/>
                <a:gd name="T3" fmla="*/ 1740 h 2143"/>
                <a:gd name="T4" fmla="*/ 1215 w 1939"/>
                <a:gd name="T5" fmla="*/ 1578 h 2143"/>
                <a:gd name="T6" fmla="*/ 977 w 1939"/>
                <a:gd name="T7" fmla="*/ 1298 h 2143"/>
                <a:gd name="T8" fmla="*/ 734 w 1939"/>
                <a:gd name="T9" fmla="*/ 1011 h 2143"/>
                <a:gd name="T10" fmla="*/ 497 w 1939"/>
                <a:gd name="T11" fmla="*/ 732 h 2143"/>
                <a:gd name="T12" fmla="*/ 348 w 1939"/>
                <a:gd name="T13" fmla="*/ 587 h 2143"/>
                <a:gd name="T14" fmla="*/ 306 w 1939"/>
                <a:gd name="T15" fmla="*/ 598 h 2143"/>
                <a:gd name="T16" fmla="*/ 298 w 1939"/>
                <a:gd name="T17" fmla="*/ 607 h 2143"/>
                <a:gd name="T18" fmla="*/ 293 w 1939"/>
                <a:gd name="T19" fmla="*/ 2110 h 2143"/>
                <a:gd name="T20" fmla="*/ 33 w 1939"/>
                <a:gd name="T21" fmla="*/ 2143 h 2143"/>
                <a:gd name="T22" fmla="*/ 0 w 1939"/>
                <a:gd name="T23" fmla="*/ 606 h 2143"/>
                <a:gd name="T24" fmla="*/ 14 w 1939"/>
                <a:gd name="T25" fmla="*/ 529 h 2143"/>
                <a:gd name="T26" fmla="*/ 74 w 1939"/>
                <a:gd name="T27" fmla="*/ 414 h 2143"/>
                <a:gd name="T28" fmla="*/ 172 w 1939"/>
                <a:gd name="T29" fmla="*/ 335 h 2143"/>
                <a:gd name="T30" fmla="*/ 291 w 1939"/>
                <a:gd name="T31" fmla="*/ 294 h 2143"/>
                <a:gd name="T32" fmla="*/ 493 w 1939"/>
                <a:gd name="T33" fmla="*/ 318 h 2143"/>
                <a:gd name="T34" fmla="*/ 613 w 1939"/>
                <a:gd name="T35" fmla="*/ 413 h 2143"/>
                <a:gd name="T36" fmla="*/ 1317 w 1939"/>
                <a:gd name="T37" fmla="*/ 1243 h 2143"/>
                <a:gd name="T38" fmla="*/ 1559 w 1939"/>
                <a:gd name="T39" fmla="*/ 1524 h 2143"/>
                <a:gd name="T40" fmla="*/ 1571 w 1939"/>
                <a:gd name="T41" fmla="*/ 1531 h 2143"/>
                <a:gd name="T42" fmla="*/ 1582 w 1939"/>
                <a:gd name="T43" fmla="*/ 1535 h 2143"/>
                <a:gd name="T44" fmla="*/ 1625 w 1939"/>
                <a:gd name="T45" fmla="*/ 1524 h 2143"/>
                <a:gd name="T46" fmla="*/ 1643 w 1939"/>
                <a:gd name="T47" fmla="*/ 33 h 2143"/>
                <a:gd name="T48" fmla="*/ 1906 w 1939"/>
                <a:gd name="T49" fmla="*/ 0 h 2143"/>
                <a:gd name="T50" fmla="*/ 1939 w 1939"/>
                <a:gd name="T51" fmla="*/ 1517 h 2143"/>
                <a:gd name="T52" fmla="*/ 1925 w 1939"/>
                <a:gd name="T53" fmla="*/ 1588 h 2143"/>
                <a:gd name="T54" fmla="*/ 1864 w 1939"/>
                <a:gd name="T55" fmla="*/ 1703 h 2143"/>
                <a:gd name="T56" fmla="*/ 1770 w 1939"/>
                <a:gd name="T57" fmla="*/ 1785 h 2143"/>
                <a:gd name="T58" fmla="*/ 1589 w 1939"/>
                <a:gd name="T59" fmla="*/ 1834 h 2143"/>
                <a:gd name="T60" fmla="*/ 1516 w 1939"/>
                <a:gd name="T61" fmla="*/ 1826 h 2143"/>
                <a:gd name="T62" fmla="*/ 1445 w 1939"/>
                <a:gd name="T63" fmla="*/ 1799 h 2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39" h="2143">
                  <a:moveTo>
                    <a:pt x="1445" y="1799"/>
                  </a:moveTo>
                  <a:cubicBezTo>
                    <a:pt x="1435" y="1795"/>
                    <a:pt x="1425" y="1790"/>
                    <a:pt x="1415" y="1784"/>
                  </a:cubicBezTo>
                  <a:cubicBezTo>
                    <a:pt x="1405" y="1778"/>
                    <a:pt x="1395" y="1771"/>
                    <a:pt x="1386" y="1764"/>
                  </a:cubicBezTo>
                  <a:cubicBezTo>
                    <a:pt x="1376" y="1757"/>
                    <a:pt x="1366" y="1749"/>
                    <a:pt x="1357" y="1740"/>
                  </a:cubicBezTo>
                  <a:cubicBezTo>
                    <a:pt x="1348" y="1731"/>
                    <a:pt x="1338" y="1721"/>
                    <a:pt x="1328" y="1710"/>
                  </a:cubicBezTo>
                  <a:cubicBezTo>
                    <a:pt x="1291" y="1666"/>
                    <a:pt x="1253" y="1623"/>
                    <a:pt x="1215" y="1578"/>
                  </a:cubicBezTo>
                  <a:cubicBezTo>
                    <a:pt x="1175" y="1532"/>
                    <a:pt x="1136" y="1486"/>
                    <a:pt x="1098" y="1440"/>
                  </a:cubicBezTo>
                  <a:lnTo>
                    <a:pt x="977" y="1298"/>
                  </a:lnTo>
                  <a:lnTo>
                    <a:pt x="856" y="1155"/>
                  </a:lnTo>
                  <a:lnTo>
                    <a:pt x="734" y="1011"/>
                  </a:lnTo>
                  <a:lnTo>
                    <a:pt x="614" y="870"/>
                  </a:lnTo>
                  <a:cubicBezTo>
                    <a:pt x="572" y="820"/>
                    <a:pt x="533" y="774"/>
                    <a:pt x="497" y="732"/>
                  </a:cubicBezTo>
                  <a:cubicBezTo>
                    <a:pt x="458" y="686"/>
                    <a:pt x="421" y="643"/>
                    <a:pt x="387" y="601"/>
                  </a:cubicBezTo>
                  <a:cubicBezTo>
                    <a:pt x="376" y="591"/>
                    <a:pt x="364" y="587"/>
                    <a:pt x="348" y="587"/>
                  </a:cubicBezTo>
                  <a:cubicBezTo>
                    <a:pt x="340" y="587"/>
                    <a:pt x="332" y="587"/>
                    <a:pt x="325" y="589"/>
                  </a:cubicBezTo>
                  <a:cubicBezTo>
                    <a:pt x="318" y="591"/>
                    <a:pt x="312" y="594"/>
                    <a:pt x="306" y="598"/>
                  </a:cubicBezTo>
                  <a:lnTo>
                    <a:pt x="306" y="598"/>
                  </a:lnTo>
                  <a:cubicBezTo>
                    <a:pt x="302" y="600"/>
                    <a:pt x="299" y="604"/>
                    <a:pt x="298" y="607"/>
                  </a:cubicBezTo>
                  <a:cubicBezTo>
                    <a:pt x="295" y="611"/>
                    <a:pt x="294" y="616"/>
                    <a:pt x="293" y="622"/>
                  </a:cubicBezTo>
                  <a:lnTo>
                    <a:pt x="293" y="2110"/>
                  </a:lnTo>
                  <a:cubicBezTo>
                    <a:pt x="293" y="2129"/>
                    <a:pt x="279" y="2143"/>
                    <a:pt x="260" y="2143"/>
                  </a:cubicBezTo>
                  <a:lnTo>
                    <a:pt x="33" y="2143"/>
                  </a:lnTo>
                  <a:cubicBezTo>
                    <a:pt x="15" y="2143"/>
                    <a:pt x="0" y="2129"/>
                    <a:pt x="0" y="2110"/>
                  </a:cubicBezTo>
                  <a:lnTo>
                    <a:pt x="0" y="606"/>
                  </a:lnTo>
                  <a:cubicBezTo>
                    <a:pt x="0" y="601"/>
                    <a:pt x="1" y="597"/>
                    <a:pt x="2" y="593"/>
                  </a:cubicBezTo>
                  <a:cubicBezTo>
                    <a:pt x="4" y="571"/>
                    <a:pt x="8" y="549"/>
                    <a:pt x="14" y="529"/>
                  </a:cubicBezTo>
                  <a:cubicBezTo>
                    <a:pt x="20" y="507"/>
                    <a:pt x="28" y="486"/>
                    <a:pt x="38" y="467"/>
                  </a:cubicBezTo>
                  <a:cubicBezTo>
                    <a:pt x="49" y="448"/>
                    <a:pt x="61" y="430"/>
                    <a:pt x="74" y="414"/>
                  </a:cubicBezTo>
                  <a:cubicBezTo>
                    <a:pt x="88" y="397"/>
                    <a:pt x="103" y="382"/>
                    <a:pt x="120" y="369"/>
                  </a:cubicBezTo>
                  <a:cubicBezTo>
                    <a:pt x="137" y="356"/>
                    <a:pt x="154" y="344"/>
                    <a:pt x="172" y="335"/>
                  </a:cubicBezTo>
                  <a:cubicBezTo>
                    <a:pt x="191" y="325"/>
                    <a:pt x="210" y="316"/>
                    <a:pt x="230" y="309"/>
                  </a:cubicBezTo>
                  <a:cubicBezTo>
                    <a:pt x="250" y="303"/>
                    <a:pt x="270" y="298"/>
                    <a:pt x="291" y="294"/>
                  </a:cubicBezTo>
                  <a:cubicBezTo>
                    <a:pt x="311" y="291"/>
                    <a:pt x="332" y="289"/>
                    <a:pt x="352" y="289"/>
                  </a:cubicBezTo>
                  <a:cubicBezTo>
                    <a:pt x="401" y="289"/>
                    <a:pt x="448" y="298"/>
                    <a:pt x="493" y="318"/>
                  </a:cubicBezTo>
                  <a:cubicBezTo>
                    <a:pt x="517" y="328"/>
                    <a:pt x="538" y="341"/>
                    <a:pt x="559" y="357"/>
                  </a:cubicBezTo>
                  <a:cubicBezTo>
                    <a:pt x="578" y="373"/>
                    <a:pt x="596" y="391"/>
                    <a:pt x="613" y="413"/>
                  </a:cubicBezTo>
                  <a:lnTo>
                    <a:pt x="848" y="690"/>
                  </a:lnTo>
                  <a:lnTo>
                    <a:pt x="1317" y="1243"/>
                  </a:lnTo>
                  <a:lnTo>
                    <a:pt x="1552" y="1519"/>
                  </a:lnTo>
                  <a:cubicBezTo>
                    <a:pt x="1554" y="1521"/>
                    <a:pt x="1556" y="1523"/>
                    <a:pt x="1559" y="1524"/>
                  </a:cubicBezTo>
                  <a:lnTo>
                    <a:pt x="1560" y="1525"/>
                  </a:lnTo>
                  <a:cubicBezTo>
                    <a:pt x="1563" y="1527"/>
                    <a:pt x="1566" y="1529"/>
                    <a:pt x="1571" y="1531"/>
                  </a:cubicBezTo>
                  <a:lnTo>
                    <a:pt x="1572" y="1532"/>
                  </a:lnTo>
                  <a:cubicBezTo>
                    <a:pt x="1575" y="1533"/>
                    <a:pt x="1579" y="1534"/>
                    <a:pt x="1582" y="1535"/>
                  </a:cubicBezTo>
                  <a:cubicBezTo>
                    <a:pt x="1585" y="1536"/>
                    <a:pt x="1588" y="1536"/>
                    <a:pt x="1591" y="1536"/>
                  </a:cubicBezTo>
                  <a:cubicBezTo>
                    <a:pt x="1603" y="1536"/>
                    <a:pt x="1615" y="1532"/>
                    <a:pt x="1625" y="1524"/>
                  </a:cubicBezTo>
                  <a:cubicBezTo>
                    <a:pt x="1634" y="1517"/>
                    <a:pt x="1640" y="1508"/>
                    <a:pt x="1643" y="1497"/>
                  </a:cubicBezTo>
                  <a:lnTo>
                    <a:pt x="1643" y="33"/>
                  </a:lnTo>
                  <a:cubicBezTo>
                    <a:pt x="1643" y="15"/>
                    <a:pt x="1658" y="0"/>
                    <a:pt x="1676" y="0"/>
                  </a:cubicBezTo>
                  <a:lnTo>
                    <a:pt x="1906" y="0"/>
                  </a:lnTo>
                  <a:cubicBezTo>
                    <a:pt x="1924" y="0"/>
                    <a:pt x="1939" y="15"/>
                    <a:pt x="1939" y="33"/>
                  </a:cubicBezTo>
                  <a:lnTo>
                    <a:pt x="1939" y="1517"/>
                  </a:lnTo>
                  <a:cubicBezTo>
                    <a:pt x="1939" y="1519"/>
                    <a:pt x="1939" y="1521"/>
                    <a:pt x="1938" y="1523"/>
                  </a:cubicBezTo>
                  <a:cubicBezTo>
                    <a:pt x="1936" y="1546"/>
                    <a:pt x="1932" y="1567"/>
                    <a:pt x="1925" y="1588"/>
                  </a:cubicBezTo>
                  <a:cubicBezTo>
                    <a:pt x="1919" y="1610"/>
                    <a:pt x="1910" y="1631"/>
                    <a:pt x="1899" y="1650"/>
                  </a:cubicBezTo>
                  <a:cubicBezTo>
                    <a:pt x="1889" y="1669"/>
                    <a:pt x="1877" y="1686"/>
                    <a:pt x="1864" y="1703"/>
                  </a:cubicBezTo>
                  <a:cubicBezTo>
                    <a:pt x="1850" y="1719"/>
                    <a:pt x="1836" y="1734"/>
                    <a:pt x="1820" y="1748"/>
                  </a:cubicBezTo>
                  <a:cubicBezTo>
                    <a:pt x="1804" y="1762"/>
                    <a:pt x="1787" y="1774"/>
                    <a:pt x="1770" y="1785"/>
                  </a:cubicBezTo>
                  <a:cubicBezTo>
                    <a:pt x="1752" y="1795"/>
                    <a:pt x="1733" y="1804"/>
                    <a:pt x="1713" y="1812"/>
                  </a:cubicBezTo>
                  <a:cubicBezTo>
                    <a:pt x="1673" y="1826"/>
                    <a:pt x="1631" y="1834"/>
                    <a:pt x="1589" y="1834"/>
                  </a:cubicBezTo>
                  <a:cubicBezTo>
                    <a:pt x="1578" y="1834"/>
                    <a:pt x="1566" y="1833"/>
                    <a:pt x="1553" y="1832"/>
                  </a:cubicBezTo>
                  <a:cubicBezTo>
                    <a:pt x="1541" y="1830"/>
                    <a:pt x="1529" y="1828"/>
                    <a:pt x="1516" y="1826"/>
                  </a:cubicBezTo>
                  <a:cubicBezTo>
                    <a:pt x="1503" y="1823"/>
                    <a:pt x="1491" y="1819"/>
                    <a:pt x="1478" y="1815"/>
                  </a:cubicBezTo>
                  <a:cubicBezTo>
                    <a:pt x="1467" y="1810"/>
                    <a:pt x="1456" y="1805"/>
                    <a:pt x="1445" y="1799"/>
                  </a:cubicBez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8" name="Freeform 7">
              <a:extLst>
                <a:ext uri="{FF2B5EF4-FFF2-40B4-BE49-F238E27FC236}">
                  <a16:creationId xmlns:a16="http://schemas.microsoft.com/office/drawing/2014/main" id="{774B5E73-D663-5F8D-79B1-4EFC41F10844}"/>
                </a:ext>
              </a:extLst>
            </p:cNvPr>
            <p:cNvSpPr>
              <a:spLocks noEditPoints="1"/>
            </p:cNvSpPr>
            <p:nvPr/>
          </p:nvSpPr>
          <p:spPr bwMode="auto">
            <a:xfrm>
              <a:off x="6124576" y="3311525"/>
              <a:ext cx="750888" cy="549275"/>
            </a:xfrm>
            <a:custGeom>
              <a:avLst/>
              <a:gdLst>
                <a:gd name="T0" fmla="*/ 1846 w 2081"/>
                <a:gd name="T1" fmla="*/ 844 h 1511"/>
                <a:gd name="T2" fmla="*/ 1808 w 2081"/>
                <a:gd name="T3" fmla="*/ 878 h 1511"/>
                <a:gd name="T4" fmla="*/ 1754 w 2081"/>
                <a:gd name="T5" fmla="*/ 912 h 1511"/>
                <a:gd name="T6" fmla="*/ 1698 w 2081"/>
                <a:gd name="T7" fmla="*/ 939 h 1511"/>
                <a:gd name="T8" fmla="*/ 1684 w 2081"/>
                <a:gd name="T9" fmla="*/ 944 h 1511"/>
                <a:gd name="T10" fmla="*/ 1758 w 2081"/>
                <a:gd name="T11" fmla="*/ 1044 h 1511"/>
                <a:gd name="T12" fmla="*/ 1865 w 2081"/>
                <a:gd name="T13" fmla="*/ 1186 h 1511"/>
                <a:gd name="T14" fmla="*/ 1865 w 2081"/>
                <a:gd name="T15" fmla="*/ 1186 h 1511"/>
                <a:gd name="T16" fmla="*/ 1972 w 2081"/>
                <a:gd name="T17" fmla="*/ 1328 h 1511"/>
                <a:gd name="T18" fmla="*/ 2022 w 2081"/>
                <a:gd name="T19" fmla="*/ 1396 h 1511"/>
                <a:gd name="T20" fmla="*/ 2070 w 2081"/>
                <a:gd name="T21" fmla="*/ 1458 h 1511"/>
                <a:gd name="T22" fmla="*/ 2063 w 2081"/>
                <a:gd name="T23" fmla="*/ 1505 h 1511"/>
                <a:gd name="T24" fmla="*/ 2043 w 2081"/>
                <a:gd name="T25" fmla="*/ 1511 h 1511"/>
                <a:gd name="T26" fmla="*/ 2043 w 2081"/>
                <a:gd name="T27" fmla="*/ 1511 h 1511"/>
                <a:gd name="T28" fmla="*/ 1755 w 2081"/>
                <a:gd name="T29" fmla="*/ 1511 h 1511"/>
                <a:gd name="T30" fmla="*/ 1727 w 2081"/>
                <a:gd name="T31" fmla="*/ 1496 h 1511"/>
                <a:gd name="T32" fmla="*/ 1343 w 2081"/>
                <a:gd name="T33" fmla="*/ 982 h 1511"/>
                <a:gd name="T34" fmla="*/ 293 w 2081"/>
                <a:gd name="T35" fmla="*/ 982 h 1511"/>
                <a:gd name="T36" fmla="*/ 293 w 2081"/>
                <a:gd name="T37" fmla="*/ 1478 h 1511"/>
                <a:gd name="T38" fmla="*/ 260 w 2081"/>
                <a:gd name="T39" fmla="*/ 1511 h 1511"/>
                <a:gd name="T40" fmla="*/ 33 w 2081"/>
                <a:gd name="T41" fmla="*/ 1511 h 1511"/>
                <a:gd name="T42" fmla="*/ 0 w 2081"/>
                <a:gd name="T43" fmla="*/ 1478 h 1511"/>
                <a:gd name="T44" fmla="*/ 0 w 2081"/>
                <a:gd name="T45" fmla="*/ 33 h 1511"/>
                <a:gd name="T46" fmla="*/ 33 w 2081"/>
                <a:gd name="T47" fmla="*/ 0 h 1511"/>
                <a:gd name="T48" fmla="*/ 1497 w 2081"/>
                <a:gd name="T49" fmla="*/ 0 h 1511"/>
                <a:gd name="T50" fmla="*/ 1645 w 2081"/>
                <a:gd name="T51" fmla="*/ 20 h 1511"/>
                <a:gd name="T52" fmla="*/ 1777 w 2081"/>
                <a:gd name="T53" fmla="*/ 80 h 1511"/>
                <a:gd name="T54" fmla="*/ 1779 w 2081"/>
                <a:gd name="T55" fmla="*/ 81 h 1511"/>
                <a:gd name="T56" fmla="*/ 1871 w 2081"/>
                <a:gd name="T57" fmla="*/ 156 h 1511"/>
                <a:gd name="T58" fmla="*/ 1945 w 2081"/>
                <a:gd name="T59" fmla="*/ 253 h 1511"/>
                <a:gd name="T60" fmla="*/ 1992 w 2081"/>
                <a:gd name="T61" fmla="*/ 367 h 1511"/>
                <a:gd name="T62" fmla="*/ 2008 w 2081"/>
                <a:gd name="T63" fmla="*/ 490 h 1511"/>
                <a:gd name="T64" fmla="*/ 1967 w 2081"/>
                <a:gd name="T65" fmla="*/ 682 h 1511"/>
                <a:gd name="T66" fmla="*/ 1918 w 2081"/>
                <a:gd name="T67" fmla="*/ 765 h 1511"/>
                <a:gd name="T68" fmla="*/ 1853 w 2081"/>
                <a:gd name="T69" fmla="*/ 839 h 1511"/>
                <a:gd name="T70" fmla="*/ 1846 w 2081"/>
                <a:gd name="T71" fmla="*/ 844 h 1511"/>
                <a:gd name="T72" fmla="*/ 293 w 2081"/>
                <a:gd name="T73" fmla="*/ 686 h 1511"/>
                <a:gd name="T74" fmla="*/ 1503 w 2081"/>
                <a:gd name="T75" fmla="*/ 686 h 1511"/>
                <a:gd name="T76" fmla="*/ 1584 w 2081"/>
                <a:gd name="T77" fmla="*/ 671 h 1511"/>
                <a:gd name="T78" fmla="*/ 1620 w 2081"/>
                <a:gd name="T79" fmla="*/ 652 h 1511"/>
                <a:gd name="T80" fmla="*/ 1652 w 2081"/>
                <a:gd name="T81" fmla="*/ 628 h 1511"/>
                <a:gd name="T82" fmla="*/ 1678 w 2081"/>
                <a:gd name="T83" fmla="*/ 599 h 1511"/>
                <a:gd name="T84" fmla="*/ 1698 w 2081"/>
                <a:gd name="T85" fmla="*/ 565 h 1511"/>
                <a:gd name="T86" fmla="*/ 1710 w 2081"/>
                <a:gd name="T87" fmla="*/ 529 h 1511"/>
                <a:gd name="T88" fmla="*/ 1714 w 2081"/>
                <a:gd name="T89" fmla="*/ 490 h 1511"/>
                <a:gd name="T90" fmla="*/ 1710 w 2081"/>
                <a:gd name="T91" fmla="*/ 451 h 1511"/>
                <a:gd name="T92" fmla="*/ 1697 w 2081"/>
                <a:gd name="T93" fmla="*/ 415 h 1511"/>
                <a:gd name="T94" fmla="*/ 1697 w 2081"/>
                <a:gd name="T95" fmla="*/ 415 h 1511"/>
                <a:gd name="T96" fmla="*/ 1676 w 2081"/>
                <a:gd name="T97" fmla="*/ 381 h 1511"/>
                <a:gd name="T98" fmla="*/ 1649 w 2081"/>
                <a:gd name="T99" fmla="*/ 352 h 1511"/>
                <a:gd name="T100" fmla="*/ 1617 w 2081"/>
                <a:gd name="T101" fmla="*/ 327 h 1511"/>
                <a:gd name="T102" fmla="*/ 1580 w 2081"/>
                <a:gd name="T103" fmla="*/ 309 h 1511"/>
                <a:gd name="T104" fmla="*/ 1540 w 2081"/>
                <a:gd name="T105" fmla="*/ 297 h 1511"/>
                <a:gd name="T106" fmla="*/ 1540 w 2081"/>
                <a:gd name="T107" fmla="*/ 297 h 1511"/>
                <a:gd name="T108" fmla="*/ 1497 w 2081"/>
                <a:gd name="T109" fmla="*/ 293 h 1511"/>
                <a:gd name="T110" fmla="*/ 293 w 2081"/>
                <a:gd name="T111" fmla="*/ 293 h 1511"/>
                <a:gd name="T112" fmla="*/ 293 w 2081"/>
                <a:gd name="T113" fmla="*/ 686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81" h="1511">
                  <a:moveTo>
                    <a:pt x="1846" y="844"/>
                  </a:moveTo>
                  <a:cubicBezTo>
                    <a:pt x="1834" y="856"/>
                    <a:pt x="1821" y="867"/>
                    <a:pt x="1808" y="878"/>
                  </a:cubicBezTo>
                  <a:cubicBezTo>
                    <a:pt x="1791" y="890"/>
                    <a:pt x="1773" y="902"/>
                    <a:pt x="1754" y="912"/>
                  </a:cubicBezTo>
                  <a:cubicBezTo>
                    <a:pt x="1736" y="922"/>
                    <a:pt x="1718" y="931"/>
                    <a:pt x="1698" y="939"/>
                  </a:cubicBezTo>
                  <a:cubicBezTo>
                    <a:pt x="1693" y="941"/>
                    <a:pt x="1689" y="943"/>
                    <a:pt x="1684" y="944"/>
                  </a:cubicBezTo>
                  <a:lnTo>
                    <a:pt x="1758" y="1044"/>
                  </a:lnTo>
                  <a:lnTo>
                    <a:pt x="1865" y="1186"/>
                  </a:lnTo>
                  <a:lnTo>
                    <a:pt x="1865" y="1186"/>
                  </a:lnTo>
                  <a:lnTo>
                    <a:pt x="1972" y="1328"/>
                  </a:lnTo>
                  <a:lnTo>
                    <a:pt x="2022" y="1396"/>
                  </a:lnTo>
                  <a:lnTo>
                    <a:pt x="2070" y="1458"/>
                  </a:lnTo>
                  <a:cubicBezTo>
                    <a:pt x="2081" y="1473"/>
                    <a:pt x="2078" y="1494"/>
                    <a:pt x="2063" y="1505"/>
                  </a:cubicBezTo>
                  <a:cubicBezTo>
                    <a:pt x="2057" y="1509"/>
                    <a:pt x="2050" y="1511"/>
                    <a:pt x="2043" y="1511"/>
                  </a:cubicBezTo>
                  <a:lnTo>
                    <a:pt x="2043" y="1511"/>
                  </a:lnTo>
                  <a:lnTo>
                    <a:pt x="1755" y="1511"/>
                  </a:lnTo>
                  <a:cubicBezTo>
                    <a:pt x="1744" y="1511"/>
                    <a:pt x="1733" y="1505"/>
                    <a:pt x="1727" y="1496"/>
                  </a:cubicBezTo>
                  <a:lnTo>
                    <a:pt x="1343" y="982"/>
                  </a:lnTo>
                  <a:lnTo>
                    <a:pt x="293" y="982"/>
                  </a:lnTo>
                  <a:lnTo>
                    <a:pt x="293" y="1478"/>
                  </a:lnTo>
                  <a:cubicBezTo>
                    <a:pt x="293" y="1497"/>
                    <a:pt x="278" y="1511"/>
                    <a:pt x="260" y="1511"/>
                  </a:cubicBezTo>
                  <a:lnTo>
                    <a:pt x="33" y="1511"/>
                  </a:lnTo>
                  <a:cubicBezTo>
                    <a:pt x="15" y="1511"/>
                    <a:pt x="0" y="1497"/>
                    <a:pt x="0" y="1478"/>
                  </a:cubicBezTo>
                  <a:lnTo>
                    <a:pt x="0" y="33"/>
                  </a:lnTo>
                  <a:cubicBezTo>
                    <a:pt x="0" y="15"/>
                    <a:pt x="15" y="0"/>
                    <a:pt x="33" y="0"/>
                  </a:cubicBezTo>
                  <a:lnTo>
                    <a:pt x="1497" y="0"/>
                  </a:lnTo>
                  <a:cubicBezTo>
                    <a:pt x="1549" y="0"/>
                    <a:pt x="1598" y="7"/>
                    <a:pt x="1645" y="20"/>
                  </a:cubicBezTo>
                  <a:cubicBezTo>
                    <a:pt x="1691" y="33"/>
                    <a:pt x="1736" y="54"/>
                    <a:pt x="1777" y="80"/>
                  </a:cubicBezTo>
                  <a:lnTo>
                    <a:pt x="1779" y="81"/>
                  </a:lnTo>
                  <a:cubicBezTo>
                    <a:pt x="1813" y="103"/>
                    <a:pt x="1844" y="127"/>
                    <a:pt x="1871" y="156"/>
                  </a:cubicBezTo>
                  <a:cubicBezTo>
                    <a:pt x="1899" y="185"/>
                    <a:pt x="1924" y="217"/>
                    <a:pt x="1945" y="253"/>
                  </a:cubicBezTo>
                  <a:cubicBezTo>
                    <a:pt x="1966" y="290"/>
                    <a:pt x="1981" y="327"/>
                    <a:pt x="1992" y="367"/>
                  </a:cubicBezTo>
                  <a:cubicBezTo>
                    <a:pt x="2002" y="407"/>
                    <a:pt x="2008" y="448"/>
                    <a:pt x="2008" y="490"/>
                  </a:cubicBezTo>
                  <a:cubicBezTo>
                    <a:pt x="2008" y="558"/>
                    <a:pt x="1994" y="622"/>
                    <a:pt x="1967" y="682"/>
                  </a:cubicBezTo>
                  <a:cubicBezTo>
                    <a:pt x="1953" y="711"/>
                    <a:pt x="1937" y="739"/>
                    <a:pt x="1918" y="765"/>
                  </a:cubicBezTo>
                  <a:cubicBezTo>
                    <a:pt x="1899" y="792"/>
                    <a:pt x="1878" y="816"/>
                    <a:pt x="1853" y="839"/>
                  </a:cubicBezTo>
                  <a:cubicBezTo>
                    <a:pt x="1851" y="841"/>
                    <a:pt x="1849" y="843"/>
                    <a:pt x="1846" y="844"/>
                  </a:cubicBezTo>
                  <a:close/>
                  <a:moveTo>
                    <a:pt x="293" y="686"/>
                  </a:moveTo>
                  <a:lnTo>
                    <a:pt x="1503" y="686"/>
                  </a:lnTo>
                  <a:cubicBezTo>
                    <a:pt x="1531" y="686"/>
                    <a:pt x="1558" y="681"/>
                    <a:pt x="1584" y="671"/>
                  </a:cubicBezTo>
                  <a:cubicBezTo>
                    <a:pt x="1597" y="665"/>
                    <a:pt x="1610" y="659"/>
                    <a:pt x="1620" y="652"/>
                  </a:cubicBezTo>
                  <a:cubicBezTo>
                    <a:pt x="1631" y="646"/>
                    <a:pt x="1642" y="638"/>
                    <a:pt x="1652" y="628"/>
                  </a:cubicBezTo>
                  <a:cubicBezTo>
                    <a:pt x="1661" y="619"/>
                    <a:pt x="1670" y="610"/>
                    <a:pt x="1678" y="599"/>
                  </a:cubicBezTo>
                  <a:cubicBezTo>
                    <a:pt x="1685" y="589"/>
                    <a:pt x="1692" y="578"/>
                    <a:pt x="1698" y="565"/>
                  </a:cubicBezTo>
                  <a:cubicBezTo>
                    <a:pt x="1703" y="554"/>
                    <a:pt x="1707" y="541"/>
                    <a:pt x="1710" y="529"/>
                  </a:cubicBezTo>
                  <a:cubicBezTo>
                    <a:pt x="1713" y="517"/>
                    <a:pt x="1714" y="504"/>
                    <a:pt x="1714" y="490"/>
                  </a:cubicBezTo>
                  <a:cubicBezTo>
                    <a:pt x="1714" y="476"/>
                    <a:pt x="1713" y="463"/>
                    <a:pt x="1710" y="451"/>
                  </a:cubicBezTo>
                  <a:cubicBezTo>
                    <a:pt x="1707" y="438"/>
                    <a:pt x="1703" y="426"/>
                    <a:pt x="1697" y="415"/>
                  </a:cubicBezTo>
                  <a:lnTo>
                    <a:pt x="1697" y="415"/>
                  </a:lnTo>
                  <a:cubicBezTo>
                    <a:pt x="1691" y="403"/>
                    <a:pt x="1684" y="391"/>
                    <a:pt x="1676" y="381"/>
                  </a:cubicBezTo>
                  <a:cubicBezTo>
                    <a:pt x="1668" y="370"/>
                    <a:pt x="1659" y="361"/>
                    <a:pt x="1649" y="352"/>
                  </a:cubicBezTo>
                  <a:cubicBezTo>
                    <a:pt x="1639" y="342"/>
                    <a:pt x="1628" y="334"/>
                    <a:pt x="1617" y="327"/>
                  </a:cubicBezTo>
                  <a:cubicBezTo>
                    <a:pt x="1606" y="320"/>
                    <a:pt x="1593" y="314"/>
                    <a:pt x="1580" y="309"/>
                  </a:cubicBezTo>
                  <a:cubicBezTo>
                    <a:pt x="1566" y="304"/>
                    <a:pt x="1553" y="300"/>
                    <a:pt x="1540" y="297"/>
                  </a:cubicBezTo>
                  <a:lnTo>
                    <a:pt x="1540" y="297"/>
                  </a:lnTo>
                  <a:cubicBezTo>
                    <a:pt x="1526" y="295"/>
                    <a:pt x="1512" y="293"/>
                    <a:pt x="1497" y="293"/>
                  </a:cubicBezTo>
                  <a:lnTo>
                    <a:pt x="293" y="293"/>
                  </a:lnTo>
                  <a:lnTo>
                    <a:pt x="293" y="686"/>
                  </a:ln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 name="Freeform 8">
              <a:extLst>
                <a:ext uri="{FF2B5EF4-FFF2-40B4-BE49-F238E27FC236}">
                  <a16:creationId xmlns:a16="http://schemas.microsoft.com/office/drawing/2014/main" id="{4388498A-092F-D76E-C181-35CD54883F4B}"/>
                </a:ext>
              </a:extLst>
            </p:cNvPr>
            <p:cNvSpPr>
              <a:spLocks/>
            </p:cNvSpPr>
            <p:nvPr/>
          </p:nvSpPr>
          <p:spPr bwMode="auto">
            <a:xfrm>
              <a:off x="6861176" y="3311525"/>
              <a:ext cx="668338" cy="549275"/>
            </a:xfrm>
            <a:custGeom>
              <a:avLst/>
              <a:gdLst>
                <a:gd name="T0" fmla="*/ 1821 w 1854"/>
                <a:gd name="T1" fmla="*/ 293 h 1511"/>
                <a:gd name="T2" fmla="*/ 1074 w 1854"/>
                <a:gd name="T3" fmla="*/ 293 h 1511"/>
                <a:gd name="T4" fmla="*/ 1074 w 1854"/>
                <a:gd name="T5" fmla="*/ 1478 h 1511"/>
                <a:gd name="T6" fmla="*/ 1041 w 1854"/>
                <a:gd name="T7" fmla="*/ 1511 h 1511"/>
                <a:gd name="T8" fmla="*/ 813 w 1854"/>
                <a:gd name="T9" fmla="*/ 1511 h 1511"/>
                <a:gd name="T10" fmla="*/ 780 w 1854"/>
                <a:gd name="T11" fmla="*/ 1478 h 1511"/>
                <a:gd name="T12" fmla="*/ 780 w 1854"/>
                <a:gd name="T13" fmla="*/ 293 h 1511"/>
                <a:gd name="T14" fmla="*/ 33 w 1854"/>
                <a:gd name="T15" fmla="*/ 293 h 1511"/>
                <a:gd name="T16" fmla="*/ 0 w 1854"/>
                <a:gd name="T17" fmla="*/ 260 h 1511"/>
                <a:gd name="T18" fmla="*/ 0 w 1854"/>
                <a:gd name="T19" fmla="*/ 33 h 1511"/>
                <a:gd name="T20" fmla="*/ 33 w 1854"/>
                <a:gd name="T21" fmla="*/ 0 h 1511"/>
                <a:gd name="T22" fmla="*/ 1821 w 1854"/>
                <a:gd name="T23" fmla="*/ 0 h 1511"/>
                <a:gd name="T24" fmla="*/ 1854 w 1854"/>
                <a:gd name="T25" fmla="*/ 33 h 1511"/>
                <a:gd name="T26" fmla="*/ 1854 w 1854"/>
                <a:gd name="T27" fmla="*/ 260 h 1511"/>
                <a:gd name="T28" fmla="*/ 1821 w 1854"/>
                <a:gd name="T29" fmla="*/ 293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4" h="1511">
                  <a:moveTo>
                    <a:pt x="1821" y="293"/>
                  </a:moveTo>
                  <a:lnTo>
                    <a:pt x="1074" y="293"/>
                  </a:lnTo>
                  <a:lnTo>
                    <a:pt x="1074" y="1478"/>
                  </a:lnTo>
                  <a:cubicBezTo>
                    <a:pt x="1074" y="1497"/>
                    <a:pt x="1059" y="1511"/>
                    <a:pt x="1041" y="1511"/>
                  </a:cubicBezTo>
                  <a:lnTo>
                    <a:pt x="813" y="1511"/>
                  </a:lnTo>
                  <a:cubicBezTo>
                    <a:pt x="795" y="1511"/>
                    <a:pt x="780" y="1497"/>
                    <a:pt x="780" y="1478"/>
                  </a:cubicBezTo>
                  <a:lnTo>
                    <a:pt x="780" y="293"/>
                  </a:lnTo>
                  <a:lnTo>
                    <a:pt x="33" y="293"/>
                  </a:lnTo>
                  <a:cubicBezTo>
                    <a:pt x="15" y="293"/>
                    <a:pt x="0" y="279"/>
                    <a:pt x="0" y="260"/>
                  </a:cubicBezTo>
                  <a:lnTo>
                    <a:pt x="0" y="33"/>
                  </a:lnTo>
                  <a:cubicBezTo>
                    <a:pt x="0" y="15"/>
                    <a:pt x="15" y="0"/>
                    <a:pt x="33" y="0"/>
                  </a:cubicBezTo>
                  <a:lnTo>
                    <a:pt x="1821" y="0"/>
                  </a:lnTo>
                  <a:cubicBezTo>
                    <a:pt x="1839" y="0"/>
                    <a:pt x="1854" y="15"/>
                    <a:pt x="1854" y="33"/>
                  </a:cubicBezTo>
                  <a:lnTo>
                    <a:pt x="1854" y="260"/>
                  </a:lnTo>
                  <a:cubicBezTo>
                    <a:pt x="1854" y="279"/>
                    <a:pt x="1839" y="293"/>
                    <a:pt x="1821" y="293"/>
                  </a:cubicBez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 name="Freeform 9">
              <a:extLst>
                <a:ext uri="{FF2B5EF4-FFF2-40B4-BE49-F238E27FC236}">
                  <a16:creationId xmlns:a16="http://schemas.microsoft.com/office/drawing/2014/main" id="{E127FC99-C69B-3219-817B-BB4431620BE5}"/>
                </a:ext>
              </a:extLst>
            </p:cNvPr>
            <p:cNvSpPr>
              <a:spLocks/>
            </p:cNvSpPr>
            <p:nvPr/>
          </p:nvSpPr>
          <p:spPr bwMode="auto">
            <a:xfrm>
              <a:off x="6032501" y="2714625"/>
              <a:ext cx="433388" cy="390525"/>
            </a:xfrm>
            <a:custGeom>
              <a:avLst/>
              <a:gdLst>
                <a:gd name="T0" fmla="*/ 234 w 1200"/>
                <a:gd name="T1" fmla="*/ 411 h 1075"/>
                <a:gd name="T2" fmla="*/ 710 w 1200"/>
                <a:gd name="T3" fmla="*/ 913 h 1075"/>
                <a:gd name="T4" fmla="*/ 17 w 1200"/>
                <a:gd name="T5" fmla="*/ 1075 h 1075"/>
                <a:gd name="T6" fmla="*/ 234 w 1200"/>
                <a:gd name="T7" fmla="*/ 411 h 1075"/>
              </a:gdLst>
              <a:ahLst/>
              <a:cxnLst>
                <a:cxn ang="0">
                  <a:pos x="T0" y="T1"/>
                </a:cxn>
                <a:cxn ang="0">
                  <a:pos x="T2" y="T3"/>
                </a:cxn>
                <a:cxn ang="0">
                  <a:pos x="T4" y="T5"/>
                </a:cxn>
                <a:cxn ang="0">
                  <a:pos x="T6" y="T7"/>
                </a:cxn>
              </a:cxnLst>
              <a:rect l="0" t="0" r="r" b="b"/>
              <a:pathLst>
                <a:path w="1200" h="1075">
                  <a:moveTo>
                    <a:pt x="234" y="411"/>
                  </a:moveTo>
                  <a:cubicBezTo>
                    <a:pt x="796" y="0"/>
                    <a:pt x="1200" y="672"/>
                    <a:pt x="710" y="913"/>
                  </a:cubicBezTo>
                  <a:cubicBezTo>
                    <a:pt x="479" y="1021"/>
                    <a:pt x="248" y="837"/>
                    <a:pt x="17" y="1075"/>
                  </a:cubicBezTo>
                  <a:cubicBezTo>
                    <a:pt x="0" y="828"/>
                    <a:pt x="46" y="549"/>
                    <a:pt x="234" y="411"/>
                  </a:cubicBezTo>
                  <a:close/>
                </a:path>
              </a:pathLst>
            </a:custGeom>
            <a:solidFill>
              <a:srgbClr val="70BF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 name="Freeform 10">
              <a:extLst>
                <a:ext uri="{FF2B5EF4-FFF2-40B4-BE49-F238E27FC236}">
                  <a16:creationId xmlns:a16="http://schemas.microsoft.com/office/drawing/2014/main" id="{3D2C7CEC-560F-1869-EF45-83BEE08393C8}"/>
                </a:ext>
              </a:extLst>
            </p:cNvPr>
            <p:cNvSpPr>
              <a:spLocks/>
            </p:cNvSpPr>
            <p:nvPr/>
          </p:nvSpPr>
          <p:spPr bwMode="auto">
            <a:xfrm>
              <a:off x="5397501" y="3935413"/>
              <a:ext cx="106363" cy="106363"/>
            </a:xfrm>
            <a:custGeom>
              <a:avLst/>
              <a:gdLst>
                <a:gd name="T0" fmla="*/ 20 w 294"/>
                <a:gd name="T1" fmla="*/ 0 h 294"/>
                <a:gd name="T2" fmla="*/ 274 w 294"/>
                <a:gd name="T3" fmla="*/ 0 h 294"/>
                <a:gd name="T4" fmla="*/ 294 w 294"/>
                <a:gd name="T5" fmla="*/ 20 h 294"/>
                <a:gd name="T6" fmla="*/ 294 w 294"/>
                <a:gd name="T7" fmla="*/ 274 h 294"/>
                <a:gd name="T8" fmla="*/ 274 w 294"/>
                <a:gd name="T9" fmla="*/ 294 h 294"/>
                <a:gd name="T10" fmla="*/ 20 w 294"/>
                <a:gd name="T11" fmla="*/ 294 h 294"/>
                <a:gd name="T12" fmla="*/ 0 w 294"/>
                <a:gd name="T13" fmla="*/ 274 h 294"/>
                <a:gd name="T14" fmla="*/ 0 w 294"/>
                <a:gd name="T15" fmla="*/ 20 h 294"/>
                <a:gd name="T16" fmla="*/ 20 w 294"/>
                <a:gd name="T1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4" h="294">
                  <a:moveTo>
                    <a:pt x="20" y="0"/>
                  </a:moveTo>
                  <a:lnTo>
                    <a:pt x="274" y="0"/>
                  </a:lnTo>
                  <a:cubicBezTo>
                    <a:pt x="285" y="0"/>
                    <a:pt x="294" y="9"/>
                    <a:pt x="294" y="20"/>
                  </a:cubicBezTo>
                  <a:lnTo>
                    <a:pt x="294" y="274"/>
                  </a:lnTo>
                  <a:cubicBezTo>
                    <a:pt x="294" y="285"/>
                    <a:pt x="285" y="294"/>
                    <a:pt x="274" y="294"/>
                  </a:cubicBezTo>
                  <a:lnTo>
                    <a:pt x="20" y="294"/>
                  </a:lnTo>
                  <a:cubicBezTo>
                    <a:pt x="9" y="294"/>
                    <a:pt x="0" y="285"/>
                    <a:pt x="0" y="274"/>
                  </a:cubicBezTo>
                  <a:lnTo>
                    <a:pt x="0" y="20"/>
                  </a:lnTo>
                  <a:cubicBezTo>
                    <a:pt x="0" y="9"/>
                    <a:pt x="9" y="0"/>
                    <a:pt x="20" y="0"/>
                  </a:cubicBezTo>
                  <a:close/>
                </a:path>
              </a:pathLst>
            </a:custGeom>
            <a:solidFill>
              <a:srgbClr val="70BF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graphicFrame>
        <p:nvGraphicFramePr>
          <p:cNvPr id="14" name="Tabla 13">
            <a:extLst>
              <a:ext uri="{FF2B5EF4-FFF2-40B4-BE49-F238E27FC236}">
                <a16:creationId xmlns:a16="http://schemas.microsoft.com/office/drawing/2014/main" id="{B3FFB372-62AF-19C4-0A53-2EE0F680684A}"/>
              </a:ext>
            </a:extLst>
          </p:cNvPr>
          <p:cNvGraphicFramePr>
            <a:graphicFrameLocks noGrp="1"/>
          </p:cNvGraphicFramePr>
          <p:nvPr>
            <p:extLst>
              <p:ext uri="{D42A27DB-BD31-4B8C-83A1-F6EECF244321}">
                <p14:modId xmlns:p14="http://schemas.microsoft.com/office/powerpoint/2010/main" val="1984695979"/>
              </p:ext>
            </p:extLst>
          </p:nvPr>
        </p:nvGraphicFramePr>
        <p:xfrm>
          <a:off x="704851" y="1171336"/>
          <a:ext cx="10639426" cy="4794686"/>
        </p:xfrm>
        <a:graphic>
          <a:graphicData uri="http://schemas.openxmlformats.org/drawingml/2006/table">
            <a:tbl>
              <a:tblPr/>
              <a:tblGrid>
                <a:gridCol w="2285999">
                  <a:extLst>
                    <a:ext uri="{9D8B030D-6E8A-4147-A177-3AD203B41FA5}">
                      <a16:colId xmlns:a16="http://schemas.microsoft.com/office/drawing/2014/main" val="71613146"/>
                    </a:ext>
                  </a:extLst>
                </a:gridCol>
                <a:gridCol w="3286124">
                  <a:extLst>
                    <a:ext uri="{9D8B030D-6E8A-4147-A177-3AD203B41FA5}">
                      <a16:colId xmlns:a16="http://schemas.microsoft.com/office/drawing/2014/main" val="2602880723"/>
                    </a:ext>
                  </a:extLst>
                </a:gridCol>
                <a:gridCol w="1070825">
                  <a:extLst>
                    <a:ext uri="{9D8B030D-6E8A-4147-A177-3AD203B41FA5}">
                      <a16:colId xmlns:a16="http://schemas.microsoft.com/office/drawing/2014/main" val="1313646735"/>
                    </a:ext>
                  </a:extLst>
                </a:gridCol>
                <a:gridCol w="1223801">
                  <a:extLst>
                    <a:ext uri="{9D8B030D-6E8A-4147-A177-3AD203B41FA5}">
                      <a16:colId xmlns:a16="http://schemas.microsoft.com/office/drawing/2014/main" val="2113913636"/>
                    </a:ext>
                  </a:extLst>
                </a:gridCol>
                <a:gridCol w="1365305">
                  <a:extLst>
                    <a:ext uri="{9D8B030D-6E8A-4147-A177-3AD203B41FA5}">
                      <a16:colId xmlns:a16="http://schemas.microsoft.com/office/drawing/2014/main" val="734136995"/>
                    </a:ext>
                  </a:extLst>
                </a:gridCol>
                <a:gridCol w="1407372">
                  <a:extLst>
                    <a:ext uri="{9D8B030D-6E8A-4147-A177-3AD203B41FA5}">
                      <a16:colId xmlns:a16="http://schemas.microsoft.com/office/drawing/2014/main" val="2909250349"/>
                    </a:ext>
                  </a:extLst>
                </a:gridCol>
              </a:tblGrid>
              <a:tr h="486014">
                <a:tc>
                  <a:txBody>
                    <a:bodyPr/>
                    <a:lstStyle/>
                    <a:p>
                      <a:pPr algn="ctr" fontAlgn="ctr"/>
                      <a:r>
                        <a:rPr lang="es-ES" sz="800" b="1" i="0" u="none" strike="noStrike" dirty="0">
                          <a:solidFill>
                            <a:srgbClr val="000000"/>
                          </a:solidFill>
                          <a:effectLst/>
                          <a:latin typeface="+mj-lt"/>
                        </a:rPr>
                        <a:t>NOMENCLATURA DEL MÉTODO DE SELECCIÓN</a:t>
                      </a:r>
                    </a:p>
                  </a:txBody>
                  <a:tcPr marL="3735" marR="3735" marT="373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F2D0"/>
                    </a:solidFill>
                  </a:tcPr>
                </a:tc>
                <a:tc>
                  <a:txBody>
                    <a:bodyPr/>
                    <a:lstStyle/>
                    <a:p>
                      <a:pPr algn="ctr" fontAlgn="ctr"/>
                      <a:r>
                        <a:rPr lang="es-ES" sz="800" b="1" i="0" u="none" strike="noStrike" dirty="0">
                          <a:solidFill>
                            <a:srgbClr val="000000"/>
                          </a:solidFill>
                          <a:effectLst/>
                          <a:latin typeface="+mj-lt"/>
                        </a:rPr>
                        <a:t>DESCRIPCIÓN DE MÉTODO DE CONTRATACIÓN</a:t>
                      </a:r>
                    </a:p>
                  </a:txBody>
                  <a:tcPr marL="3735" marR="3735" marT="373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F2D0"/>
                    </a:solidFill>
                  </a:tcPr>
                </a:tc>
                <a:tc>
                  <a:txBody>
                    <a:bodyPr/>
                    <a:lstStyle/>
                    <a:p>
                      <a:pPr algn="ctr" fontAlgn="ctr"/>
                      <a:r>
                        <a:rPr lang="es-ES" sz="800" b="1" i="0" u="none" strike="noStrike" dirty="0">
                          <a:solidFill>
                            <a:srgbClr val="000000"/>
                          </a:solidFill>
                          <a:effectLst/>
                          <a:latin typeface="+mj-lt"/>
                        </a:rPr>
                        <a:t>PLAZO DE LA OBRA</a:t>
                      </a:r>
                      <a:br>
                        <a:rPr lang="es-ES" sz="800" b="1" i="0" u="none" strike="noStrike" dirty="0">
                          <a:solidFill>
                            <a:srgbClr val="000000"/>
                          </a:solidFill>
                          <a:effectLst/>
                          <a:latin typeface="+mj-lt"/>
                        </a:rPr>
                      </a:br>
                      <a:r>
                        <a:rPr lang="es-ES" sz="800" b="1" i="0" u="none" strike="noStrike" dirty="0">
                          <a:solidFill>
                            <a:srgbClr val="000000"/>
                          </a:solidFill>
                          <a:effectLst/>
                          <a:latin typeface="+mj-lt"/>
                        </a:rPr>
                        <a:t>(DIAS CALENDARIO)</a:t>
                      </a:r>
                    </a:p>
                  </a:txBody>
                  <a:tcPr marL="3735" marR="3735" marT="373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F2D0"/>
                    </a:solidFill>
                  </a:tcPr>
                </a:tc>
                <a:tc>
                  <a:txBody>
                    <a:bodyPr/>
                    <a:lstStyle/>
                    <a:p>
                      <a:pPr algn="ctr" fontAlgn="ctr"/>
                      <a:r>
                        <a:rPr lang="es-PE" sz="800" b="1" i="0" u="none" strike="noStrike" dirty="0">
                          <a:solidFill>
                            <a:srgbClr val="000000"/>
                          </a:solidFill>
                          <a:effectLst/>
                          <a:latin typeface="+mj-lt"/>
                        </a:rPr>
                        <a:t>OBRA</a:t>
                      </a:r>
                    </a:p>
                  </a:txBody>
                  <a:tcPr marL="3735" marR="3735" marT="373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F2D0"/>
                    </a:solidFill>
                  </a:tcPr>
                </a:tc>
                <a:tc>
                  <a:txBody>
                    <a:bodyPr/>
                    <a:lstStyle/>
                    <a:p>
                      <a:pPr algn="ctr" fontAlgn="ctr"/>
                      <a:r>
                        <a:rPr lang="es-PE" sz="800" b="1" i="0" u="none" strike="noStrike" dirty="0" err="1">
                          <a:solidFill>
                            <a:srgbClr val="000000"/>
                          </a:solidFill>
                          <a:effectLst/>
                          <a:latin typeface="+mj-lt"/>
                        </a:rPr>
                        <a:t>N°</a:t>
                      </a:r>
                      <a:r>
                        <a:rPr lang="es-PE" sz="800" b="1" i="0" u="none" strike="noStrike" dirty="0">
                          <a:solidFill>
                            <a:srgbClr val="000000"/>
                          </a:solidFill>
                          <a:effectLst/>
                          <a:latin typeface="+mj-lt"/>
                        </a:rPr>
                        <a:t> DE REFERENCIA STEP</a:t>
                      </a:r>
                    </a:p>
                  </a:txBody>
                  <a:tcPr marL="3735" marR="3735" marT="373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F2D0"/>
                    </a:solidFill>
                  </a:tcPr>
                </a:tc>
                <a:tc>
                  <a:txBody>
                    <a:bodyPr/>
                    <a:lstStyle/>
                    <a:p>
                      <a:pPr algn="ctr" fontAlgn="ctr"/>
                      <a:r>
                        <a:rPr lang="es-PE" sz="800" b="1" i="0" u="none" strike="noStrike" dirty="0">
                          <a:solidFill>
                            <a:srgbClr val="000000"/>
                          </a:solidFill>
                          <a:effectLst/>
                          <a:latin typeface="+mj-lt"/>
                        </a:rPr>
                        <a:t>PRECIO REFERENCIAL</a:t>
                      </a:r>
                    </a:p>
                  </a:txBody>
                  <a:tcPr marL="3735" marR="3735" marT="373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F2D0"/>
                    </a:solidFill>
                  </a:tcPr>
                </a:tc>
                <a:extLst>
                  <a:ext uri="{0D108BD9-81ED-4DB2-BD59-A6C34878D82A}">
                    <a16:rowId xmlns:a16="http://schemas.microsoft.com/office/drawing/2014/main" val="3344901584"/>
                  </a:ext>
                </a:extLst>
              </a:tr>
              <a:tr h="558171">
                <a:tc>
                  <a:txBody>
                    <a:bodyPr/>
                    <a:lstStyle/>
                    <a:p>
                      <a:pPr algn="ctr" fontAlgn="ctr"/>
                      <a:r>
                        <a:rPr lang="es-PE" sz="800" b="0" i="0" u="none" strike="noStrike" dirty="0">
                          <a:solidFill>
                            <a:srgbClr val="000000"/>
                          </a:solidFill>
                          <a:effectLst/>
                          <a:latin typeface="+mj-lt"/>
                        </a:rPr>
                        <a:t>CONV-SDO-011-2024-MIDAGRI-PSI/BIRF </a:t>
                      </a:r>
                    </a:p>
                  </a:txBody>
                  <a:tcPr marL="3735" marR="3735" marT="373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r>
                        <a:rPr lang="es-ES" sz="800" b="0" i="0" u="none" strike="noStrike" dirty="0">
                          <a:solidFill>
                            <a:srgbClr val="000000"/>
                          </a:solidFill>
                          <a:effectLst/>
                          <a:latin typeface="+mj-lt"/>
                        </a:rPr>
                        <a:t>EJECUCIÓN DE LA OBRA  “MEJORAMIENTO DEL SERVICIO DE AGUA A NIVEL  PARCELARIO CON UN SISTEMA DE RIEGO TECNIFICADO PARA EL GRUPO DE GESTIÓN EMPRESARIAL ALLIN  KAUSAY, IRRIGACIÓN TALAVERA - DISTRITO DE TALAVERA - PROVINCIA DE ANDAHUAYLAS - DEPARTAMENTO DE APURÍMAC” </a:t>
                      </a:r>
                    </a:p>
                  </a:txBody>
                  <a:tcPr marL="3735" marR="3735" marT="373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150</a:t>
                      </a:r>
                    </a:p>
                  </a:txBody>
                  <a:tcPr marL="3735" marR="3735" marT="373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ALLIN KAUSAY</a:t>
                      </a:r>
                    </a:p>
                  </a:txBody>
                  <a:tcPr marL="3735" marR="3735" marT="373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PE-PSI-433671-CW-RFB</a:t>
                      </a:r>
                    </a:p>
                  </a:txBody>
                  <a:tcPr marL="3735" marR="3735" marT="373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S/ 3,064,068.55</a:t>
                      </a:r>
                    </a:p>
                  </a:txBody>
                  <a:tcPr marL="3735" marR="3735" marT="373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2227708"/>
                  </a:ext>
                </a:extLst>
              </a:tr>
              <a:tr h="537749">
                <a:tc>
                  <a:txBody>
                    <a:bodyPr/>
                    <a:lstStyle/>
                    <a:p>
                      <a:pPr algn="ctr" fontAlgn="ctr"/>
                      <a:r>
                        <a:rPr lang="es-PE" sz="800" b="0" i="0" u="none" strike="noStrike">
                          <a:solidFill>
                            <a:srgbClr val="000000"/>
                          </a:solidFill>
                          <a:effectLst/>
                          <a:latin typeface="+mj-lt"/>
                        </a:rPr>
                        <a:t>CONV-SDO-012-2024-MIDAGRI-PSI/BIRF </a:t>
                      </a:r>
                    </a:p>
                  </a:txBody>
                  <a:tcPr marL="3735" marR="3735" marT="373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r>
                        <a:rPr lang="es-ES" sz="800" b="0" i="0" u="none" strike="noStrike" dirty="0">
                          <a:solidFill>
                            <a:srgbClr val="000000"/>
                          </a:solidFill>
                          <a:effectLst/>
                          <a:latin typeface="+mj-lt"/>
                        </a:rPr>
                        <a:t> </a:t>
                      </a:r>
                      <a:br>
                        <a:rPr lang="es-ES" sz="800" b="0" i="0" u="none" strike="noStrike" dirty="0">
                          <a:solidFill>
                            <a:srgbClr val="000000"/>
                          </a:solidFill>
                          <a:effectLst/>
                          <a:latin typeface="+mj-lt"/>
                        </a:rPr>
                      </a:br>
                      <a:r>
                        <a:rPr lang="es-ES" sz="800" b="0" i="0" u="none" strike="noStrike" dirty="0">
                          <a:solidFill>
                            <a:srgbClr val="000000"/>
                          </a:solidFill>
                          <a:effectLst/>
                          <a:latin typeface="+mj-lt"/>
                        </a:rPr>
                        <a:t>EJECUCIÓN DE LA OBRA “MEJORAMIENTO DEL SERVICIO DE AGUA A NIVEL </a:t>
                      </a:r>
                      <a:br>
                        <a:rPr lang="es-ES" sz="800" b="0" i="0" u="none" strike="noStrike" dirty="0">
                          <a:solidFill>
                            <a:srgbClr val="000000"/>
                          </a:solidFill>
                          <a:effectLst/>
                          <a:latin typeface="+mj-lt"/>
                        </a:rPr>
                      </a:br>
                      <a:r>
                        <a:rPr lang="es-ES" sz="800" b="0" i="0" u="none" strike="noStrike" dirty="0">
                          <a:solidFill>
                            <a:srgbClr val="000000"/>
                          </a:solidFill>
                          <a:effectLst/>
                          <a:latin typeface="+mj-lt"/>
                        </a:rPr>
                        <a:t>PARCELARIO CON UN SISTEMA DE RIEGO TECNIFICADO PARA EL GRUPO DE GESTIÓN EMPRESARIAL SANTA ROSA  DE PINCO EN EL CENTRO POBLADO SANTA ROSA DE PINCO - DISTRITO DE PAUCARBAMBA - PROVINCIA DE </a:t>
                      </a:r>
                      <a:br>
                        <a:rPr lang="es-ES" sz="800" b="0" i="0" u="none" strike="noStrike" dirty="0">
                          <a:solidFill>
                            <a:srgbClr val="000000"/>
                          </a:solidFill>
                          <a:effectLst/>
                          <a:latin typeface="+mj-lt"/>
                        </a:rPr>
                      </a:br>
                      <a:r>
                        <a:rPr lang="es-ES" sz="800" b="0" i="0" u="none" strike="noStrike" dirty="0">
                          <a:solidFill>
                            <a:srgbClr val="000000"/>
                          </a:solidFill>
                          <a:effectLst/>
                          <a:latin typeface="+mj-lt"/>
                        </a:rPr>
                        <a:t>CHURCAMPA - DEPARTAMENTO DE HUANCAVELICA”  </a:t>
                      </a:r>
                    </a:p>
                  </a:txBody>
                  <a:tcPr marL="3735" marR="3735" marT="373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180</a:t>
                      </a:r>
                    </a:p>
                  </a:txBody>
                  <a:tcPr marL="3735" marR="3735" marT="373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SANTA ROSA </a:t>
                      </a:r>
                      <a:br>
                        <a:rPr lang="es-PE" sz="800" b="0" i="0" u="none" strike="noStrike">
                          <a:solidFill>
                            <a:srgbClr val="000000"/>
                          </a:solidFill>
                          <a:effectLst/>
                          <a:latin typeface="+mj-lt"/>
                        </a:rPr>
                      </a:br>
                      <a:r>
                        <a:rPr lang="es-PE" sz="800" b="0" i="0" u="none" strike="noStrike">
                          <a:solidFill>
                            <a:srgbClr val="000000"/>
                          </a:solidFill>
                          <a:effectLst/>
                          <a:latin typeface="+mj-lt"/>
                        </a:rPr>
                        <a:t>DE PINCO</a:t>
                      </a:r>
                    </a:p>
                  </a:txBody>
                  <a:tcPr marL="3735" marR="3735" marT="373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PE-PSI-433574-CW-RFB</a:t>
                      </a:r>
                    </a:p>
                  </a:txBody>
                  <a:tcPr marL="3735" marR="3735" marT="373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S/ 4,490,899.37</a:t>
                      </a:r>
                    </a:p>
                  </a:txBody>
                  <a:tcPr marL="3735" marR="3735" marT="373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6008988"/>
                  </a:ext>
                </a:extLst>
              </a:tr>
              <a:tr h="558171">
                <a:tc>
                  <a:txBody>
                    <a:bodyPr/>
                    <a:lstStyle/>
                    <a:p>
                      <a:pPr algn="ctr" fontAlgn="ctr"/>
                      <a:r>
                        <a:rPr lang="es-PE" sz="800" b="0" i="0" u="none" strike="noStrike">
                          <a:solidFill>
                            <a:srgbClr val="000000"/>
                          </a:solidFill>
                          <a:effectLst/>
                          <a:latin typeface="+mj-lt"/>
                        </a:rPr>
                        <a:t>CONV-SDO-013-2024-MIDAGRI-PSI/BIRF </a:t>
                      </a:r>
                    </a:p>
                  </a:txBody>
                  <a:tcPr marL="3735" marR="3735" marT="373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r>
                        <a:rPr lang="es-ES" sz="800" b="0" i="0" u="none" strike="noStrike" dirty="0">
                          <a:solidFill>
                            <a:srgbClr val="000000"/>
                          </a:solidFill>
                          <a:effectLst/>
                          <a:latin typeface="+mj-lt"/>
                        </a:rPr>
                        <a:t>EJECUCIÓN DE LA OBRA  “MEJORAMIENTO DEL SERVICIO DE AGUA A NIVEL </a:t>
                      </a:r>
                      <a:br>
                        <a:rPr lang="es-ES" sz="800" b="0" i="0" u="none" strike="noStrike" dirty="0">
                          <a:solidFill>
                            <a:srgbClr val="000000"/>
                          </a:solidFill>
                          <a:effectLst/>
                          <a:latin typeface="+mj-lt"/>
                        </a:rPr>
                      </a:br>
                      <a:r>
                        <a:rPr lang="es-ES" sz="800" b="0" i="0" u="none" strike="noStrike" dirty="0">
                          <a:solidFill>
                            <a:srgbClr val="000000"/>
                          </a:solidFill>
                          <a:effectLst/>
                          <a:latin typeface="+mj-lt"/>
                        </a:rPr>
                        <a:t>PARCELARIO CON UN SISTEMA DE RIEGO TECNIFICADO PARA EL GRUPO DE GESTION EMPRESARIAL CARITA, DEL DISTRITO DE HUASAHUASI - PROVINCIA DE TARMA – DEPARTAMENTO DE JUNIN”   </a:t>
                      </a:r>
                    </a:p>
                  </a:txBody>
                  <a:tcPr marL="3735" marR="3735" marT="373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150</a:t>
                      </a:r>
                    </a:p>
                  </a:txBody>
                  <a:tcPr marL="3735" marR="3735" marT="373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CARITA</a:t>
                      </a:r>
                    </a:p>
                  </a:txBody>
                  <a:tcPr marL="3735" marR="3735" marT="373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PE-PSI-466541-CW-RFB</a:t>
                      </a:r>
                    </a:p>
                  </a:txBody>
                  <a:tcPr marL="3735" marR="3735" marT="373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S/ 3,539,750.76</a:t>
                      </a:r>
                    </a:p>
                  </a:txBody>
                  <a:tcPr marL="3735" marR="3735" marT="373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6596290"/>
                  </a:ext>
                </a:extLst>
              </a:tr>
              <a:tr h="391739">
                <a:tc>
                  <a:txBody>
                    <a:bodyPr/>
                    <a:lstStyle/>
                    <a:p>
                      <a:pPr algn="ctr" fontAlgn="ctr"/>
                      <a:r>
                        <a:rPr lang="es-PE" sz="800" b="0" i="0" u="none" strike="noStrike">
                          <a:solidFill>
                            <a:srgbClr val="000000"/>
                          </a:solidFill>
                          <a:effectLst/>
                          <a:latin typeface="+mj-lt"/>
                        </a:rPr>
                        <a:t>CONV-SDO-014-2024-MIDAGRI-PSI/BIRF </a:t>
                      </a:r>
                    </a:p>
                  </a:txBody>
                  <a:tcPr marL="3735" marR="3735" marT="373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r>
                        <a:rPr lang="es-ES" sz="800" b="0" i="0" u="none" strike="noStrike">
                          <a:solidFill>
                            <a:srgbClr val="000000"/>
                          </a:solidFill>
                          <a:effectLst/>
                          <a:latin typeface="+mj-lt"/>
                        </a:rPr>
                        <a:t>EJECUCIÓN DE LA OBRA “MEJORAMIENTO DEL SERVICIO DE AGUA A NIVEL PARCELARIO CON UN SISTEMA DE RIEGO TECNIFICADO PARA EL GRUPO DE GESTIÓN EMPRESARIAL SEÑOR CAUTIVO DE HUAPALAS, DISTRITO DE CHULUCANAS – PROVINCIA DE MORROPON - DEPARTAMENTO DE PIURA” </a:t>
                      </a:r>
                    </a:p>
                  </a:txBody>
                  <a:tcPr marL="3735" marR="3735" marT="373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120</a:t>
                      </a:r>
                    </a:p>
                  </a:txBody>
                  <a:tcPr marL="3735" marR="3735" marT="373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SEÑOR CAUTIVO DE HUAPALAS</a:t>
                      </a:r>
                    </a:p>
                  </a:txBody>
                  <a:tcPr marL="3735" marR="3735" marT="373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PE-PSI-433156-CW-RFB</a:t>
                      </a:r>
                    </a:p>
                  </a:txBody>
                  <a:tcPr marL="3735" marR="3735" marT="373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S/ 1,851,959.37</a:t>
                      </a:r>
                    </a:p>
                  </a:txBody>
                  <a:tcPr marL="3735" marR="3735" marT="373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3358046"/>
                  </a:ext>
                </a:extLst>
              </a:tr>
              <a:tr h="391739">
                <a:tc>
                  <a:txBody>
                    <a:bodyPr/>
                    <a:lstStyle/>
                    <a:p>
                      <a:pPr algn="ctr" fontAlgn="ctr"/>
                      <a:r>
                        <a:rPr lang="es-PE" sz="800" b="0" i="0" u="none" strike="noStrike">
                          <a:solidFill>
                            <a:srgbClr val="000000"/>
                          </a:solidFill>
                          <a:effectLst/>
                          <a:latin typeface="+mj-lt"/>
                        </a:rPr>
                        <a:t>CONV-SDO-015-2024-MIDAGRI-PSI/BIRF </a:t>
                      </a:r>
                    </a:p>
                  </a:txBody>
                  <a:tcPr marL="3735" marR="3735" marT="373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r>
                        <a:rPr lang="es-ES" sz="800" b="0" i="0" u="none" strike="noStrike">
                          <a:solidFill>
                            <a:srgbClr val="000000"/>
                          </a:solidFill>
                          <a:effectLst/>
                          <a:latin typeface="+mj-lt"/>
                        </a:rPr>
                        <a:t>EJECUCIÓN DE LA OBRA “MEJORAMIENTO DEL SERVICIO DE PROVISIÓN DE AGUA PARA RIEGO DEL SISTEMA DE RIEGO PARCELARIO DEL GRUPO DE GESTIÓN EMPRESARIAL KERGUER, EN LA LOCALIDAD DE KERGUER DEL DISTRITO DE SALAS - PROVINCIA DE LAMBAYEQUE - DEPARTAMENTO DE LAMBAYEQUE”</a:t>
                      </a:r>
                    </a:p>
                  </a:txBody>
                  <a:tcPr marL="3735" marR="3735" marT="373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120</a:t>
                      </a:r>
                    </a:p>
                  </a:txBody>
                  <a:tcPr marL="3735" marR="3735" marT="373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 KERGUER</a:t>
                      </a:r>
                    </a:p>
                  </a:txBody>
                  <a:tcPr marL="3735" marR="3735" marT="373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PE-PSI-433687-CW-RFB</a:t>
                      </a:r>
                    </a:p>
                  </a:txBody>
                  <a:tcPr marL="3735" marR="3735" marT="373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S/ 1,719,124.75</a:t>
                      </a:r>
                    </a:p>
                  </a:txBody>
                  <a:tcPr marL="3735" marR="3735" marT="373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2693752"/>
                  </a:ext>
                </a:extLst>
              </a:tr>
              <a:tr h="336263">
                <a:tc>
                  <a:txBody>
                    <a:bodyPr/>
                    <a:lstStyle/>
                    <a:p>
                      <a:pPr algn="ctr" fontAlgn="ctr"/>
                      <a:r>
                        <a:rPr lang="es-PE" sz="800" b="0" i="0" u="none" strike="noStrike">
                          <a:solidFill>
                            <a:srgbClr val="000000"/>
                          </a:solidFill>
                          <a:effectLst/>
                          <a:latin typeface="+mj-lt"/>
                        </a:rPr>
                        <a:t>CONV-SDO-016-2024-MIDAGRI-PSI/BIRF </a:t>
                      </a:r>
                    </a:p>
                  </a:txBody>
                  <a:tcPr marL="3735" marR="3735" marT="373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r>
                        <a:rPr lang="es-ES" sz="800" b="0" i="0" u="none" strike="noStrike">
                          <a:solidFill>
                            <a:srgbClr val="000000"/>
                          </a:solidFill>
                          <a:effectLst/>
                          <a:latin typeface="+mj-lt"/>
                        </a:rPr>
                        <a:t>Lote 1: “MEJORAMIENTO DEL SERVICIO DE PROVISION DE AGUA</a:t>
                      </a:r>
                      <a:br>
                        <a:rPr lang="es-ES" sz="800" b="0" i="0" u="none" strike="noStrike">
                          <a:solidFill>
                            <a:srgbClr val="000000"/>
                          </a:solidFill>
                          <a:effectLst/>
                          <a:latin typeface="+mj-lt"/>
                        </a:rPr>
                      </a:br>
                      <a:r>
                        <a:rPr lang="es-ES" sz="800" b="0" i="0" u="none" strike="noStrike">
                          <a:solidFill>
                            <a:srgbClr val="000000"/>
                          </a:solidFill>
                          <a:effectLst/>
                          <a:latin typeface="+mj-lt"/>
                        </a:rPr>
                        <a:t>PARA RIEGO DEL SISTEMA DE RIEGO PARCELARIO DEL GRUPO DE GESTIÓN EMPRESARIAL APA - QUINQUIN, DISTRITO DE MATO, PROVINCIA DE HUAYLAS, DEPARTAMENTO DE ANCASH” </a:t>
                      </a:r>
                    </a:p>
                  </a:txBody>
                  <a:tcPr marL="3735" marR="3735" marT="373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120</a:t>
                      </a:r>
                    </a:p>
                  </a:txBody>
                  <a:tcPr marL="3735" marR="3735" marT="373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 APA - QUINQUIN</a:t>
                      </a:r>
                    </a:p>
                  </a:txBody>
                  <a:tcPr marL="3735" marR="3735" marT="373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PE-PSI-438099-CW-RFB</a:t>
                      </a:r>
                    </a:p>
                  </a:txBody>
                  <a:tcPr marL="3735" marR="3735" marT="373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S/ 1,979,755.20</a:t>
                      </a:r>
                    </a:p>
                  </a:txBody>
                  <a:tcPr marL="3735" marR="3735" marT="373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1096432"/>
                  </a:ext>
                </a:extLst>
              </a:tr>
              <a:tr h="336263">
                <a:tc>
                  <a:txBody>
                    <a:bodyPr/>
                    <a:lstStyle/>
                    <a:p>
                      <a:pPr algn="ctr" fontAlgn="ctr"/>
                      <a:r>
                        <a:rPr lang="es-PE" sz="800" b="0" i="0" u="none" strike="noStrike">
                          <a:solidFill>
                            <a:srgbClr val="000000"/>
                          </a:solidFill>
                          <a:effectLst/>
                          <a:latin typeface="+mj-lt"/>
                        </a:rPr>
                        <a:t> </a:t>
                      </a:r>
                    </a:p>
                  </a:txBody>
                  <a:tcPr marL="3735" marR="3735" marT="373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r>
                        <a:rPr lang="es-ES" sz="800" b="0" i="0" u="none" strike="noStrike">
                          <a:solidFill>
                            <a:srgbClr val="000000"/>
                          </a:solidFill>
                          <a:effectLst/>
                          <a:latin typeface="+mj-lt"/>
                        </a:rPr>
                        <a:t>Lote 2: “MEJORAMIENTO DEL SERVICIO DE PROVISION DE AGUA PARA RIEGO DEL SISTEMA DE RIEGO PARCELARIO DEL GRUPO DE GESTION EMPRESARIAL PACHACUTEC DISTRITO</a:t>
                      </a:r>
                      <a:br>
                        <a:rPr lang="es-ES" sz="800" b="0" i="0" u="none" strike="noStrike">
                          <a:solidFill>
                            <a:srgbClr val="000000"/>
                          </a:solidFill>
                          <a:effectLst/>
                          <a:latin typeface="+mj-lt"/>
                        </a:rPr>
                      </a:br>
                      <a:r>
                        <a:rPr lang="es-ES" sz="800" b="0" i="0" u="none" strike="noStrike">
                          <a:solidFill>
                            <a:srgbClr val="000000"/>
                          </a:solidFill>
                          <a:effectLst/>
                          <a:latin typeface="+mj-lt"/>
                        </a:rPr>
                        <a:t>DE MATO – PROVINCIA DE HUAYLAS – DEPARTAMENTO ANCASH” </a:t>
                      </a:r>
                    </a:p>
                  </a:txBody>
                  <a:tcPr marL="3735" marR="3735" marT="373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150</a:t>
                      </a:r>
                    </a:p>
                  </a:txBody>
                  <a:tcPr marL="3735" marR="3735" marT="373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 PACHACUTEC</a:t>
                      </a:r>
                    </a:p>
                  </a:txBody>
                  <a:tcPr marL="3735" marR="3735" marT="373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PE-PSI-438099-CW-RFB</a:t>
                      </a:r>
                    </a:p>
                  </a:txBody>
                  <a:tcPr marL="3735" marR="3735" marT="373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S/ 3,210,815.34</a:t>
                      </a:r>
                    </a:p>
                  </a:txBody>
                  <a:tcPr marL="3735" marR="3735" marT="373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0549119"/>
                  </a:ext>
                </a:extLst>
              </a:tr>
              <a:tr h="336263">
                <a:tc>
                  <a:txBody>
                    <a:bodyPr/>
                    <a:lstStyle/>
                    <a:p>
                      <a:pPr algn="ctr" fontAlgn="ctr"/>
                      <a:r>
                        <a:rPr lang="es-PE" sz="800" b="0" i="0" u="none" strike="noStrike">
                          <a:solidFill>
                            <a:srgbClr val="000000"/>
                          </a:solidFill>
                          <a:effectLst/>
                          <a:latin typeface="+mj-lt"/>
                        </a:rPr>
                        <a:t> </a:t>
                      </a:r>
                    </a:p>
                  </a:txBody>
                  <a:tcPr marL="3735" marR="3735" marT="373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r>
                        <a:rPr lang="es-ES" sz="800" b="0" i="0" u="none" strike="noStrike">
                          <a:solidFill>
                            <a:srgbClr val="000000"/>
                          </a:solidFill>
                          <a:effectLst/>
                          <a:latin typeface="+mj-lt"/>
                        </a:rPr>
                        <a:t>Lote 3“MEJORAMIENTO DEL SERVICIO DE PROVISIÓN DE AGUA PARA RIEGO DEL SISTEMA DE RIEGO PARCELARIO DEL GRUPO DE GESTIÓN EMPRESARIAL SAN DIEGO, FLOR DE AMANCAES Y LLIPIAN, DISTRITO DE MATO, PROVINCIA DE HUAYLAS, DEPARTAMENTO DE ANCASH” </a:t>
                      </a:r>
                    </a:p>
                  </a:txBody>
                  <a:tcPr marL="3735" marR="3735" marT="373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180</a:t>
                      </a:r>
                    </a:p>
                  </a:txBody>
                  <a:tcPr marL="3735" marR="3735" marT="373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ES" sz="800" b="0" i="0" u="none" strike="noStrike">
                          <a:solidFill>
                            <a:srgbClr val="000000"/>
                          </a:solidFill>
                          <a:effectLst/>
                          <a:latin typeface="+mj-lt"/>
                        </a:rPr>
                        <a:t>SAN DIEGO, FLOR DE AMANCAES Y LLIPIAN</a:t>
                      </a:r>
                    </a:p>
                  </a:txBody>
                  <a:tcPr marL="3735" marR="3735" marT="373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PE-PSI-438099-CW-RFB</a:t>
                      </a:r>
                    </a:p>
                  </a:txBody>
                  <a:tcPr marL="3735" marR="3735" marT="373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dirty="0">
                          <a:solidFill>
                            <a:srgbClr val="000000"/>
                          </a:solidFill>
                          <a:effectLst/>
                          <a:latin typeface="+mj-lt"/>
                        </a:rPr>
                        <a:t>S/ 4,325,053.50</a:t>
                      </a:r>
                    </a:p>
                  </a:txBody>
                  <a:tcPr marL="3735" marR="3735" marT="373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3171823"/>
                  </a:ext>
                </a:extLst>
              </a:tr>
            </a:tbl>
          </a:graphicData>
        </a:graphic>
      </p:graphicFrame>
      <p:sp>
        <p:nvSpPr>
          <p:cNvPr id="15" name="CuadroTexto 14">
            <a:extLst>
              <a:ext uri="{FF2B5EF4-FFF2-40B4-BE49-F238E27FC236}">
                <a16:creationId xmlns:a16="http://schemas.microsoft.com/office/drawing/2014/main" id="{EA0B34BE-CF73-9EDA-29F5-87596EC2A452}"/>
              </a:ext>
            </a:extLst>
          </p:cNvPr>
          <p:cNvSpPr txBox="1"/>
          <p:nvPr/>
        </p:nvSpPr>
        <p:spPr>
          <a:xfrm>
            <a:off x="3863704" y="596755"/>
            <a:ext cx="6096000" cy="369332"/>
          </a:xfrm>
          <a:prstGeom prst="rect">
            <a:avLst/>
          </a:prstGeom>
          <a:noFill/>
        </p:spPr>
        <p:txBody>
          <a:bodyPr wrap="square">
            <a:spAutoFit/>
          </a:bodyPr>
          <a:lstStyle/>
          <a:p>
            <a:pPr marL="0" indent="0" algn="just">
              <a:lnSpc>
                <a:spcPct val="100000"/>
              </a:lnSpc>
              <a:spcBef>
                <a:spcPct val="20000"/>
              </a:spcBef>
              <a:buNone/>
              <a:defRPr/>
            </a:pPr>
            <a:r>
              <a:rPr lang="es-ES_tradnl" sz="1800" b="1" dirty="0">
                <a:effectLst/>
                <a:latin typeface="+mj-lt"/>
                <a:ea typeface="Times New Roman" panose="02020603050405020304" pitchFamily="18" charset="0"/>
              </a:rPr>
              <a:t>Procesos de Selección</a:t>
            </a:r>
          </a:p>
        </p:txBody>
      </p:sp>
    </p:spTree>
    <p:extLst>
      <p:ext uri="{BB962C8B-B14F-4D97-AF65-F5344CB8AC3E}">
        <p14:creationId xmlns:p14="http://schemas.microsoft.com/office/powerpoint/2010/main" val="2081891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87B24-8EE1-41CB-5F59-833045EC93E6}"/>
            </a:ext>
          </a:extLst>
        </p:cNvPr>
        <p:cNvGrpSpPr/>
        <p:nvPr/>
      </p:nvGrpSpPr>
      <p:grpSpPr>
        <a:xfrm>
          <a:off x="0" y="0"/>
          <a:ext cx="0" cy="0"/>
          <a:chOff x="0" y="0"/>
          <a:chExt cx="0" cy="0"/>
        </a:xfrm>
      </p:grpSpPr>
      <p:grpSp>
        <p:nvGrpSpPr>
          <p:cNvPr id="5" name="Grupo 4">
            <a:extLst>
              <a:ext uri="{FF2B5EF4-FFF2-40B4-BE49-F238E27FC236}">
                <a16:creationId xmlns:a16="http://schemas.microsoft.com/office/drawing/2014/main" id="{0DB30352-DBCB-FE2D-EA7A-C59F9DD87B5A}"/>
              </a:ext>
            </a:extLst>
          </p:cNvPr>
          <p:cNvGrpSpPr/>
          <p:nvPr/>
        </p:nvGrpSpPr>
        <p:grpSpPr>
          <a:xfrm>
            <a:off x="978567" y="176463"/>
            <a:ext cx="2458453" cy="818238"/>
            <a:chOff x="4662488" y="2714625"/>
            <a:chExt cx="2867026" cy="1327151"/>
          </a:xfrm>
        </p:grpSpPr>
        <p:sp>
          <p:nvSpPr>
            <p:cNvPr id="6" name="Freeform 5">
              <a:extLst>
                <a:ext uri="{FF2B5EF4-FFF2-40B4-BE49-F238E27FC236}">
                  <a16:creationId xmlns:a16="http://schemas.microsoft.com/office/drawing/2014/main" id="{E0ECAB51-ACC9-66C2-3D62-8BEA23698E6F}"/>
                </a:ext>
              </a:extLst>
            </p:cNvPr>
            <p:cNvSpPr>
              <a:spLocks noEditPoints="1"/>
            </p:cNvSpPr>
            <p:nvPr/>
          </p:nvSpPr>
          <p:spPr bwMode="auto">
            <a:xfrm>
              <a:off x="4662488" y="3313113"/>
              <a:ext cx="709613" cy="547688"/>
            </a:xfrm>
            <a:custGeom>
              <a:avLst/>
              <a:gdLst>
                <a:gd name="T0" fmla="*/ 260 w 1970"/>
                <a:gd name="T1" fmla="*/ 1509 h 1509"/>
                <a:gd name="T2" fmla="*/ 33 w 1970"/>
                <a:gd name="T3" fmla="*/ 1509 h 1509"/>
                <a:gd name="T4" fmla="*/ 0 w 1970"/>
                <a:gd name="T5" fmla="*/ 1476 h 1509"/>
                <a:gd name="T6" fmla="*/ 0 w 1970"/>
                <a:gd name="T7" fmla="*/ 33 h 1509"/>
                <a:gd name="T8" fmla="*/ 33 w 1970"/>
                <a:gd name="T9" fmla="*/ 0 h 1509"/>
                <a:gd name="T10" fmla="*/ 1478 w 1970"/>
                <a:gd name="T11" fmla="*/ 0 h 1509"/>
                <a:gd name="T12" fmla="*/ 1574 w 1970"/>
                <a:gd name="T13" fmla="*/ 10 h 1509"/>
                <a:gd name="T14" fmla="*/ 1666 w 1970"/>
                <a:gd name="T15" fmla="*/ 38 h 1509"/>
                <a:gd name="T16" fmla="*/ 1750 w 1970"/>
                <a:gd name="T17" fmla="*/ 83 h 1509"/>
                <a:gd name="T18" fmla="*/ 1823 w 1970"/>
                <a:gd name="T19" fmla="*/ 142 h 1509"/>
                <a:gd name="T20" fmla="*/ 1883 w 1970"/>
                <a:gd name="T21" fmla="*/ 213 h 1509"/>
                <a:gd name="T22" fmla="*/ 1930 w 1970"/>
                <a:gd name="T23" fmla="*/ 295 h 1509"/>
                <a:gd name="T24" fmla="*/ 1960 w 1970"/>
                <a:gd name="T25" fmla="*/ 385 h 1509"/>
                <a:gd name="T26" fmla="*/ 1970 w 1970"/>
                <a:gd name="T27" fmla="*/ 482 h 1509"/>
                <a:gd name="T28" fmla="*/ 1928 w 1970"/>
                <a:gd name="T29" fmla="*/ 671 h 1509"/>
                <a:gd name="T30" fmla="*/ 1880 w 1970"/>
                <a:gd name="T31" fmla="*/ 752 h 1509"/>
                <a:gd name="T32" fmla="*/ 1818 w 1970"/>
                <a:gd name="T33" fmla="*/ 824 h 1509"/>
                <a:gd name="T34" fmla="*/ 1743 w 1970"/>
                <a:gd name="T35" fmla="*/ 882 h 1509"/>
                <a:gd name="T36" fmla="*/ 1657 w 1970"/>
                <a:gd name="T37" fmla="*/ 926 h 1509"/>
                <a:gd name="T38" fmla="*/ 1564 w 1970"/>
                <a:gd name="T39" fmla="*/ 954 h 1509"/>
                <a:gd name="T40" fmla="*/ 1468 w 1970"/>
                <a:gd name="T41" fmla="*/ 963 h 1509"/>
                <a:gd name="T42" fmla="*/ 293 w 1970"/>
                <a:gd name="T43" fmla="*/ 963 h 1509"/>
                <a:gd name="T44" fmla="*/ 293 w 1970"/>
                <a:gd name="T45" fmla="*/ 1476 h 1509"/>
                <a:gd name="T46" fmla="*/ 260 w 1970"/>
                <a:gd name="T47" fmla="*/ 1509 h 1509"/>
                <a:gd name="T48" fmla="*/ 1472 w 1970"/>
                <a:gd name="T49" fmla="*/ 674 h 1509"/>
                <a:gd name="T50" fmla="*/ 1512 w 1970"/>
                <a:gd name="T51" fmla="*/ 670 h 1509"/>
                <a:gd name="T52" fmla="*/ 1550 w 1970"/>
                <a:gd name="T53" fmla="*/ 659 h 1509"/>
                <a:gd name="T54" fmla="*/ 1585 w 1970"/>
                <a:gd name="T55" fmla="*/ 640 h 1509"/>
                <a:gd name="T56" fmla="*/ 1615 w 1970"/>
                <a:gd name="T57" fmla="*/ 617 h 1509"/>
                <a:gd name="T58" fmla="*/ 1641 w 1970"/>
                <a:gd name="T59" fmla="*/ 588 h 1509"/>
                <a:gd name="T60" fmla="*/ 1662 w 1970"/>
                <a:gd name="T61" fmla="*/ 555 h 1509"/>
                <a:gd name="T62" fmla="*/ 1675 w 1970"/>
                <a:gd name="T63" fmla="*/ 519 h 1509"/>
                <a:gd name="T64" fmla="*/ 1681 w 1970"/>
                <a:gd name="T65" fmla="*/ 482 h 1509"/>
                <a:gd name="T66" fmla="*/ 1675 w 1970"/>
                <a:gd name="T67" fmla="*/ 445 h 1509"/>
                <a:gd name="T68" fmla="*/ 1662 w 1970"/>
                <a:gd name="T69" fmla="*/ 410 h 1509"/>
                <a:gd name="T70" fmla="*/ 1641 w 1970"/>
                <a:gd name="T71" fmla="*/ 377 h 1509"/>
                <a:gd name="T72" fmla="*/ 1615 w 1970"/>
                <a:gd name="T73" fmla="*/ 349 h 1509"/>
                <a:gd name="T74" fmla="*/ 1583 w 1970"/>
                <a:gd name="T75" fmla="*/ 325 h 1509"/>
                <a:gd name="T76" fmla="*/ 1547 w 1970"/>
                <a:gd name="T77" fmla="*/ 307 h 1509"/>
                <a:gd name="T78" fmla="*/ 1509 w 1970"/>
                <a:gd name="T79" fmla="*/ 295 h 1509"/>
                <a:gd name="T80" fmla="*/ 1468 w 1970"/>
                <a:gd name="T81" fmla="*/ 291 h 1509"/>
                <a:gd name="T82" fmla="*/ 293 w 1970"/>
                <a:gd name="T83" fmla="*/ 291 h 1509"/>
                <a:gd name="T84" fmla="*/ 293 w 1970"/>
                <a:gd name="T85" fmla="*/ 674 h 1509"/>
                <a:gd name="T86" fmla="*/ 1472 w 1970"/>
                <a:gd name="T87" fmla="*/ 674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70" h="1509">
                  <a:moveTo>
                    <a:pt x="260" y="1509"/>
                  </a:moveTo>
                  <a:lnTo>
                    <a:pt x="33" y="1509"/>
                  </a:lnTo>
                  <a:cubicBezTo>
                    <a:pt x="15" y="1509"/>
                    <a:pt x="0" y="1495"/>
                    <a:pt x="0" y="1476"/>
                  </a:cubicBezTo>
                  <a:lnTo>
                    <a:pt x="0" y="33"/>
                  </a:lnTo>
                  <a:cubicBezTo>
                    <a:pt x="0" y="15"/>
                    <a:pt x="15" y="0"/>
                    <a:pt x="33" y="0"/>
                  </a:cubicBezTo>
                  <a:lnTo>
                    <a:pt x="1478" y="0"/>
                  </a:lnTo>
                  <a:cubicBezTo>
                    <a:pt x="1511" y="0"/>
                    <a:pt x="1543" y="3"/>
                    <a:pt x="1574" y="10"/>
                  </a:cubicBezTo>
                  <a:cubicBezTo>
                    <a:pt x="1606" y="16"/>
                    <a:pt x="1637" y="26"/>
                    <a:pt x="1666" y="38"/>
                  </a:cubicBezTo>
                  <a:cubicBezTo>
                    <a:pt x="1696" y="51"/>
                    <a:pt x="1724" y="66"/>
                    <a:pt x="1750" y="83"/>
                  </a:cubicBezTo>
                  <a:cubicBezTo>
                    <a:pt x="1776" y="100"/>
                    <a:pt x="1800" y="120"/>
                    <a:pt x="1823" y="142"/>
                  </a:cubicBezTo>
                  <a:cubicBezTo>
                    <a:pt x="1845" y="164"/>
                    <a:pt x="1865" y="188"/>
                    <a:pt x="1883" y="213"/>
                  </a:cubicBezTo>
                  <a:cubicBezTo>
                    <a:pt x="1901" y="239"/>
                    <a:pt x="1916" y="266"/>
                    <a:pt x="1930" y="295"/>
                  </a:cubicBezTo>
                  <a:cubicBezTo>
                    <a:pt x="1943" y="324"/>
                    <a:pt x="1953" y="354"/>
                    <a:pt x="1960" y="385"/>
                  </a:cubicBezTo>
                  <a:cubicBezTo>
                    <a:pt x="1967" y="417"/>
                    <a:pt x="1970" y="449"/>
                    <a:pt x="1970" y="482"/>
                  </a:cubicBezTo>
                  <a:cubicBezTo>
                    <a:pt x="1970" y="549"/>
                    <a:pt x="1956" y="612"/>
                    <a:pt x="1928" y="671"/>
                  </a:cubicBezTo>
                  <a:cubicBezTo>
                    <a:pt x="1915" y="700"/>
                    <a:pt x="1899" y="727"/>
                    <a:pt x="1880" y="752"/>
                  </a:cubicBezTo>
                  <a:cubicBezTo>
                    <a:pt x="1862" y="778"/>
                    <a:pt x="1841" y="802"/>
                    <a:pt x="1818" y="824"/>
                  </a:cubicBezTo>
                  <a:cubicBezTo>
                    <a:pt x="1795" y="845"/>
                    <a:pt x="1770" y="865"/>
                    <a:pt x="1743" y="882"/>
                  </a:cubicBezTo>
                  <a:cubicBezTo>
                    <a:pt x="1716" y="899"/>
                    <a:pt x="1688" y="914"/>
                    <a:pt x="1657" y="926"/>
                  </a:cubicBezTo>
                  <a:cubicBezTo>
                    <a:pt x="1627" y="938"/>
                    <a:pt x="1596" y="948"/>
                    <a:pt x="1564" y="954"/>
                  </a:cubicBezTo>
                  <a:cubicBezTo>
                    <a:pt x="1533" y="960"/>
                    <a:pt x="1500" y="963"/>
                    <a:pt x="1468" y="963"/>
                  </a:cubicBezTo>
                  <a:lnTo>
                    <a:pt x="293" y="963"/>
                  </a:lnTo>
                  <a:lnTo>
                    <a:pt x="293" y="1476"/>
                  </a:lnTo>
                  <a:cubicBezTo>
                    <a:pt x="293" y="1495"/>
                    <a:pt x="279" y="1509"/>
                    <a:pt x="260" y="1509"/>
                  </a:cubicBezTo>
                  <a:close/>
                  <a:moveTo>
                    <a:pt x="1472" y="674"/>
                  </a:moveTo>
                  <a:cubicBezTo>
                    <a:pt x="1486" y="674"/>
                    <a:pt x="1499" y="672"/>
                    <a:pt x="1512" y="670"/>
                  </a:cubicBezTo>
                  <a:cubicBezTo>
                    <a:pt x="1525" y="667"/>
                    <a:pt x="1538" y="664"/>
                    <a:pt x="1550" y="659"/>
                  </a:cubicBezTo>
                  <a:cubicBezTo>
                    <a:pt x="1563" y="653"/>
                    <a:pt x="1575" y="647"/>
                    <a:pt x="1585" y="640"/>
                  </a:cubicBezTo>
                  <a:cubicBezTo>
                    <a:pt x="1596" y="633"/>
                    <a:pt x="1606" y="626"/>
                    <a:pt x="1615" y="617"/>
                  </a:cubicBezTo>
                  <a:cubicBezTo>
                    <a:pt x="1625" y="608"/>
                    <a:pt x="1633" y="599"/>
                    <a:pt x="1641" y="588"/>
                  </a:cubicBezTo>
                  <a:cubicBezTo>
                    <a:pt x="1649" y="578"/>
                    <a:pt x="1656" y="567"/>
                    <a:pt x="1662" y="555"/>
                  </a:cubicBezTo>
                  <a:cubicBezTo>
                    <a:pt x="1668" y="544"/>
                    <a:pt x="1672" y="532"/>
                    <a:pt x="1675" y="519"/>
                  </a:cubicBezTo>
                  <a:cubicBezTo>
                    <a:pt x="1678" y="507"/>
                    <a:pt x="1680" y="495"/>
                    <a:pt x="1681" y="482"/>
                  </a:cubicBezTo>
                  <a:cubicBezTo>
                    <a:pt x="1680" y="469"/>
                    <a:pt x="1678" y="457"/>
                    <a:pt x="1675" y="445"/>
                  </a:cubicBezTo>
                  <a:cubicBezTo>
                    <a:pt x="1672" y="433"/>
                    <a:pt x="1668" y="421"/>
                    <a:pt x="1662" y="410"/>
                  </a:cubicBezTo>
                  <a:cubicBezTo>
                    <a:pt x="1656" y="398"/>
                    <a:pt x="1649" y="387"/>
                    <a:pt x="1641" y="377"/>
                  </a:cubicBezTo>
                  <a:cubicBezTo>
                    <a:pt x="1633" y="367"/>
                    <a:pt x="1624" y="357"/>
                    <a:pt x="1615" y="349"/>
                  </a:cubicBezTo>
                  <a:cubicBezTo>
                    <a:pt x="1605" y="340"/>
                    <a:pt x="1595" y="332"/>
                    <a:pt x="1583" y="325"/>
                  </a:cubicBezTo>
                  <a:cubicBezTo>
                    <a:pt x="1572" y="318"/>
                    <a:pt x="1560" y="312"/>
                    <a:pt x="1547" y="307"/>
                  </a:cubicBezTo>
                  <a:cubicBezTo>
                    <a:pt x="1535" y="302"/>
                    <a:pt x="1522" y="298"/>
                    <a:pt x="1509" y="295"/>
                  </a:cubicBezTo>
                  <a:cubicBezTo>
                    <a:pt x="1496" y="293"/>
                    <a:pt x="1482" y="291"/>
                    <a:pt x="1468" y="291"/>
                  </a:cubicBezTo>
                  <a:lnTo>
                    <a:pt x="293" y="291"/>
                  </a:lnTo>
                  <a:lnTo>
                    <a:pt x="293" y="674"/>
                  </a:lnTo>
                  <a:lnTo>
                    <a:pt x="1472" y="674"/>
                  </a:ln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 name="Freeform 6">
              <a:extLst>
                <a:ext uri="{FF2B5EF4-FFF2-40B4-BE49-F238E27FC236}">
                  <a16:creationId xmlns:a16="http://schemas.microsoft.com/office/drawing/2014/main" id="{3DE41A3F-85B8-FE64-8E04-04DF18D5A58C}"/>
                </a:ext>
              </a:extLst>
            </p:cNvPr>
            <p:cNvSpPr>
              <a:spLocks/>
            </p:cNvSpPr>
            <p:nvPr/>
          </p:nvSpPr>
          <p:spPr bwMode="auto">
            <a:xfrm>
              <a:off x="5397501" y="3136900"/>
              <a:ext cx="698500" cy="777875"/>
            </a:xfrm>
            <a:custGeom>
              <a:avLst/>
              <a:gdLst>
                <a:gd name="T0" fmla="*/ 1415 w 1939"/>
                <a:gd name="T1" fmla="*/ 1784 h 2143"/>
                <a:gd name="T2" fmla="*/ 1357 w 1939"/>
                <a:gd name="T3" fmla="*/ 1740 h 2143"/>
                <a:gd name="T4" fmla="*/ 1215 w 1939"/>
                <a:gd name="T5" fmla="*/ 1578 h 2143"/>
                <a:gd name="T6" fmla="*/ 977 w 1939"/>
                <a:gd name="T7" fmla="*/ 1298 h 2143"/>
                <a:gd name="T8" fmla="*/ 734 w 1939"/>
                <a:gd name="T9" fmla="*/ 1011 h 2143"/>
                <a:gd name="T10" fmla="*/ 497 w 1939"/>
                <a:gd name="T11" fmla="*/ 732 h 2143"/>
                <a:gd name="T12" fmla="*/ 348 w 1939"/>
                <a:gd name="T13" fmla="*/ 587 h 2143"/>
                <a:gd name="T14" fmla="*/ 306 w 1939"/>
                <a:gd name="T15" fmla="*/ 598 h 2143"/>
                <a:gd name="T16" fmla="*/ 298 w 1939"/>
                <a:gd name="T17" fmla="*/ 607 h 2143"/>
                <a:gd name="T18" fmla="*/ 293 w 1939"/>
                <a:gd name="T19" fmla="*/ 2110 h 2143"/>
                <a:gd name="T20" fmla="*/ 33 w 1939"/>
                <a:gd name="T21" fmla="*/ 2143 h 2143"/>
                <a:gd name="T22" fmla="*/ 0 w 1939"/>
                <a:gd name="T23" fmla="*/ 606 h 2143"/>
                <a:gd name="T24" fmla="*/ 14 w 1939"/>
                <a:gd name="T25" fmla="*/ 529 h 2143"/>
                <a:gd name="T26" fmla="*/ 74 w 1939"/>
                <a:gd name="T27" fmla="*/ 414 h 2143"/>
                <a:gd name="T28" fmla="*/ 172 w 1939"/>
                <a:gd name="T29" fmla="*/ 335 h 2143"/>
                <a:gd name="T30" fmla="*/ 291 w 1939"/>
                <a:gd name="T31" fmla="*/ 294 h 2143"/>
                <a:gd name="T32" fmla="*/ 493 w 1939"/>
                <a:gd name="T33" fmla="*/ 318 h 2143"/>
                <a:gd name="T34" fmla="*/ 613 w 1939"/>
                <a:gd name="T35" fmla="*/ 413 h 2143"/>
                <a:gd name="T36" fmla="*/ 1317 w 1939"/>
                <a:gd name="T37" fmla="*/ 1243 h 2143"/>
                <a:gd name="T38" fmla="*/ 1559 w 1939"/>
                <a:gd name="T39" fmla="*/ 1524 h 2143"/>
                <a:gd name="T40" fmla="*/ 1571 w 1939"/>
                <a:gd name="T41" fmla="*/ 1531 h 2143"/>
                <a:gd name="T42" fmla="*/ 1582 w 1939"/>
                <a:gd name="T43" fmla="*/ 1535 h 2143"/>
                <a:gd name="T44" fmla="*/ 1625 w 1939"/>
                <a:gd name="T45" fmla="*/ 1524 h 2143"/>
                <a:gd name="T46" fmla="*/ 1643 w 1939"/>
                <a:gd name="T47" fmla="*/ 33 h 2143"/>
                <a:gd name="T48" fmla="*/ 1906 w 1939"/>
                <a:gd name="T49" fmla="*/ 0 h 2143"/>
                <a:gd name="T50" fmla="*/ 1939 w 1939"/>
                <a:gd name="T51" fmla="*/ 1517 h 2143"/>
                <a:gd name="T52" fmla="*/ 1925 w 1939"/>
                <a:gd name="T53" fmla="*/ 1588 h 2143"/>
                <a:gd name="T54" fmla="*/ 1864 w 1939"/>
                <a:gd name="T55" fmla="*/ 1703 h 2143"/>
                <a:gd name="T56" fmla="*/ 1770 w 1939"/>
                <a:gd name="T57" fmla="*/ 1785 h 2143"/>
                <a:gd name="T58" fmla="*/ 1589 w 1939"/>
                <a:gd name="T59" fmla="*/ 1834 h 2143"/>
                <a:gd name="T60" fmla="*/ 1516 w 1939"/>
                <a:gd name="T61" fmla="*/ 1826 h 2143"/>
                <a:gd name="T62" fmla="*/ 1445 w 1939"/>
                <a:gd name="T63" fmla="*/ 1799 h 2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39" h="2143">
                  <a:moveTo>
                    <a:pt x="1445" y="1799"/>
                  </a:moveTo>
                  <a:cubicBezTo>
                    <a:pt x="1435" y="1795"/>
                    <a:pt x="1425" y="1790"/>
                    <a:pt x="1415" y="1784"/>
                  </a:cubicBezTo>
                  <a:cubicBezTo>
                    <a:pt x="1405" y="1778"/>
                    <a:pt x="1395" y="1771"/>
                    <a:pt x="1386" y="1764"/>
                  </a:cubicBezTo>
                  <a:cubicBezTo>
                    <a:pt x="1376" y="1757"/>
                    <a:pt x="1366" y="1749"/>
                    <a:pt x="1357" y="1740"/>
                  </a:cubicBezTo>
                  <a:cubicBezTo>
                    <a:pt x="1348" y="1731"/>
                    <a:pt x="1338" y="1721"/>
                    <a:pt x="1328" y="1710"/>
                  </a:cubicBezTo>
                  <a:cubicBezTo>
                    <a:pt x="1291" y="1666"/>
                    <a:pt x="1253" y="1623"/>
                    <a:pt x="1215" y="1578"/>
                  </a:cubicBezTo>
                  <a:cubicBezTo>
                    <a:pt x="1175" y="1532"/>
                    <a:pt x="1136" y="1486"/>
                    <a:pt x="1098" y="1440"/>
                  </a:cubicBezTo>
                  <a:lnTo>
                    <a:pt x="977" y="1298"/>
                  </a:lnTo>
                  <a:lnTo>
                    <a:pt x="856" y="1155"/>
                  </a:lnTo>
                  <a:lnTo>
                    <a:pt x="734" y="1011"/>
                  </a:lnTo>
                  <a:lnTo>
                    <a:pt x="614" y="870"/>
                  </a:lnTo>
                  <a:cubicBezTo>
                    <a:pt x="572" y="820"/>
                    <a:pt x="533" y="774"/>
                    <a:pt x="497" y="732"/>
                  </a:cubicBezTo>
                  <a:cubicBezTo>
                    <a:pt x="458" y="686"/>
                    <a:pt x="421" y="643"/>
                    <a:pt x="387" y="601"/>
                  </a:cubicBezTo>
                  <a:cubicBezTo>
                    <a:pt x="376" y="591"/>
                    <a:pt x="364" y="587"/>
                    <a:pt x="348" y="587"/>
                  </a:cubicBezTo>
                  <a:cubicBezTo>
                    <a:pt x="340" y="587"/>
                    <a:pt x="332" y="587"/>
                    <a:pt x="325" y="589"/>
                  </a:cubicBezTo>
                  <a:cubicBezTo>
                    <a:pt x="318" y="591"/>
                    <a:pt x="312" y="594"/>
                    <a:pt x="306" y="598"/>
                  </a:cubicBezTo>
                  <a:lnTo>
                    <a:pt x="306" y="598"/>
                  </a:lnTo>
                  <a:cubicBezTo>
                    <a:pt x="302" y="600"/>
                    <a:pt x="299" y="604"/>
                    <a:pt x="298" y="607"/>
                  </a:cubicBezTo>
                  <a:cubicBezTo>
                    <a:pt x="295" y="611"/>
                    <a:pt x="294" y="616"/>
                    <a:pt x="293" y="622"/>
                  </a:cubicBezTo>
                  <a:lnTo>
                    <a:pt x="293" y="2110"/>
                  </a:lnTo>
                  <a:cubicBezTo>
                    <a:pt x="293" y="2129"/>
                    <a:pt x="279" y="2143"/>
                    <a:pt x="260" y="2143"/>
                  </a:cubicBezTo>
                  <a:lnTo>
                    <a:pt x="33" y="2143"/>
                  </a:lnTo>
                  <a:cubicBezTo>
                    <a:pt x="15" y="2143"/>
                    <a:pt x="0" y="2129"/>
                    <a:pt x="0" y="2110"/>
                  </a:cubicBezTo>
                  <a:lnTo>
                    <a:pt x="0" y="606"/>
                  </a:lnTo>
                  <a:cubicBezTo>
                    <a:pt x="0" y="601"/>
                    <a:pt x="1" y="597"/>
                    <a:pt x="2" y="593"/>
                  </a:cubicBezTo>
                  <a:cubicBezTo>
                    <a:pt x="4" y="571"/>
                    <a:pt x="8" y="549"/>
                    <a:pt x="14" y="529"/>
                  </a:cubicBezTo>
                  <a:cubicBezTo>
                    <a:pt x="20" y="507"/>
                    <a:pt x="28" y="486"/>
                    <a:pt x="38" y="467"/>
                  </a:cubicBezTo>
                  <a:cubicBezTo>
                    <a:pt x="49" y="448"/>
                    <a:pt x="61" y="430"/>
                    <a:pt x="74" y="414"/>
                  </a:cubicBezTo>
                  <a:cubicBezTo>
                    <a:pt x="88" y="397"/>
                    <a:pt x="103" y="382"/>
                    <a:pt x="120" y="369"/>
                  </a:cubicBezTo>
                  <a:cubicBezTo>
                    <a:pt x="137" y="356"/>
                    <a:pt x="154" y="344"/>
                    <a:pt x="172" y="335"/>
                  </a:cubicBezTo>
                  <a:cubicBezTo>
                    <a:pt x="191" y="325"/>
                    <a:pt x="210" y="316"/>
                    <a:pt x="230" y="309"/>
                  </a:cubicBezTo>
                  <a:cubicBezTo>
                    <a:pt x="250" y="303"/>
                    <a:pt x="270" y="298"/>
                    <a:pt x="291" y="294"/>
                  </a:cubicBezTo>
                  <a:cubicBezTo>
                    <a:pt x="311" y="291"/>
                    <a:pt x="332" y="289"/>
                    <a:pt x="352" y="289"/>
                  </a:cubicBezTo>
                  <a:cubicBezTo>
                    <a:pt x="401" y="289"/>
                    <a:pt x="448" y="298"/>
                    <a:pt x="493" y="318"/>
                  </a:cubicBezTo>
                  <a:cubicBezTo>
                    <a:pt x="517" y="328"/>
                    <a:pt x="538" y="341"/>
                    <a:pt x="559" y="357"/>
                  </a:cubicBezTo>
                  <a:cubicBezTo>
                    <a:pt x="578" y="373"/>
                    <a:pt x="596" y="391"/>
                    <a:pt x="613" y="413"/>
                  </a:cubicBezTo>
                  <a:lnTo>
                    <a:pt x="848" y="690"/>
                  </a:lnTo>
                  <a:lnTo>
                    <a:pt x="1317" y="1243"/>
                  </a:lnTo>
                  <a:lnTo>
                    <a:pt x="1552" y="1519"/>
                  </a:lnTo>
                  <a:cubicBezTo>
                    <a:pt x="1554" y="1521"/>
                    <a:pt x="1556" y="1523"/>
                    <a:pt x="1559" y="1524"/>
                  </a:cubicBezTo>
                  <a:lnTo>
                    <a:pt x="1560" y="1525"/>
                  </a:lnTo>
                  <a:cubicBezTo>
                    <a:pt x="1563" y="1527"/>
                    <a:pt x="1566" y="1529"/>
                    <a:pt x="1571" y="1531"/>
                  </a:cubicBezTo>
                  <a:lnTo>
                    <a:pt x="1572" y="1532"/>
                  </a:lnTo>
                  <a:cubicBezTo>
                    <a:pt x="1575" y="1533"/>
                    <a:pt x="1579" y="1534"/>
                    <a:pt x="1582" y="1535"/>
                  </a:cubicBezTo>
                  <a:cubicBezTo>
                    <a:pt x="1585" y="1536"/>
                    <a:pt x="1588" y="1536"/>
                    <a:pt x="1591" y="1536"/>
                  </a:cubicBezTo>
                  <a:cubicBezTo>
                    <a:pt x="1603" y="1536"/>
                    <a:pt x="1615" y="1532"/>
                    <a:pt x="1625" y="1524"/>
                  </a:cubicBezTo>
                  <a:cubicBezTo>
                    <a:pt x="1634" y="1517"/>
                    <a:pt x="1640" y="1508"/>
                    <a:pt x="1643" y="1497"/>
                  </a:cubicBezTo>
                  <a:lnTo>
                    <a:pt x="1643" y="33"/>
                  </a:lnTo>
                  <a:cubicBezTo>
                    <a:pt x="1643" y="15"/>
                    <a:pt x="1658" y="0"/>
                    <a:pt x="1676" y="0"/>
                  </a:cubicBezTo>
                  <a:lnTo>
                    <a:pt x="1906" y="0"/>
                  </a:lnTo>
                  <a:cubicBezTo>
                    <a:pt x="1924" y="0"/>
                    <a:pt x="1939" y="15"/>
                    <a:pt x="1939" y="33"/>
                  </a:cubicBezTo>
                  <a:lnTo>
                    <a:pt x="1939" y="1517"/>
                  </a:lnTo>
                  <a:cubicBezTo>
                    <a:pt x="1939" y="1519"/>
                    <a:pt x="1939" y="1521"/>
                    <a:pt x="1938" y="1523"/>
                  </a:cubicBezTo>
                  <a:cubicBezTo>
                    <a:pt x="1936" y="1546"/>
                    <a:pt x="1932" y="1567"/>
                    <a:pt x="1925" y="1588"/>
                  </a:cubicBezTo>
                  <a:cubicBezTo>
                    <a:pt x="1919" y="1610"/>
                    <a:pt x="1910" y="1631"/>
                    <a:pt x="1899" y="1650"/>
                  </a:cubicBezTo>
                  <a:cubicBezTo>
                    <a:pt x="1889" y="1669"/>
                    <a:pt x="1877" y="1686"/>
                    <a:pt x="1864" y="1703"/>
                  </a:cubicBezTo>
                  <a:cubicBezTo>
                    <a:pt x="1850" y="1719"/>
                    <a:pt x="1836" y="1734"/>
                    <a:pt x="1820" y="1748"/>
                  </a:cubicBezTo>
                  <a:cubicBezTo>
                    <a:pt x="1804" y="1762"/>
                    <a:pt x="1787" y="1774"/>
                    <a:pt x="1770" y="1785"/>
                  </a:cubicBezTo>
                  <a:cubicBezTo>
                    <a:pt x="1752" y="1795"/>
                    <a:pt x="1733" y="1804"/>
                    <a:pt x="1713" y="1812"/>
                  </a:cubicBezTo>
                  <a:cubicBezTo>
                    <a:pt x="1673" y="1826"/>
                    <a:pt x="1631" y="1834"/>
                    <a:pt x="1589" y="1834"/>
                  </a:cubicBezTo>
                  <a:cubicBezTo>
                    <a:pt x="1578" y="1834"/>
                    <a:pt x="1566" y="1833"/>
                    <a:pt x="1553" y="1832"/>
                  </a:cubicBezTo>
                  <a:cubicBezTo>
                    <a:pt x="1541" y="1830"/>
                    <a:pt x="1529" y="1828"/>
                    <a:pt x="1516" y="1826"/>
                  </a:cubicBezTo>
                  <a:cubicBezTo>
                    <a:pt x="1503" y="1823"/>
                    <a:pt x="1491" y="1819"/>
                    <a:pt x="1478" y="1815"/>
                  </a:cubicBezTo>
                  <a:cubicBezTo>
                    <a:pt x="1467" y="1810"/>
                    <a:pt x="1456" y="1805"/>
                    <a:pt x="1445" y="1799"/>
                  </a:cubicBez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8" name="Freeform 7">
              <a:extLst>
                <a:ext uri="{FF2B5EF4-FFF2-40B4-BE49-F238E27FC236}">
                  <a16:creationId xmlns:a16="http://schemas.microsoft.com/office/drawing/2014/main" id="{BB61D435-3979-0BC7-5371-338E0E50609B}"/>
                </a:ext>
              </a:extLst>
            </p:cNvPr>
            <p:cNvSpPr>
              <a:spLocks noEditPoints="1"/>
            </p:cNvSpPr>
            <p:nvPr/>
          </p:nvSpPr>
          <p:spPr bwMode="auto">
            <a:xfrm>
              <a:off x="6124576" y="3311525"/>
              <a:ext cx="750888" cy="549275"/>
            </a:xfrm>
            <a:custGeom>
              <a:avLst/>
              <a:gdLst>
                <a:gd name="T0" fmla="*/ 1846 w 2081"/>
                <a:gd name="T1" fmla="*/ 844 h 1511"/>
                <a:gd name="T2" fmla="*/ 1808 w 2081"/>
                <a:gd name="T3" fmla="*/ 878 h 1511"/>
                <a:gd name="T4" fmla="*/ 1754 w 2081"/>
                <a:gd name="T5" fmla="*/ 912 h 1511"/>
                <a:gd name="T6" fmla="*/ 1698 w 2081"/>
                <a:gd name="T7" fmla="*/ 939 h 1511"/>
                <a:gd name="T8" fmla="*/ 1684 w 2081"/>
                <a:gd name="T9" fmla="*/ 944 h 1511"/>
                <a:gd name="T10" fmla="*/ 1758 w 2081"/>
                <a:gd name="T11" fmla="*/ 1044 h 1511"/>
                <a:gd name="T12" fmla="*/ 1865 w 2081"/>
                <a:gd name="T13" fmla="*/ 1186 h 1511"/>
                <a:gd name="T14" fmla="*/ 1865 w 2081"/>
                <a:gd name="T15" fmla="*/ 1186 h 1511"/>
                <a:gd name="T16" fmla="*/ 1972 w 2081"/>
                <a:gd name="T17" fmla="*/ 1328 h 1511"/>
                <a:gd name="T18" fmla="*/ 2022 w 2081"/>
                <a:gd name="T19" fmla="*/ 1396 h 1511"/>
                <a:gd name="T20" fmla="*/ 2070 w 2081"/>
                <a:gd name="T21" fmla="*/ 1458 h 1511"/>
                <a:gd name="T22" fmla="*/ 2063 w 2081"/>
                <a:gd name="T23" fmla="*/ 1505 h 1511"/>
                <a:gd name="T24" fmla="*/ 2043 w 2081"/>
                <a:gd name="T25" fmla="*/ 1511 h 1511"/>
                <a:gd name="T26" fmla="*/ 2043 w 2081"/>
                <a:gd name="T27" fmla="*/ 1511 h 1511"/>
                <a:gd name="T28" fmla="*/ 1755 w 2081"/>
                <a:gd name="T29" fmla="*/ 1511 h 1511"/>
                <a:gd name="T30" fmla="*/ 1727 w 2081"/>
                <a:gd name="T31" fmla="*/ 1496 h 1511"/>
                <a:gd name="T32" fmla="*/ 1343 w 2081"/>
                <a:gd name="T33" fmla="*/ 982 h 1511"/>
                <a:gd name="T34" fmla="*/ 293 w 2081"/>
                <a:gd name="T35" fmla="*/ 982 h 1511"/>
                <a:gd name="T36" fmla="*/ 293 w 2081"/>
                <a:gd name="T37" fmla="*/ 1478 h 1511"/>
                <a:gd name="T38" fmla="*/ 260 w 2081"/>
                <a:gd name="T39" fmla="*/ 1511 h 1511"/>
                <a:gd name="T40" fmla="*/ 33 w 2081"/>
                <a:gd name="T41" fmla="*/ 1511 h 1511"/>
                <a:gd name="T42" fmla="*/ 0 w 2081"/>
                <a:gd name="T43" fmla="*/ 1478 h 1511"/>
                <a:gd name="T44" fmla="*/ 0 w 2081"/>
                <a:gd name="T45" fmla="*/ 33 h 1511"/>
                <a:gd name="T46" fmla="*/ 33 w 2081"/>
                <a:gd name="T47" fmla="*/ 0 h 1511"/>
                <a:gd name="T48" fmla="*/ 1497 w 2081"/>
                <a:gd name="T49" fmla="*/ 0 h 1511"/>
                <a:gd name="T50" fmla="*/ 1645 w 2081"/>
                <a:gd name="T51" fmla="*/ 20 h 1511"/>
                <a:gd name="T52" fmla="*/ 1777 w 2081"/>
                <a:gd name="T53" fmla="*/ 80 h 1511"/>
                <a:gd name="T54" fmla="*/ 1779 w 2081"/>
                <a:gd name="T55" fmla="*/ 81 h 1511"/>
                <a:gd name="T56" fmla="*/ 1871 w 2081"/>
                <a:gd name="T57" fmla="*/ 156 h 1511"/>
                <a:gd name="T58" fmla="*/ 1945 w 2081"/>
                <a:gd name="T59" fmla="*/ 253 h 1511"/>
                <a:gd name="T60" fmla="*/ 1992 w 2081"/>
                <a:gd name="T61" fmla="*/ 367 h 1511"/>
                <a:gd name="T62" fmla="*/ 2008 w 2081"/>
                <a:gd name="T63" fmla="*/ 490 h 1511"/>
                <a:gd name="T64" fmla="*/ 1967 w 2081"/>
                <a:gd name="T65" fmla="*/ 682 h 1511"/>
                <a:gd name="T66" fmla="*/ 1918 w 2081"/>
                <a:gd name="T67" fmla="*/ 765 h 1511"/>
                <a:gd name="T68" fmla="*/ 1853 w 2081"/>
                <a:gd name="T69" fmla="*/ 839 h 1511"/>
                <a:gd name="T70" fmla="*/ 1846 w 2081"/>
                <a:gd name="T71" fmla="*/ 844 h 1511"/>
                <a:gd name="T72" fmla="*/ 293 w 2081"/>
                <a:gd name="T73" fmla="*/ 686 h 1511"/>
                <a:gd name="T74" fmla="*/ 1503 w 2081"/>
                <a:gd name="T75" fmla="*/ 686 h 1511"/>
                <a:gd name="T76" fmla="*/ 1584 w 2081"/>
                <a:gd name="T77" fmla="*/ 671 h 1511"/>
                <a:gd name="T78" fmla="*/ 1620 w 2081"/>
                <a:gd name="T79" fmla="*/ 652 h 1511"/>
                <a:gd name="T80" fmla="*/ 1652 w 2081"/>
                <a:gd name="T81" fmla="*/ 628 h 1511"/>
                <a:gd name="T82" fmla="*/ 1678 w 2081"/>
                <a:gd name="T83" fmla="*/ 599 h 1511"/>
                <a:gd name="T84" fmla="*/ 1698 w 2081"/>
                <a:gd name="T85" fmla="*/ 565 h 1511"/>
                <a:gd name="T86" fmla="*/ 1710 w 2081"/>
                <a:gd name="T87" fmla="*/ 529 h 1511"/>
                <a:gd name="T88" fmla="*/ 1714 w 2081"/>
                <a:gd name="T89" fmla="*/ 490 h 1511"/>
                <a:gd name="T90" fmla="*/ 1710 w 2081"/>
                <a:gd name="T91" fmla="*/ 451 h 1511"/>
                <a:gd name="T92" fmla="*/ 1697 w 2081"/>
                <a:gd name="T93" fmla="*/ 415 h 1511"/>
                <a:gd name="T94" fmla="*/ 1697 w 2081"/>
                <a:gd name="T95" fmla="*/ 415 h 1511"/>
                <a:gd name="T96" fmla="*/ 1676 w 2081"/>
                <a:gd name="T97" fmla="*/ 381 h 1511"/>
                <a:gd name="T98" fmla="*/ 1649 w 2081"/>
                <a:gd name="T99" fmla="*/ 352 h 1511"/>
                <a:gd name="T100" fmla="*/ 1617 w 2081"/>
                <a:gd name="T101" fmla="*/ 327 h 1511"/>
                <a:gd name="T102" fmla="*/ 1580 w 2081"/>
                <a:gd name="T103" fmla="*/ 309 h 1511"/>
                <a:gd name="T104" fmla="*/ 1540 w 2081"/>
                <a:gd name="T105" fmla="*/ 297 h 1511"/>
                <a:gd name="T106" fmla="*/ 1540 w 2081"/>
                <a:gd name="T107" fmla="*/ 297 h 1511"/>
                <a:gd name="T108" fmla="*/ 1497 w 2081"/>
                <a:gd name="T109" fmla="*/ 293 h 1511"/>
                <a:gd name="T110" fmla="*/ 293 w 2081"/>
                <a:gd name="T111" fmla="*/ 293 h 1511"/>
                <a:gd name="T112" fmla="*/ 293 w 2081"/>
                <a:gd name="T113" fmla="*/ 686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81" h="1511">
                  <a:moveTo>
                    <a:pt x="1846" y="844"/>
                  </a:moveTo>
                  <a:cubicBezTo>
                    <a:pt x="1834" y="856"/>
                    <a:pt x="1821" y="867"/>
                    <a:pt x="1808" y="878"/>
                  </a:cubicBezTo>
                  <a:cubicBezTo>
                    <a:pt x="1791" y="890"/>
                    <a:pt x="1773" y="902"/>
                    <a:pt x="1754" y="912"/>
                  </a:cubicBezTo>
                  <a:cubicBezTo>
                    <a:pt x="1736" y="922"/>
                    <a:pt x="1718" y="931"/>
                    <a:pt x="1698" y="939"/>
                  </a:cubicBezTo>
                  <a:cubicBezTo>
                    <a:pt x="1693" y="941"/>
                    <a:pt x="1689" y="943"/>
                    <a:pt x="1684" y="944"/>
                  </a:cubicBezTo>
                  <a:lnTo>
                    <a:pt x="1758" y="1044"/>
                  </a:lnTo>
                  <a:lnTo>
                    <a:pt x="1865" y="1186"/>
                  </a:lnTo>
                  <a:lnTo>
                    <a:pt x="1865" y="1186"/>
                  </a:lnTo>
                  <a:lnTo>
                    <a:pt x="1972" y="1328"/>
                  </a:lnTo>
                  <a:lnTo>
                    <a:pt x="2022" y="1396"/>
                  </a:lnTo>
                  <a:lnTo>
                    <a:pt x="2070" y="1458"/>
                  </a:lnTo>
                  <a:cubicBezTo>
                    <a:pt x="2081" y="1473"/>
                    <a:pt x="2078" y="1494"/>
                    <a:pt x="2063" y="1505"/>
                  </a:cubicBezTo>
                  <a:cubicBezTo>
                    <a:pt x="2057" y="1509"/>
                    <a:pt x="2050" y="1511"/>
                    <a:pt x="2043" y="1511"/>
                  </a:cubicBezTo>
                  <a:lnTo>
                    <a:pt x="2043" y="1511"/>
                  </a:lnTo>
                  <a:lnTo>
                    <a:pt x="1755" y="1511"/>
                  </a:lnTo>
                  <a:cubicBezTo>
                    <a:pt x="1744" y="1511"/>
                    <a:pt x="1733" y="1505"/>
                    <a:pt x="1727" y="1496"/>
                  </a:cubicBezTo>
                  <a:lnTo>
                    <a:pt x="1343" y="982"/>
                  </a:lnTo>
                  <a:lnTo>
                    <a:pt x="293" y="982"/>
                  </a:lnTo>
                  <a:lnTo>
                    <a:pt x="293" y="1478"/>
                  </a:lnTo>
                  <a:cubicBezTo>
                    <a:pt x="293" y="1497"/>
                    <a:pt x="278" y="1511"/>
                    <a:pt x="260" y="1511"/>
                  </a:cubicBezTo>
                  <a:lnTo>
                    <a:pt x="33" y="1511"/>
                  </a:lnTo>
                  <a:cubicBezTo>
                    <a:pt x="15" y="1511"/>
                    <a:pt x="0" y="1497"/>
                    <a:pt x="0" y="1478"/>
                  </a:cubicBezTo>
                  <a:lnTo>
                    <a:pt x="0" y="33"/>
                  </a:lnTo>
                  <a:cubicBezTo>
                    <a:pt x="0" y="15"/>
                    <a:pt x="15" y="0"/>
                    <a:pt x="33" y="0"/>
                  </a:cubicBezTo>
                  <a:lnTo>
                    <a:pt x="1497" y="0"/>
                  </a:lnTo>
                  <a:cubicBezTo>
                    <a:pt x="1549" y="0"/>
                    <a:pt x="1598" y="7"/>
                    <a:pt x="1645" y="20"/>
                  </a:cubicBezTo>
                  <a:cubicBezTo>
                    <a:pt x="1691" y="33"/>
                    <a:pt x="1736" y="54"/>
                    <a:pt x="1777" y="80"/>
                  </a:cubicBezTo>
                  <a:lnTo>
                    <a:pt x="1779" y="81"/>
                  </a:lnTo>
                  <a:cubicBezTo>
                    <a:pt x="1813" y="103"/>
                    <a:pt x="1844" y="127"/>
                    <a:pt x="1871" y="156"/>
                  </a:cubicBezTo>
                  <a:cubicBezTo>
                    <a:pt x="1899" y="185"/>
                    <a:pt x="1924" y="217"/>
                    <a:pt x="1945" y="253"/>
                  </a:cubicBezTo>
                  <a:cubicBezTo>
                    <a:pt x="1966" y="290"/>
                    <a:pt x="1981" y="327"/>
                    <a:pt x="1992" y="367"/>
                  </a:cubicBezTo>
                  <a:cubicBezTo>
                    <a:pt x="2002" y="407"/>
                    <a:pt x="2008" y="448"/>
                    <a:pt x="2008" y="490"/>
                  </a:cubicBezTo>
                  <a:cubicBezTo>
                    <a:pt x="2008" y="558"/>
                    <a:pt x="1994" y="622"/>
                    <a:pt x="1967" y="682"/>
                  </a:cubicBezTo>
                  <a:cubicBezTo>
                    <a:pt x="1953" y="711"/>
                    <a:pt x="1937" y="739"/>
                    <a:pt x="1918" y="765"/>
                  </a:cubicBezTo>
                  <a:cubicBezTo>
                    <a:pt x="1899" y="792"/>
                    <a:pt x="1878" y="816"/>
                    <a:pt x="1853" y="839"/>
                  </a:cubicBezTo>
                  <a:cubicBezTo>
                    <a:pt x="1851" y="841"/>
                    <a:pt x="1849" y="843"/>
                    <a:pt x="1846" y="844"/>
                  </a:cubicBezTo>
                  <a:close/>
                  <a:moveTo>
                    <a:pt x="293" y="686"/>
                  </a:moveTo>
                  <a:lnTo>
                    <a:pt x="1503" y="686"/>
                  </a:lnTo>
                  <a:cubicBezTo>
                    <a:pt x="1531" y="686"/>
                    <a:pt x="1558" y="681"/>
                    <a:pt x="1584" y="671"/>
                  </a:cubicBezTo>
                  <a:cubicBezTo>
                    <a:pt x="1597" y="665"/>
                    <a:pt x="1610" y="659"/>
                    <a:pt x="1620" y="652"/>
                  </a:cubicBezTo>
                  <a:cubicBezTo>
                    <a:pt x="1631" y="646"/>
                    <a:pt x="1642" y="638"/>
                    <a:pt x="1652" y="628"/>
                  </a:cubicBezTo>
                  <a:cubicBezTo>
                    <a:pt x="1661" y="619"/>
                    <a:pt x="1670" y="610"/>
                    <a:pt x="1678" y="599"/>
                  </a:cubicBezTo>
                  <a:cubicBezTo>
                    <a:pt x="1685" y="589"/>
                    <a:pt x="1692" y="578"/>
                    <a:pt x="1698" y="565"/>
                  </a:cubicBezTo>
                  <a:cubicBezTo>
                    <a:pt x="1703" y="554"/>
                    <a:pt x="1707" y="541"/>
                    <a:pt x="1710" y="529"/>
                  </a:cubicBezTo>
                  <a:cubicBezTo>
                    <a:pt x="1713" y="517"/>
                    <a:pt x="1714" y="504"/>
                    <a:pt x="1714" y="490"/>
                  </a:cubicBezTo>
                  <a:cubicBezTo>
                    <a:pt x="1714" y="476"/>
                    <a:pt x="1713" y="463"/>
                    <a:pt x="1710" y="451"/>
                  </a:cubicBezTo>
                  <a:cubicBezTo>
                    <a:pt x="1707" y="438"/>
                    <a:pt x="1703" y="426"/>
                    <a:pt x="1697" y="415"/>
                  </a:cubicBezTo>
                  <a:lnTo>
                    <a:pt x="1697" y="415"/>
                  </a:lnTo>
                  <a:cubicBezTo>
                    <a:pt x="1691" y="403"/>
                    <a:pt x="1684" y="391"/>
                    <a:pt x="1676" y="381"/>
                  </a:cubicBezTo>
                  <a:cubicBezTo>
                    <a:pt x="1668" y="370"/>
                    <a:pt x="1659" y="361"/>
                    <a:pt x="1649" y="352"/>
                  </a:cubicBezTo>
                  <a:cubicBezTo>
                    <a:pt x="1639" y="342"/>
                    <a:pt x="1628" y="334"/>
                    <a:pt x="1617" y="327"/>
                  </a:cubicBezTo>
                  <a:cubicBezTo>
                    <a:pt x="1606" y="320"/>
                    <a:pt x="1593" y="314"/>
                    <a:pt x="1580" y="309"/>
                  </a:cubicBezTo>
                  <a:cubicBezTo>
                    <a:pt x="1566" y="304"/>
                    <a:pt x="1553" y="300"/>
                    <a:pt x="1540" y="297"/>
                  </a:cubicBezTo>
                  <a:lnTo>
                    <a:pt x="1540" y="297"/>
                  </a:lnTo>
                  <a:cubicBezTo>
                    <a:pt x="1526" y="295"/>
                    <a:pt x="1512" y="293"/>
                    <a:pt x="1497" y="293"/>
                  </a:cubicBezTo>
                  <a:lnTo>
                    <a:pt x="293" y="293"/>
                  </a:lnTo>
                  <a:lnTo>
                    <a:pt x="293" y="686"/>
                  </a:ln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 name="Freeform 8">
              <a:extLst>
                <a:ext uri="{FF2B5EF4-FFF2-40B4-BE49-F238E27FC236}">
                  <a16:creationId xmlns:a16="http://schemas.microsoft.com/office/drawing/2014/main" id="{8F095F71-8537-3EB4-7354-5E3A6CFB0399}"/>
                </a:ext>
              </a:extLst>
            </p:cNvPr>
            <p:cNvSpPr>
              <a:spLocks/>
            </p:cNvSpPr>
            <p:nvPr/>
          </p:nvSpPr>
          <p:spPr bwMode="auto">
            <a:xfrm>
              <a:off x="6861176" y="3311525"/>
              <a:ext cx="668338" cy="549275"/>
            </a:xfrm>
            <a:custGeom>
              <a:avLst/>
              <a:gdLst>
                <a:gd name="T0" fmla="*/ 1821 w 1854"/>
                <a:gd name="T1" fmla="*/ 293 h 1511"/>
                <a:gd name="T2" fmla="*/ 1074 w 1854"/>
                <a:gd name="T3" fmla="*/ 293 h 1511"/>
                <a:gd name="T4" fmla="*/ 1074 w 1854"/>
                <a:gd name="T5" fmla="*/ 1478 h 1511"/>
                <a:gd name="T6" fmla="*/ 1041 w 1854"/>
                <a:gd name="T7" fmla="*/ 1511 h 1511"/>
                <a:gd name="T8" fmla="*/ 813 w 1854"/>
                <a:gd name="T9" fmla="*/ 1511 h 1511"/>
                <a:gd name="T10" fmla="*/ 780 w 1854"/>
                <a:gd name="T11" fmla="*/ 1478 h 1511"/>
                <a:gd name="T12" fmla="*/ 780 w 1854"/>
                <a:gd name="T13" fmla="*/ 293 h 1511"/>
                <a:gd name="T14" fmla="*/ 33 w 1854"/>
                <a:gd name="T15" fmla="*/ 293 h 1511"/>
                <a:gd name="T16" fmla="*/ 0 w 1854"/>
                <a:gd name="T17" fmla="*/ 260 h 1511"/>
                <a:gd name="T18" fmla="*/ 0 w 1854"/>
                <a:gd name="T19" fmla="*/ 33 h 1511"/>
                <a:gd name="T20" fmla="*/ 33 w 1854"/>
                <a:gd name="T21" fmla="*/ 0 h 1511"/>
                <a:gd name="T22" fmla="*/ 1821 w 1854"/>
                <a:gd name="T23" fmla="*/ 0 h 1511"/>
                <a:gd name="T24" fmla="*/ 1854 w 1854"/>
                <a:gd name="T25" fmla="*/ 33 h 1511"/>
                <a:gd name="T26" fmla="*/ 1854 w 1854"/>
                <a:gd name="T27" fmla="*/ 260 h 1511"/>
                <a:gd name="T28" fmla="*/ 1821 w 1854"/>
                <a:gd name="T29" fmla="*/ 293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4" h="1511">
                  <a:moveTo>
                    <a:pt x="1821" y="293"/>
                  </a:moveTo>
                  <a:lnTo>
                    <a:pt x="1074" y="293"/>
                  </a:lnTo>
                  <a:lnTo>
                    <a:pt x="1074" y="1478"/>
                  </a:lnTo>
                  <a:cubicBezTo>
                    <a:pt x="1074" y="1497"/>
                    <a:pt x="1059" y="1511"/>
                    <a:pt x="1041" y="1511"/>
                  </a:cubicBezTo>
                  <a:lnTo>
                    <a:pt x="813" y="1511"/>
                  </a:lnTo>
                  <a:cubicBezTo>
                    <a:pt x="795" y="1511"/>
                    <a:pt x="780" y="1497"/>
                    <a:pt x="780" y="1478"/>
                  </a:cubicBezTo>
                  <a:lnTo>
                    <a:pt x="780" y="293"/>
                  </a:lnTo>
                  <a:lnTo>
                    <a:pt x="33" y="293"/>
                  </a:lnTo>
                  <a:cubicBezTo>
                    <a:pt x="15" y="293"/>
                    <a:pt x="0" y="279"/>
                    <a:pt x="0" y="260"/>
                  </a:cubicBezTo>
                  <a:lnTo>
                    <a:pt x="0" y="33"/>
                  </a:lnTo>
                  <a:cubicBezTo>
                    <a:pt x="0" y="15"/>
                    <a:pt x="15" y="0"/>
                    <a:pt x="33" y="0"/>
                  </a:cubicBezTo>
                  <a:lnTo>
                    <a:pt x="1821" y="0"/>
                  </a:lnTo>
                  <a:cubicBezTo>
                    <a:pt x="1839" y="0"/>
                    <a:pt x="1854" y="15"/>
                    <a:pt x="1854" y="33"/>
                  </a:cubicBezTo>
                  <a:lnTo>
                    <a:pt x="1854" y="260"/>
                  </a:lnTo>
                  <a:cubicBezTo>
                    <a:pt x="1854" y="279"/>
                    <a:pt x="1839" y="293"/>
                    <a:pt x="1821" y="293"/>
                  </a:cubicBez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 name="Freeform 9">
              <a:extLst>
                <a:ext uri="{FF2B5EF4-FFF2-40B4-BE49-F238E27FC236}">
                  <a16:creationId xmlns:a16="http://schemas.microsoft.com/office/drawing/2014/main" id="{8CA86552-E574-1853-739B-C9BB9D1E8A62}"/>
                </a:ext>
              </a:extLst>
            </p:cNvPr>
            <p:cNvSpPr>
              <a:spLocks/>
            </p:cNvSpPr>
            <p:nvPr/>
          </p:nvSpPr>
          <p:spPr bwMode="auto">
            <a:xfrm>
              <a:off x="6032501" y="2714625"/>
              <a:ext cx="433388" cy="390525"/>
            </a:xfrm>
            <a:custGeom>
              <a:avLst/>
              <a:gdLst>
                <a:gd name="T0" fmla="*/ 234 w 1200"/>
                <a:gd name="T1" fmla="*/ 411 h 1075"/>
                <a:gd name="T2" fmla="*/ 710 w 1200"/>
                <a:gd name="T3" fmla="*/ 913 h 1075"/>
                <a:gd name="T4" fmla="*/ 17 w 1200"/>
                <a:gd name="T5" fmla="*/ 1075 h 1075"/>
                <a:gd name="T6" fmla="*/ 234 w 1200"/>
                <a:gd name="T7" fmla="*/ 411 h 1075"/>
              </a:gdLst>
              <a:ahLst/>
              <a:cxnLst>
                <a:cxn ang="0">
                  <a:pos x="T0" y="T1"/>
                </a:cxn>
                <a:cxn ang="0">
                  <a:pos x="T2" y="T3"/>
                </a:cxn>
                <a:cxn ang="0">
                  <a:pos x="T4" y="T5"/>
                </a:cxn>
                <a:cxn ang="0">
                  <a:pos x="T6" y="T7"/>
                </a:cxn>
              </a:cxnLst>
              <a:rect l="0" t="0" r="r" b="b"/>
              <a:pathLst>
                <a:path w="1200" h="1075">
                  <a:moveTo>
                    <a:pt x="234" y="411"/>
                  </a:moveTo>
                  <a:cubicBezTo>
                    <a:pt x="796" y="0"/>
                    <a:pt x="1200" y="672"/>
                    <a:pt x="710" y="913"/>
                  </a:cubicBezTo>
                  <a:cubicBezTo>
                    <a:pt x="479" y="1021"/>
                    <a:pt x="248" y="837"/>
                    <a:pt x="17" y="1075"/>
                  </a:cubicBezTo>
                  <a:cubicBezTo>
                    <a:pt x="0" y="828"/>
                    <a:pt x="46" y="549"/>
                    <a:pt x="234" y="411"/>
                  </a:cubicBezTo>
                  <a:close/>
                </a:path>
              </a:pathLst>
            </a:custGeom>
            <a:solidFill>
              <a:srgbClr val="70BF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 name="Freeform 10">
              <a:extLst>
                <a:ext uri="{FF2B5EF4-FFF2-40B4-BE49-F238E27FC236}">
                  <a16:creationId xmlns:a16="http://schemas.microsoft.com/office/drawing/2014/main" id="{F35E936C-79D9-EC3C-B952-A9722652E6C4}"/>
                </a:ext>
              </a:extLst>
            </p:cNvPr>
            <p:cNvSpPr>
              <a:spLocks/>
            </p:cNvSpPr>
            <p:nvPr/>
          </p:nvSpPr>
          <p:spPr bwMode="auto">
            <a:xfrm>
              <a:off x="5397501" y="3935413"/>
              <a:ext cx="106363" cy="106363"/>
            </a:xfrm>
            <a:custGeom>
              <a:avLst/>
              <a:gdLst>
                <a:gd name="T0" fmla="*/ 20 w 294"/>
                <a:gd name="T1" fmla="*/ 0 h 294"/>
                <a:gd name="T2" fmla="*/ 274 w 294"/>
                <a:gd name="T3" fmla="*/ 0 h 294"/>
                <a:gd name="T4" fmla="*/ 294 w 294"/>
                <a:gd name="T5" fmla="*/ 20 h 294"/>
                <a:gd name="T6" fmla="*/ 294 w 294"/>
                <a:gd name="T7" fmla="*/ 274 h 294"/>
                <a:gd name="T8" fmla="*/ 274 w 294"/>
                <a:gd name="T9" fmla="*/ 294 h 294"/>
                <a:gd name="T10" fmla="*/ 20 w 294"/>
                <a:gd name="T11" fmla="*/ 294 h 294"/>
                <a:gd name="T12" fmla="*/ 0 w 294"/>
                <a:gd name="T13" fmla="*/ 274 h 294"/>
                <a:gd name="T14" fmla="*/ 0 w 294"/>
                <a:gd name="T15" fmla="*/ 20 h 294"/>
                <a:gd name="T16" fmla="*/ 20 w 294"/>
                <a:gd name="T1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4" h="294">
                  <a:moveTo>
                    <a:pt x="20" y="0"/>
                  </a:moveTo>
                  <a:lnTo>
                    <a:pt x="274" y="0"/>
                  </a:lnTo>
                  <a:cubicBezTo>
                    <a:pt x="285" y="0"/>
                    <a:pt x="294" y="9"/>
                    <a:pt x="294" y="20"/>
                  </a:cubicBezTo>
                  <a:lnTo>
                    <a:pt x="294" y="274"/>
                  </a:lnTo>
                  <a:cubicBezTo>
                    <a:pt x="294" y="285"/>
                    <a:pt x="285" y="294"/>
                    <a:pt x="274" y="294"/>
                  </a:cubicBezTo>
                  <a:lnTo>
                    <a:pt x="20" y="294"/>
                  </a:lnTo>
                  <a:cubicBezTo>
                    <a:pt x="9" y="294"/>
                    <a:pt x="0" y="285"/>
                    <a:pt x="0" y="274"/>
                  </a:cubicBezTo>
                  <a:lnTo>
                    <a:pt x="0" y="20"/>
                  </a:lnTo>
                  <a:cubicBezTo>
                    <a:pt x="0" y="9"/>
                    <a:pt x="9" y="0"/>
                    <a:pt x="20" y="0"/>
                  </a:cubicBezTo>
                  <a:close/>
                </a:path>
              </a:pathLst>
            </a:custGeom>
            <a:solidFill>
              <a:srgbClr val="70BF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graphicFrame>
        <p:nvGraphicFramePr>
          <p:cNvPr id="14" name="Tabla 13">
            <a:extLst>
              <a:ext uri="{FF2B5EF4-FFF2-40B4-BE49-F238E27FC236}">
                <a16:creationId xmlns:a16="http://schemas.microsoft.com/office/drawing/2014/main" id="{C48DCB5D-C46A-4B06-F9A9-5B59D42DB5BA}"/>
              </a:ext>
            </a:extLst>
          </p:cNvPr>
          <p:cNvGraphicFramePr>
            <a:graphicFrameLocks noGrp="1"/>
          </p:cNvGraphicFramePr>
          <p:nvPr>
            <p:extLst>
              <p:ext uri="{D42A27DB-BD31-4B8C-83A1-F6EECF244321}">
                <p14:modId xmlns:p14="http://schemas.microsoft.com/office/powerpoint/2010/main" val="3958425750"/>
              </p:ext>
            </p:extLst>
          </p:nvPr>
        </p:nvGraphicFramePr>
        <p:xfrm>
          <a:off x="978567" y="1049051"/>
          <a:ext cx="10455424" cy="5409999"/>
        </p:xfrm>
        <a:graphic>
          <a:graphicData uri="http://schemas.openxmlformats.org/drawingml/2006/table">
            <a:tbl>
              <a:tblPr/>
              <a:tblGrid>
                <a:gridCol w="1273323">
                  <a:extLst>
                    <a:ext uri="{9D8B030D-6E8A-4147-A177-3AD203B41FA5}">
                      <a16:colId xmlns:a16="http://schemas.microsoft.com/office/drawing/2014/main" val="98109511"/>
                    </a:ext>
                  </a:extLst>
                </a:gridCol>
                <a:gridCol w="2905693">
                  <a:extLst>
                    <a:ext uri="{9D8B030D-6E8A-4147-A177-3AD203B41FA5}">
                      <a16:colId xmlns:a16="http://schemas.microsoft.com/office/drawing/2014/main" val="2635670381"/>
                    </a:ext>
                  </a:extLst>
                </a:gridCol>
                <a:gridCol w="688376">
                  <a:extLst>
                    <a:ext uri="{9D8B030D-6E8A-4147-A177-3AD203B41FA5}">
                      <a16:colId xmlns:a16="http://schemas.microsoft.com/office/drawing/2014/main" val="59883093"/>
                    </a:ext>
                  </a:extLst>
                </a:gridCol>
                <a:gridCol w="688376">
                  <a:extLst>
                    <a:ext uri="{9D8B030D-6E8A-4147-A177-3AD203B41FA5}">
                      <a16:colId xmlns:a16="http://schemas.microsoft.com/office/drawing/2014/main" val="385866135"/>
                    </a:ext>
                  </a:extLst>
                </a:gridCol>
                <a:gridCol w="688376">
                  <a:extLst>
                    <a:ext uri="{9D8B030D-6E8A-4147-A177-3AD203B41FA5}">
                      <a16:colId xmlns:a16="http://schemas.microsoft.com/office/drawing/2014/main" val="493248769"/>
                    </a:ext>
                  </a:extLst>
                </a:gridCol>
                <a:gridCol w="688376">
                  <a:extLst>
                    <a:ext uri="{9D8B030D-6E8A-4147-A177-3AD203B41FA5}">
                      <a16:colId xmlns:a16="http://schemas.microsoft.com/office/drawing/2014/main" val="1471409429"/>
                    </a:ext>
                  </a:extLst>
                </a:gridCol>
                <a:gridCol w="780158">
                  <a:extLst>
                    <a:ext uri="{9D8B030D-6E8A-4147-A177-3AD203B41FA5}">
                      <a16:colId xmlns:a16="http://schemas.microsoft.com/office/drawing/2014/main" val="1243508781"/>
                    </a:ext>
                  </a:extLst>
                </a:gridCol>
                <a:gridCol w="688376">
                  <a:extLst>
                    <a:ext uri="{9D8B030D-6E8A-4147-A177-3AD203B41FA5}">
                      <a16:colId xmlns:a16="http://schemas.microsoft.com/office/drawing/2014/main" val="280701017"/>
                    </a:ext>
                  </a:extLst>
                </a:gridCol>
                <a:gridCol w="688376">
                  <a:extLst>
                    <a:ext uri="{9D8B030D-6E8A-4147-A177-3AD203B41FA5}">
                      <a16:colId xmlns:a16="http://schemas.microsoft.com/office/drawing/2014/main" val="1828312687"/>
                    </a:ext>
                  </a:extLst>
                </a:gridCol>
                <a:gridCol w="688376">
                  <a:extLst>
                    <a:ext uri="{9D8B030D-6E8A-4147-A177-3AD203B41FA5}">
                      <a16:colId xmlns:a16="http://schemas.microsoft.com/office/drawing/2014/main" val="402606416"/>
                    </a:ext>
                  </a:extLst>
                </a:gridCol>
                <a:gridCol w="677618">
                  <a:extLst>
                    <a:ext uri="{9D8B030D-6E8A-4147-A177-3AD203B41FA5}">
                      <a16:colId xmlns:a16="http://schemas.microsoft.com/office/drawing/2014/main" val="543723218"/>
                    </a:ext>
                  </a:extLst>
                </a:gridCol>
              </a:tblGrid>
              <a:tr h="623095">
                <a:tc>
                  <a:txBody>
                    <a:bodyPr/>
                    <a:lstStyle/>
                    <a:p>
                      <a:pPr algn="ctr" fontAlgn="ctr"/>
                      <a:r>
                        <a:rPr lang="es-ES" sz="800" b="1" i="0" u="none" strike="noStrike" dirty="0">
                          <a:solidFill>
                            <a:srgbClr val="000000"/>
                          </a:solidFill>
                          <a:effectLst/>
                          <a:latin typeface="+mj-lt"/>
                        </a:rPr>
                        <a:t>NOMENCLATURA DEL MÉTODO DE SELECCIÓN</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F2D0"/>
                    </a:solidFill>
                  </a:tcPr>
                </a:tc>
                <a:tc>
                  <a:txBody>
                    <a:bodyPr/>
                    <a:lstStyle/>
                    <a:p>
                      <a:pPr algn="ctr" fontAlgn="ctr"/>
                      <a:r>
                        <a:rPr lang="es-ES" sz="800" b="1" i="0" u="none" strike="noStrike">
                          <a:solidFill>
                            <a:srgbClr val="000000"/>
                          </a:solidFill>
                          <a:effectLst/>
                          <a:latin typeface="+mj-lt"/>
                        </a:rPr>
                        <a:t>DESCRIPCIÓN DE MÉTODO DE CONTRATACIÓN</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F2D0"/>
                    </a:solidFill>
                  </a:tcPr>
                </a:tc>
                <a:tc>
                  <a:txBody>
                    <a:bodyPr/>
                    <a:lstStyle/>
                    <a:p>
                      <a:pPr algn="ctr" fontAlgn="ctr"/>
                      <a:r>
                        <a:rPr lang="es-PE" sz="800" b="1" i="0" u="none" strike="noStrike">
                          <a:solidFill>
                            <a:srgbClr val="000000"/>
                          </a:solidFill>
                          <a:effectLst/>
                          <a:latin typeface="+mj-lt"/>
                        </a:rPr>
                        <a:t>Convocatoria</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F2D0"/>
                    </a:solidFill>
                  </a:tcPr>
                </a:tc>
                <a:tc>
                  <a:txBody>
                    <a:bodyPr/>
                    <a:lstStyle/>
                    <a:p>
                      <a:pPr algn="ctr" fontAlgn="ctr"/>
                      <a:r>
                        <a:rPr lang="es-PE" sz="800" b="1" i="0" u="none" strike="noStrike">
                          <a:solidFill>
                            <a:srgbClr val="000000"/>
                          </a:solidFill>
                          <a:effectLst/>
                          <a:latin typeface="+mj-lt"/>
                        </a:rPr>
                        <a:t>Reunion Informativa</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F2D0"/>
                    </a:solidFill>
                  </a:tcPr>
                </a:tc>
                <a:tc>
                  <a:txBody>
                    <a:bodyPr/>
                    <a:lstStyle/>
                    <a:p>
                      <a:pPr algn="ctr" fontAlgn="ctr"/>
                      <a:r>
                        <a:rPr lang="es-PE" sz="800" b="1" i="0" u="none" strike="noStrike">
                          <a:solidFill>
                            <a:srgbClr val="000000"/>
                          </a:solidFill>
                          <a:effectLst/>
                          <a:latin typeface="+mj-lt"/>
                        </a:rPr>
                        <a:t>Visita de Campo </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F2D0"/>
                    </a:solidFill>
                  </a:tcPr>
                </a:tc>
                <a:tc>
                  <a:txBody>
                    <a:bodyPr/>
                    <a:lstStyle/>
                    <a:p>
                      <a:pPr algn="ctr" fontAlgn="ctr"/>
                      <a:r>
                        <a:rPr lang="es-PE" sz="800" b="1" i="0" u="none" strike="noStrike">
                          <a:solidFill>
                            <a:srgbClr val="000000"/>
                          </a:solidFill>
                          <a:effectLst/>
                          <a:latin typeface="+mj-lt"/>
                        </a:rPr>
                        <a:t>Consultas</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F2D0"/>
                    </a:solidFill>
                  </a:tcPr>
                </a:tc>
                <a:tc>
                  <a:txBody>
                    <a:bodyPr/>
                    <a:lstStyle/>
                    <a:p>
                      <a:pPr algn="ctr" fontAlgn="ctr"/>
                      <a:r>
                        <a:rPr lang="es-PE" sz="800" b="1" i="0" u="none" strike="noStrike">
                          <a:solidFill>
                            <a:srgbClr val="000000"/>
                          </a:solidFill>
                          <a:effectLst/>
                          <a:latin typeface="+mj-lt"/>
                        </a:rPr>
                        <a:t>Pliegos de consultas</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F2D0"/>
                    </a:solidFill>
                  </a:tcPr>
                </a:tc>
                <a:tc gridSpan="2">
                  <a:txBody>
                    <a:bodyPr/>
                    <a:lstStyle/>
                    <a:p>
                      <a:pPr algn="ctr" fontAlgn="ctr"/>
                      <a:r>
                        <a:rPr lang="es-PE" sz="800" b="1" i="0" u="none" strike="noStrike">
                          <a:solidFill>
                            <a:srgbClr val="000000"/>
                          </a:solidFill>
                          <a:effectLst/>
                          <a:latin typeface="+mj-lt"/>
                        </a:rPr>
                        <a:t>Recepción de Ofertas</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F2D0"/>
                    </a:solidFill>
                  </a:tcPr>
                </a:tc>
                <a:tc hMerge="1">
                  <a:txBody>
                    <a:bodyPr/>
                    <a:lstStyle/>
                    <a:p>
                      <a:endParaRPr lang="es-PE"/>
                    </a:p>
                  </a:txBody>
                  <a:tcPr/>
                </a:tc>
                <a:tc gridSpan="2">
                  <a:txBody>
                    <a:bodyPr/>
                    <a:lstStyle/>
                    <a:p>
                      <a:pPr algn="ctr" fontAlgn="ctr"/>
                      <a:r>
                        <a:rPr lang="es-PE" sz="800" b="1" i="0" u="none" strike="noStrike">
                          <a:solidFill>
                            <a:srgbClr val="000000"/>
                          </a:solidFill>
                          <a:effectLst/>
                          <a:latin typeface="+mj-lt"/>
                        </a:rPr>
                        <a:t>Apertura de Ofertas</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AF2D0"/>
                    </a:solidFill>
                  </a:tcPr>
                </a:tc>
                <a:tc hMerge="1">
                  <a:txBody>
                    <a:bodyPr/>
                    <a:lstStyle/>
                    <a:p>
                      <a:endParaRPr lang="es-PE"/>
                    </a:p>
                  </a:txBody>
                  <a:tcPr/>
                </a:tc>
                <a:extLst>
                  <a:ext uri="{0D108BD9-81ED-4DB2-BD59-A6C34878D82A}">
                    <a16:rowId xmlns:a16="http://schemas.microsoft.com/office/drawing/2014/main" val="87458261"/>
                  </a:ext>
                </a:extLst>
              </a:tr>
              <a:tr h="550570">
                <a:tc>
                  <a:txBody>
                    <a:bodyPr/>
                    <a:lstStyle/>
                    <a:p>
                      <a:pPr algn="ctr" fontAlgn="ctr"/>
                      <a:r>
                        <a:rPr lang="es-PE" sz="800" b="0" i="0" u="none" strike="noStrike">
                          <a:solidFill>
                            <a:srgbClr val="000000"/>
                          </a:solidFill>
                          <a:effectLst/>
                          <a:latin typeface="+mj-lt"/>
                        </a:rPr>
                        <a:t>CONV-SDO-011-2024-MIDAGRI-PSI/BIRF </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r>
                        <a:rPr lang="es-ES" sz="800" b="0" i="0" u="none" strike="noStrike" dirty="0">
                          <a:solidFill>
                            <a:srgbClr val="000000"/>
                          </a:solidFill>
                          <a:effectLst/>
                          <a:latin typeface="+mj-lt"/>
                        </a:rPr>
                        <a:t>EJECUCIÓN DE LA OBRA “MEJORAMIENTO DEL SERVICIO DE AGUA A NIVEL PARCELARIO CON UN SISTEMA DE RIEGO TECNIFICADO</a:t>
                      </a:r>
                      <a:br>
                        <a:rPr lang="es-ES" sz="800" b="0" i="0" u="none" strike="noStrike" dirty="0">
                          <a:solidFill>
                            <a:srgbClr val="000000"/>
                          </a:solidFill>
                          <a:effectLst/>
                          <a:latin typeface="+mj-lt"/>
                        </a:rPr>
                      </a:br>
                      <a:r>
                        <a:rPr lang="es-ES" sz="800" b="0" i="0" u="none" strike="noStrike" dirty="0">
                          <a:solidFill>
                            <a:srgbClr val="000000"/>
                          </a:solidFill>
                          <a:effectLst/>
                          <a:latin typeface="+mj-lt"/>
                        </a:rPr>
                        <a:t>PARA EL GRUPO DE GESTIÓN EMPRESARIAL ALLIN KAUSAY, IRRIGACIÓN TALAVERA - DISTRITO DE TALAVERA - PROVINCIA DE ANDAHUAYLAS - DEPARTAMENTO DE</a:t>
                      </a:r>
                      <a:br>
                        <a:rPr lang="es-ES" sz="800" b="0" i="0" u="none" strike="noStrike" dirty="0">
                          <a:solidFill>
                            <a:srgbClr val="000000"/>
                          </a:solidFill>
                          <a:effectLst/>
                          <a:latin typeface="+mj-lt"/>
                        </a:rPr>
                      </a:br>
                      <a:r>
                        <a:rPr lang="es-ES" sz="800" b="0" i="0" u="none" strike="noStrike" dirty="0">
                          <a:solidFill>
                            <a:srgbClr val="000000"/>
                          </a:solidFill>
                          <a:effectLst/>
                          <a:latin typeface="+mj-lt"/>
                        </a:rPr>
                        <a:t>APURÍMAC” </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20/12/2024</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3/01/2024</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8/01/2025</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9/01/2025</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13/01/2025</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21/01/2025</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10:00 a. m.</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21/01/2025</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11.30 a.m.</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3438447"/>
                  </a:ext>
                </a:extLst>
              </a:tr>
              <a:tr h="550570">
                <a:tc>
                  <a:txBody>
                    <a:bodyPr/>
                    <a:lstStyle/>
                    <a:p>
                      <a:pPr algn="ctr" fontAlgn="ctr"/>
                      <a:r>
                        <a:rPr lang="es-PE" sz="800" b="0" i="0" u="none" strike="noStrike">
                          <a:solidFill>
                            <a:srgbClr val="000000"/>
                          </a:solidFill>
                          <a:effectLst/>
                          <a:latin typeface="+mj-lt"/>
                        </a:rPr>
                        <a:t>CONV-SDO-012-2024-MIDAGRI-PSI/BIRF </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r>
                        <a:rPr lang="es-ES" sz="800" b="0" i="0" u="none" strike="noStrike">
                          <a:solidFill>
                            <a:srgbClr val="000000"/>
                          </a:solidFill>
                          <a:effectLst/>
                          <a:latin typeface="+mj-lt"/>
                        </a:rPr>
                        <a:t> EJECUCIÓN DE LA OBRA “MEJORAMIENTO DEL SERVICIO DE AGUA A NIVEL PARCELARIO CON UN SISTEMA DE RIEGO TECNIFICADO</a:t>
                      </a:r>
                      <a:br>
                        <a:rPr lang="es-ES" sz="800" b="0" i="0" u="none" strike="noStrike">
                          <a:solidFill>
                            <a:srgbClr val="000000"/>
                          </a:solidFill>
                          <a:effectLst/>
                          <a:latin typeface="+mj-lt"/>
                        </a:rPr>
                      </a:br>
                      <a:r>
                        <a:rPr lang="es-ES" sz="800" b="0" i="0" u="none" strike="noStrike">
                          <a:solidFill>
                            <a:srgbClr val="000000"/>
                          </a:solidFill>
                          <a:effectLst/>
                          <a:latin typeface="+mj-lt"/>
                        </a:rPr>
                        <a:t>PARA EL GRUPO DE GESTIÓN EMPRESARIAL SANTA ROSA DE PINCO EN EL CENTRO POBLADO SANTA ROSA DE PINCO</a:t>
                      </a:r>
                      <a:br>
                        <a:rPr lang="es-ES" sz="800" b="0" i="0" u="none" strike="noStrike">
                          <a:solidFill>
                            <a:srgbClr val="000000"/>
                          </a:solidFill>
                          <a:effectLst/>
                          <a:latin typeface="+mj-lt"/>
                        </a:rPr>
                      </a:br>
                      <a:r>
                        <a:rPr lang="es-ES" sz="800" b="0" i="0" u="none" strike="noStrike">
                          <a:solidFill>
                            <a:srgbClr val="000000"/>
                          </a:solidFill>
                          <a:effectLst/>
                          <a:latin typeface="+mj-lt"/>
                        </a:rPr>
                        <a:t>- DISTRITO DE PAUCARBAMBA - PROVINCIA DE CHURCAMPA - DEPARTAMENTO DE HUANCAVELICA”  </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20/12/2024</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3/01/2024</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6/01/2025</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9/01/2025</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13/01/2025</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21/01/2025</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10:00 a. m.</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21/01/2025</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14:30 p.m.</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0174865"/>
                  </a:ext>
                </a:extLst>
              </a:tr>
              <a:tr h="481749">
                <a:tc>
                  <a:txBody>
                    <a:bodyPr/>
                    <a:lstStyle/>
                    <a:p>
                      <a:pPr algn="ctr" fontAlgn="ctr"/>
                      <a:r>
                        <a:rPr lang="es-PE" sz="800" b="0" i="0" u="none" strike="noStrike">
                          <a:solidFill>
                            <a:srgbClr val="000000"/>
                          </a:solidFill>
                          <a:effectLst/>
                          <a:latin typeface="+mj-lt"/>
                        </a:rPr>
                        <a:t>CONV-SDO-013-2024-MIDAGRI-PSI/BIRF </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r>
                        <a:rPr lang="es-ES" sz="800" b="0" i="0" u="none" strike="noStrike">
                          <a:solidFill>
                            <a:srgbClr val="000000"/>
                          </a:solidFill>
                          <a:effectLst/>
                          <a:latin typeface="+mj-lt"/>
                        </a:rPr>
                        <a:t>EJECUCIÓN DE LA OBRA “MEJORAMIENTO DEL SERVICIO DE AGUA A NIVEL PARCELARIO CON UN SISTEMA DE RIEGO TECNIFICADO</a:t>
                      </a:r>
                      <a:br>
                        <a:rPr lang="es-ES" sz="800" b="0" i="0" u="none" strike="noStrike">
                          <a:solidFill>
                            <a:srgbClr val="000000"/>
                          </a:solidFill>
                          <a:effectLst/>
                          <a:latin typeface="+mj-lt"/>
                        </a:rPr>
                      </a:br>
                      <a:r>
                        <a:rPr lang="es-ES" sz="800" b="0" i="0" u="none" strike="noStrike">
                          <a:solidFill>
                            <a:srgbClr val="000000"/>
                          </a:solidFill>
                          <a:effectLst/>
                          <a:latin typeface="+mj-lt"/>
                        </a:rPr>
                        <a:t>PARA EL GRUPO DE GESTION EMPRESARIAL CARITA, DEL DISTRITO DE HUASAHUASI - PROVINCIA DE TARMA – DEPARTAMENTO DE JUNIN”  </a:t>
                      </a:r>
                      <a:br>
                        <a:rPr lang="es-ES" sz="800" b="0" i="0" u="none" strike="noStrike">
                          <a:solidFill>
                            <a:srgbClr val="000000"/>
                          </a:solidFill>
                          <a:effectLst/>
                          <a:latin typeface="+mj-lt"/>
                        </a:rPr>
                      </a:br>
                      <a:r>
                        <a:rPr lang="es-ES" sz="800" b="0" i="0" u="none" strike="noStrike">
                          <a:solidFill>
                            <a:srgbClr val="000000"/>
                          </a:solidFill>
                          <a:effectLst/>
                          <a:latin typeface="+mj-lt"/>
                        </a:rPr>
                        <a:t> </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20/12/2024</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3/01/2024</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3/01/2025</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9/01/2025</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13/01/2025</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21/01/2025</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10:00 a. m.</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21/01/2025</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16:00 p.m.</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7827649"/>
                  </a:ext>
                </a:extLst>
              </a:tr>
              <a:tr h="412928">
                <a:tc>
                  <a:txBody>
                    <a:bodyPr/>
                    <a:lstStyle/>
                    <a:p>
                      <a:pPr algn="ctr" fontAlgn="ctr"/>
                      <a:r>
                        <a:rPr lang="es-PE" sz="800" b="0" i="0" u="none" strike="noStrike">
                          <a:solidFill>
                            <a:srgbClr val="000000"/>
                          </a:solidFill>
                          <a:effectLst/>
                          <a:latin typeface="+mj-lt"/>
                        </a:rPr>
                        <a:t>CONV-SDO-014-2024-MIDAGRI-PSI/BIRF </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r>
                        <a:rPr lang="es-ES" sz="800" b="0" i="0" u="none" strike="noStrike" dirty="0">
                          <a:solidFill>
                            <a:srgbClr val="000000"/>
                          </a:solidFill>
                          <a:effectLst/>
                          <a:latin typeface="+mj-lt"/>
                        </a:rPr>
                        <a:t>EJECUCIÓN DE LA OBRA “MEJORAMIENTO DEL SERVICIO DE AGUA A NIVEL PARCELARIO CON UN SISTEMA DE RIEGO TECNIFICADO PARA EL GRUPO DE GESTIÓN EMPRESARIAL SEÑOR CAUTIVO DE HUAPALAS, DISTRITO DE CHULUCANAS – PROVINCIA DE MORROPON - DEPARTAMENTO DE PIURA” </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20/12/2024</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3/01/2024</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7/01/2025</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9/01/2025</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13/01/2025</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21/01/2025</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10:00 a. m.</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22/01/2025</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09:00 a.m.</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0229740"/>
                  </a:ext>
                </a:extLst>
              </a:tr>
              <a:tr h="554871">
                <a:tc>
                  <a:txBody>
                    <a:bodyPr/>
                    <a:lstStyle/>
                    <a:p>
                      <a:pPr algn="ctr" fontAlgn="ctr"/>
                      <a:r>
                        <a:rPr lang="es-PE" sz="800" b="0" i="0" u="none" strike="noStrike">
                          <a:solidFill>
                            <a:srgbClr val="000000"/>
                          </a:solidFill>
                          <a:effectLst/>
                          <a:latin typeface="+mj-lt"/>
                        </a:rPr>
                        <a:t>CONV-SDO-015-2024-MIDAGRI-PSI/BIRF </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r>
                        <a:rPr lang="es-ES" sz="800" b="0" i="0" u="none" strike="noStrike">
                          <a:solidFill>
                            <a:srgbClr val="000000"/>
                          </a:solidFill>
                          <a:effectLst/>
                          <a:latin typeface="+mj-lt"/>
                        </a:rPr>
                        <a:t>EJECUCIÓN DE LA OBRA “MEJORAMIENTO DEL SERVICIO DE PROVISIÓN DE AGUA PARA RIEGO DEL SISTEMA DE RIEGO PARCELARIO DEL GRUPO DE GESTIÓN EMPRESARIAL KERGUER, EN LA LOCALIDAD DE KERGUER DEL DISTRITO DE SALAS - PROVINCIA DE LAMBAYEQUE - DEPARTAMENTO DE LAMBAYEQUE”</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20/12/2024</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3/01/2024</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6/01/2025</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9/01/2025</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13/01/2025</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21/01/2025</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10:00 a. m.</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22/01/2025</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11:00 a.m.</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1223847"/>
                  </a:ext>
                </a:extLst>
              </a:tr>
              <a:tr h="412928">
                <a:tc>
                  <a:txBody>
                    <a:bodyPr/>
                    <a:lstStyle/>
                    <a:p>
                      <a:pPr algn="ctr" fontAlgn="ctr"/>
                      <a:r>
                        <a:rPr lang="es-PE" sz="800" b="0" i="0" u="none" strike="noStrike">
                          <a:solidFill>
                            <a:srgbClr val="000000"/>
                          </a:solidFill>
                          <a:effectLst/>
                          <a:latin typeface="+mj-lt"/>
                        </a:rPr>
                        <a:t>CONV-SDO-016-2024-MIDAGRI-PSI/BIRF </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r>
                        <a:rPr lang="es-ES" sz="800" b="0" i="0" u="none" strike="noStrike" dirty="0">
                          <a:solidFill>
                            <a:srgbClr val="000000"/>
                          </a:solidFill>
                          <a:effectLst/>
                          <a:latin typeface="+mj-lt"/>
                        </a:rPr>
                        <a:t>Lote 1: “MEJORAMIENTO DEL SERVICIO DE PROVISION DE AGUA PARA RIEGO DEL SISTEMA DE RIEGO PARCELARIO DEL GRUPO DE GESTIÓN EMPRESARIAL APA - QUINQUIN, DISTRITO DE MATO, PROVINCIA DE HUAYLAS, DEPARTAMENTO DE ANCASH” </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20/12/2024</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3/01/2024</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6/01/2025</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9/01/2025</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13/01/2025</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21/01/2025</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10:00 a. m.</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22/01/2025</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14:00 a.m.</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9437072"/>
                  </a:ext>
                </a:extLst>
              </a:tr>
              <a:tr h="412928">
                <a:tc>
                  <a:txBody>
                    <a:bodyPr/>
                    <a:lstStyle/>
                    <a:p>
                      <a:pPr algn="ctr" fontAlgn="ctr"/>
                      <a:r>
                        <a:rPr lang="es-PE" sz="800" b="0" i="0" u="none" strike="noStrike">
                          <a:solidFill>
                            <a:srgbClr val="000000"/>
                          </a:solidFill>
                          <a:effectLst/>
                          <a:latin typeface="+mj-lt"/>
                        </a:rPr>
                        <a:t> </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r>
                        <a:rPr lang="es-ES" sz="800" b="0" i="0" u="none" strike="noStrike" dirty="0">
                          <a:solidFill>
                            <a:srgbClr val="000000"/>
                          </a:solidFill>
                          <a:effectLst/>
                          <a:latin typeface="+mj-lt"/>
                        </a:rPr>
                        <a:t>Lote 2: “MEJORAMIENTO DEL SERVICIO DE PROVISION DE AGUA PARA RIEGO DEL SISTEMA DE RIEGO PARCELARIO DEL GRUPO DE GESTION EMPRESARIAL PACHACUTEC DISTRITO DE MATO – PROVINCIA DE HUAYLAS – DEPARTAMENTO ANCASH” </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20/12/2024</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3/01/2024</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6/01/2025</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9/01/2025</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13/01/2025</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21/01/2025</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10:00 a. m.</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22/01/2025</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14:00 a.m.</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0222172"/>
                  </a:ext>
                </a:extLst>
              </a:tr>
              <a:tr h="412928">
                <a:tc>
                  <a:txBody>
                    <a:bodyPr/>
                    <a:lstStyle/>
                    <a:p>
                      <a:pPr algn="ctr" fontAlgn="ctr"/>
                      <a:r>
                        <a:rPr lang="es-PE" sz="800" b="0" i="0" u="none" strike="noStrike">
                          <a:solidFill>
                            <a:srgbClr val="000000"/>
                          </a:solidFill>
                          <a:effectLst/>
                          <a:latin typeface="+mj-lt"/>
                        </a:rPr>
                        <a:t> </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r>
                        <a:rPr lang="es-ES" sz="800" b="0" i="0" u="none" strike="noStrike">
                          <a:solidFill>
                            <a:srgbClr val="000000"/>
                          </a:solidFill>
                          <a:effectLst/>
                          <a:latin typeface="+mj-lt"/>
                        </a:rPr>
                        <a:t>Lote 3“MEJORAMIENTO DEL SERVICIO DE PROVISIÓN DE AGUA PARA RIEGO DEL SISTEMA DE RIEGO PARCELARIO DEL GRUPO DE GESTIÓN EMPRESARIAL SAN DIEGO, FLOR DE AMANCAES Y LLIPIAN, DISTRITO DE MATO, PROVINCIA DE HUAYLAS, DEPARTAMENTO DE ANCASH” </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20/12/2024</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3/01/2024</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7/01/2025</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9/01/2025</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13/01/2025</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21/01/2025</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10:00 a. m.</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a:solidFill>
                            <a:srgbClr val="000000"/>
                          </a:solidFill>
                          <a:effectLst/>
                          <a:latin typeface="+mj-lt"/>
                        </a:rPr>
                        <a:t>22/01/2025</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s-PE" sz="800" b="0" i="0" u="none" strike="noStrike" dirty="0">
                          <a:solidFill>
                            <a:srgbClr val="000000"/>
                          </a:solidFill>
                          <a:effectLst/>
                          <a:latin typeface="+mj-lt"/>
                        </a:rPr>
                        <a:t>14:00 a.m.</a:t>
                      </a:r>
                    </a:p>
                  </a:txBody>
                  <a:tcPr marL="4003" marR="4003" marT="400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2010117"/>
                  </a:ext>
                </a:extLst>
              </a:tr>
            </a:tbl>
          </a:graphicData>
        </a:graphic>
      </p:graphicFrame>
      <p:sp>
        <p:nvSpPr>
          <p:cNvPr id="16" name="CuadroTexto 15">
            <a:extLst>
              <a:ext uri="{FF2B5EF4-FFF2-40B4-BE49-F238E27FC236}">
                <a16:creationId xmlns:a16="http://schemas.microsoft.com/office/drawing/2014/main" id="{5EED11FC-365F-C025-C0A3-A550C6B5810E}"/>
              </a:ext>
            </a:extLst>
          </p:cNvPr>
          <p:cNvSpPr txBox="1"/>
          <p:nvPr/>
        </p:nvSpPr>
        <p:spPr>
          <a:xfrm>
            <a:off x="3863704" y="596755"/>
            <a:ext cx="6096000" cy="369332"/>
          </a:xfrm>
          <a:prstGeom prst="rect">
            <a:avLst/>
          </a:prstGeom>
          <a:noFill/>
        </p:spPr>
        <p:txBody>
          <a:bodyPr wrap="square">
            <a:spAutoFit/>
          </a:bodyPr>
          <a:lstStyle/>
          <a:p>
            <a:pPr marL="0" indent="0" algn="just">
              <a:lnSpc>
                <a:spcPct val="100000"/>
              </a:lnSpc>
              <a:spcBef>
                <a:spcPct val="20000"/>
              </a:spcBef>
              <a:buNone/>
              <a:defRPr/>
            </a:pPr>
            <a:r>
              <a:rPr lang="es-ES_tradnl" sz="1800" b="1" dirty="0">
                <a:effectLst/>
                <a:latin typeface="+mj-lt"/>
                <a:ea typeface="Times New Roman" panose="02020603050405020304" pitchFamily="18" charset="0"/>
              </a:rPr>
              <a:t>Fechas previstas</a:t>
            </a:r>
          </a:p>
        </p:txBody>
      </p:sp>
    </p:spTree>
    <p:extLst>
      <p:ext uri="{BB962C8B-B14F-4D97-AF65-F5344CB8AC3E}">
        <p14:creationId xmlns:p14="http://schemas.microsoft.com/office/powerpoint/2010/main" val="52615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EADE0D-A48D-9CCF-8ECC-A178ACC84CAB}"/>
              </a:ext>
            </a:extLst>
          </p:cNvPr>
          <p:cNvSpPr>
            <a:spLocks noGrp="1"/>
          </p:cNvSpPr>
          <p:nvPr>
            <p:ph type="title"/>
          </p:nvPr>
        </p:nvSpPr>
        <p:spPr>
          <a:xfrm>
            <a:off x="838200" y="1043638"/>
            <a:ext cx="10710672" cy="626720"/>
          </a:xfrm>
        </p:spPr>
        <p:txBody>
          <a:bodyPr>
            <a:normAutofit/>
          </a:bodyPr>
          <a:lstStyle/>
          <a:p>
            <a:r>
              <a:rPr lang="es-ES" sz="3600" b="1" dirty="0"/>
              <a:t>Preparación y presentación de las Ofertas</a:t>
            </a:r>
            <a:endParaRPr lang="es-PE" sz="3600" b="1" dirty="0"/>
          </a:p>
        </p:txBody>
      </p:sp>
      <p:grpSp>
        <p:nvGrpSpPr>
          <p:cNvPr id="5" name="Grupo 4">
            <a:extLst>
              <a:ext uri="{FF2B5EF4-FFF2-40B4-BE49-F238E27FC236}">
                <a16:creationId xmlns:a16="http://schemas.microsoft.com/office/drawing/2014/main" id="{FA763C76-9734-A32A-35C1-F996366C9C6F}"/>
              </a:ext>
            </a:extLst>
          </p:cNvPr>
          <p:cNvGrpSpPr/>
          <p:nvPr/>
        </p:nvGrpSpPr>
        <p:grpSpPr>
          <a:xfrm>
            <a:off x="978567" y="176463"/>
            <a:ext cx="2458453" cy="818238"/>
            <a:chOff x="4662488" y="2714625"/>
            <a:chExt cx="2867026" cy="1327151"/>
          </a:xfrm>
        </p:grpSpPr>
        <p:sp>
          <p:nvSpPr>
            <p:cNvPr id="6" name="Freeform 5">
              <a:extLst>
                <a:ext uri="{FF2B5EF4-FFF2-40B4-BE49-F238E27FC236}">
                  <a16:creationId xmlns:a16="http://schemas.microsoft.com/office/drawing/2014/main" id="{CF72B70E-EFA3-D81B-F5C6-C8EC0BA6EC22}"/>
                </a:ext>
              </a:extLst>
            </p:cNvPr>
            <p:cNvSpPr>
              <a:spLocks noEditPoints="1"/>
            </p:cNvSpPr>
            <p:nvPr/>
          </p:nvSpPr>
          <p:spPr bwMode="auto">
            <a:xfrm>
              <a:off x="4662488" y="3313113"/>
              <a:ext cx="709613" cy="547688"/>
            </a:xfrm>
            <a:custGeom>
              <a:avLst/>
              <a:gdLst>
                <a:gd name="T0" fmla="*/ 260 w 1970"/>
                <a:gd name="T1" fmla="*/ 1509 h 1509"/>
                <a:gd name="T2" fmla="*/ 33 w 1970"/>
                <a:gd name="T3" fmla="*/ 1509 h 1509"/>
                <a:gd name="T4" fmla="*/ 0 w 1970"/>
                <a:gd name="T5" fmla="*/ 1476 h 1509"/>
                <a:gd name="T6" fmla="*/ 0 w 1970"/>
                <a:gd name="T7" fmla="*/ 33 h 1509"/>
                <a:gd name="T8" fmla="*/ 33 w 1970"/>
                <a:gd name="T9" fmla="*/ 0 h 1509"/>
                <a:gd name="T10" fmla="*/ 1478 w 1970"/>
                <a:gd name="T11" fmla="*/ 0 h 1509"/>
                <a:gd name="T12" fmla="*/ 1574 w 1970"/>
                <a:gd name="T13" fmla="*/ 10 h 1509"/>
                <a:gd name="T14" fmla="*/ 1666 w 1970"/>
                <a:gd name="T15" fmla="*/ 38 h 1509"/>
                <a:gd name="T16" fmla="*/ 1750 w 1970"/>
                <a:gd name="T17" fmla="*/ 83 h 1509"/>
                <a:gd name="T18" fmla="*/ 1823 w 1970"/>
                <a:gd name="T19" fmla="*/ 142 h 1509"/>
                <a:gd name="T20" fmla="*/ 1883 w 1970"/>
                <a:gd name="T21" fmla="*/ 213 h 1509"/>
                <a:gd name="T22" fmla="*/ 1930 w 1970"/>
                <a:gd name="T23" fmla="*/ 295 h 1509"/>
                <a:gd name="T24" fmla="*/ 1960 w 1970"/>
                <a:gd name="T25" fmla="*/ 385 h 1509"/>
                <a:gd name="T26" fmla="*/ 1970 w 1970"/>
                <a:gd name="T27" fmla="*/ 482 h 1509"/>
                <a:gd name="T28" fmla="*/ 1928 w 1970"/>
                <a:gd name="T29" fmla="*/ 671 h 1509"/>
                <a:gd name="T30" fmla="*/ 1880 w 1970"/>
                <a:gd name="T31" fmla="*/ 752 h 1509"/>
                <a:gd name="T32" fmla="*/ 1818 w 1970"/>
                <a:gd name="T33" fmla="*/ 824 h 1509"/>
                <a:gd name="T34" fmla="*/ 1743 w 1970"/>
                <a:gd name="T35" fmla="*/ 882 h 1509"/>
                <a:gd name="T36" fmla="*/ 1657 w 1970"/>
                <a:gd name="T37" fmla="*/ 926 h 1509"/>
                <a:gd name="T38" fmla="*/ 1564 w 1970"/>
                <a:gd name="T39" fmla="*/ 954 h 1509"/>
                <a:gd name="T40" fmla="*/ 1468 w 1970"/>
                <a:gd name="T41" fmla="*/ 963 h 1509"/>
                <a:gd name="T42" fmla="*/ 293 w 1970"/>
                <a:gd name="T43" fmla="*/ 963 h 1509"/>
                <a:gd name="T44" fmla="*/ 293 w 1970"/>
                <a:gd name="T45" fmla="*/ 1476 h 1509"/>
                <a:gd name="T46" fmla="*/ 260 w 1970"/>
                <a:gd name="T47" fmla="*/ 1509 h 1509"/>
                <a:gd name="T48" fmla="*/ 1472 w 1970"/>
                <a:gd name="T49" fmla="*/ 674 h 1509"/>
                <a:gd name="T50" fmla="*/ 1512 w 1970"/>
                <a:gd name="T51" fmla="*/ 670 h 1509"/>
                <a:gd name="T52" fmla="*/ 1550 w 1970"/>
                <a:gd name="T53" fmla="*/ 659 h 1509"/>
                <a:gd name="T54" fmla="*/ 1585 w 1970"/>
                <a:gd name="T55" fmla="*/ 640 h 1509"/>
                <a:gd name="T56" fmla="*/ 1615 w 1970"/>
                <a:gd name="T57" fmla="*/ 617 h 1509"/>
                <a:gd name="T58" fmla="*/ 1641 w 1970"/>
                <a:gd name="T59" fmla="*/ 588 h 1509"/>
                <a:gd name="T60" fmla="*/ 1662 w 1970"/>
                <a:gd name="T61" fmla="*/ 555 h 1509"/>
                <a:gd name="T62" fmla="*/ 1675 w 1970"/>
                <a:gd name="T63" fmla="*/ 519 h 1509"/>
                <a:gd name="T64" fmla="*/ 1681 w 1970"/>
                <a:gd name="T65" fmla="*/ 482 h 1509"/>
                <a:gd name="T66" fmla="*/ 1675 w 1970"/>
                <a:gd name="T67" fmla="*/ 445 h 1509"/>
                <a:gd name="T68" fmla="*/ 1662 w 1970"/>
                <a:gd name="T69" fmla="*/ 410 h 1509"/>
                <a:gd name="T70" fmla="*/ 1641 w 1970"/>
                <a:gd name="T71" fmla="*/ 377 h 1509"/>
                <a:gd name="T72" fmla="*/ 1615 w 1970"/>
                <a:gd name="T73" fmla="*/ 349 h 1509"/>
                <a:gd name="T74" fmla="*/ 1583 w 1970"/>
                <a:gd name="T75" fmla="*/ 325 h 1509"/>
                <a:gd name="T76" fmla="*/ 1547 w 1970"/>
                <a:gd name="T77" fmla="*/ 307 h 1509"/>
                <a:gd name="T78" fmla="*/ 1509 w 1970"/>
                <a:gd name="T79" fmla="*/ 295 h 1509"/>
                <a:gd name="T80" fmla="*/ 1468 w 1970"/>
                <a:gd name="T81" fmla="*/ 291 h 1509"/>
                <a:gd name="T82" fmla="*/ 293 w 1970"/>
                <a:gd name="T83" fmla="*/ 291 h 1509"/>
                <a:gd name="T84" fmla="*/ 293 w 1970"/>
                <a:gd name="T85" fmla="*/ 674 h 1509"/>
                <a:gd name="T86" fmla="*/ 1472 w 1970"/>
                <a:gd name="T87" fmla="*/ 674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70" h="1509">
                  <a:moveTo>
                    <a:pt x="260" y="1509"/>
                  </a:moveTo>
                  <a:lnTo>
                    <a:pt x="33" y="1509"/>
                  </a:lnTo>
                  <a:cubicBezTo>
                    <a:pt x="15" y="1509"/>
                    <a:pt x="0" y="1495"/>
                    <a:pt x="0" y="1476"/>
                  </a:cubicBezTo>
                  <a:lnTo>
                    <a:pt x="0" y="33"/>
                  </a:lnTo>
                  <a:cubicBezTo>
                    <a:pt x="0" y="15"/>
                    <a:pt x="15" y="0"/>
                    <a:pt x="33" y="0"/>
                  </a:cubicBezTo>
                  <a:lnTo>
                    <a:pt x="1478" y="0"/>
                  </a:lnTo>
                  <a:cubicBezTo>
                    <a:pt x="1511" y="0"/>
                    <a:pt x="1543" y="3"/>
                    <a:pt x="1574" y="10"/>
                  </a:cubicBezTo>
                  <a:cubicBezTo>
                    <a:pt x="1606" y="16"/>
                    <a:pt x="1637" y="26"/>
                    <a:pt x="1666" y="38"/>
                  </a:cubicBezTo>
                  <a:cubicBezTo>
                    <a:pt x="1696" y="51"/>
                    <a:pt x="1724" y="66"/>
                    <a:pt x="1750" y="83"/>
                  </a:cubicBezTo>
                  <a:cubicBezTo>
                    <a:pt x="1776" y="100"/>
                    <a:pt x="1800" y="120"/>
                    <a:pt x="1823" y="142"/>
                  </a:cubicBezTo>
                  <a:cubicBezTo>
                    <a:pt x="1845" y="164"/>
                    <a:pt x="1865" y="188"/>
                    <a:pt x="1883" y="213"/>
                  </a:cubicBezTo>
                  <a:cubicBezTo>
                    <a:pt x="1901" y="239"/>
                    <a:pt x="1916" y="266"/>
                    <a:pt x="1930" y="295"/>
                  </a:cubicBezTo>
                  <a:cubicBezTo>
                    <a:pt x="1943" y="324"/>
                    <a:pt x="1953" y="354"/>
                    <a:pt x="1960" y="385"/>
                  </a:cubicBezTo>
                  <a:cubicBezTo>
                    <a:pt x="1967" y="417"/>
                    <a:pt x="1970" y="449"/>
                    <a:pt x="1970" y="482"/>
                  </a:cubicBezTo>
                  <a:cubicBezTo>
                    <a:pt x="1970" y="549"/>
                    <a:pt x="1956" y="612"/>
                    <a:pt x="1928" y="671"/>
                  </a:cubicBezTo>
                  <a:cubicBezTo>
                    <a:pt x="1915" y="700"/>
                    <a:pt x="1899" y="727"/>
                    <a:pt x="1880" y="752"/>
                  </a:cubicBezTo>
                  <a:cubicBezTo>
                    <a:pt x="1862" y="778"/>
                    <a:pt x="1841" y="802"/>
                    <a:pt x="1818" y="824"/>
                  </a:cubicBezTo>
                  <a:cubicBezTo>
                    <a:pt x="1795" y="845"/>
                    <a:pt x="1770" y="865"/>
                    <a:pt x="1743" y="882"/>
                  </a:cubicBezTo>
                  <a:cubicBezTo>
                    <a:pt x="1716" y="899"/>
                    <a:pt x="1688" y="914"/>
                    <a:pt x="1657" y="926"/>
                  </a:cubicBezTo>
                  <a:cubicBezTo>
                    <a:pt x="1627" y="938"/>
                    <a:pt x="1596" y="948"/>
                    <a:pt x="1564" y="954"/>
                  </a:cubicBezTo>
                  <a:cubicBezTo>
                    <a:pt x="1533" y="960"/>
                    <a:pt x="1500" y="963"/>
                    <a:pt x="1468" y="963"/>
                  </a:cubicBezTo>
                  <a:lnTo>
                    <a:pt x="293" y="963"/>
                  </a:lnTo>
                  <a:lnTo>
                    <a:pt x="293" y="1476"/>
                  </a:lnTo>
                  <a:cubicBezTo>
                    <a:pt x="293" y="1495"/>
                    <a:pt x="279" y="1509"/>
                    <a:pt x="260" y="1509"/>
                  </a:cubicBezTo>
                  <a:close/>
                  <a:moveTo>
                    <a:pt x="1472" y="674"/>
                  </a:moveTo>
                  <a:cubicBezTo>
                    <a:pt x="1486" y="674"/>
                    <a:pt x="1499" y="672"/>
                    <a:pt x="1512" y="670"/>
                  </a:cubicBezTo>
                  <a:cubicBezTo>
                    <a:pt x="1525" y="667"/>
                    <a:pt x="1538" y="664"/>
                    <a:pt x="1550" y="659"/>
                  </a:cubicBezTo>
                  <a:cubicBezTo>
                    <a:pt x="1563" y="653"/>
                    <a:pt x="1575" y="647"/>
                    <a:pt x="1585" y="640"/>
                  </a:cubicBezTo>
                  <a:cubicBezTo>
                    <a:pt x="1596" y="633"/>
                    <a:pt x="1606" y="626"/>
                    <a:pt x="1615" y="617"/>
                  </a:cubicBezTo>
                  <a:cubicBezTo>
                    <a:pt x="1625" y="608"/>
                    <a:pt x="1633" y="599"/>
                    <a:pt x="1641" y="588"/>
                  </a:cubicBezTo>
                  <a:cubicBezTo>
                    <a:pt x="1649" y="578"/>
                    <a:pt x="1656" y="567"/>
                    <a:pt x="1662" y="555"/>
                  </a:cubicBezTo>
                  <a:cubicBezTo>
                    <a:pt x="1668" y="544"/>
                    <a:pt x="1672" y="532"/>
                    <a:pt x="1675" y="519"/>
                  </a:cubicBezTo>
                  <a:cubicBezTo>
                    <a:pt x="1678" y="507"/>
                    <a:pt x="1680" y="495"/>
                    <a:pt x="1681" y="482"/>
                  </a:cubicBezTo>
                  <a:cubicBezTo>
                    <a:pt x="1680" y="469"/>
                    <a:pt x="1678" y="457"/>
                    <a:pt x="1675" y="445"/>
                  </a:cubicBezTo>
                  <a:cubicBezTo>
                    <a:pt x="1672" y="433"/>
                    <a:pt x="1668" y="421"/>
                    <a:pt x="1662" y="410"/>
                  </a:cubicBezTo>
                  <a:cubicBezTo>
                    <a:pt x="1656" y="398"/>
                    <a:pt x="1649" y="387"/>
                    <a:pt x="1641" y="377"/>
                  </a:cubicBezTo>
                  <a:cubicBezTo>
                    <a:pt x="1633" y="367"/>
                    <a:pt x="1624" y="357"/>
                    <a:pt x="1615" y="349"/>
                  </a:cubicBezTo>
                  <a:cubicBezTo>
                    <a:pt x="1605" y="340"/>
                    <a:pt x="1595" y="332"/>
                    <a:pt x="1583" y="325"/>
                  </a:cubicBezTo>
                  <a:cubicBezTo>
                    <a:pt x="1572" y="318"/>
                    <a:pt x="1560" y="312"/>
                    <a:pt x="1547" y="307"/>
                  </a:cubicBezTo>
                  <a:cubicBezTo>
                    <a:pt x="1535" y="302"/>
                    <a:pt x="1522" y="298"/>
                    <a:pt x="1509" y="295"/>
                  </a:cubicBezTo>
                  <a:cubicBezTo>
                    <a:pt x="1496" y="293"/>
                    <a:pt x="1482" y="291"/>
                    <a:pt x="1468" y="291"/>
                  </a:cubicBezTo>
                  <a:lnTo>
                    <a:pt x="293" y="291"/>
                  </a:lnTo>
                  <a:lnTo>
                    <a:pt x="293" y="674"/>
                  </a:lnTo>
                  <a:lnTo>
                    <a:pt x="1472" y="674"/>
                  </a:ln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 name="Freeform 6">
              <a:extLst>
                <a:ext uri="{FF2B5EF4-FFF2-40B4-BE49-F238E27FC236}">
                  <a16:creationId xmlns:a16="http://schemas.microsoft.com/office/drawing/2014/main" id="{E9A77436-CB0E-3047-EA28-A1F2DB294EB8}"/>
                </a:ext>
              </a:extLst>
            </p:cNvPr>
            <p:cNvSpPr>
              <a:spLocks/>
            </p:cNvSpPr>
            <p:nvPr/>
          </p:nvSpPr>
          <p:spPr bwMode="auto">
            <a:xfrm>
              <a:off x="5397501" y="3136900"/>
              <a:ext cx="698500" cy="777875"/>
            </a:xfrm>
            <a:custGeom>
              <a:avLst/>
              <a:gdLst>
                <a:gd name="T0" fmla="*/ 1415 w 1939"/>
                <a:gd name="T1" fmla="*/ 1784 h 2143"/>
                <a:gd name="T2" fmla="*/ 1357 w 1939"/>
                <a:gd name="T3" fmla="*/ 1740 h 2143"/>
                <a:gd name="T4" fmla="*/ 1215 w 1939"/>
                <a:gd name="T5" fmla="*/ 1578 h 2143"/>
                <a:gd name="T6" fmla="*/ 977 w 1939"/>
                <a:gd name="T7" fmla="*/ 1298 h 2143"/>
                <a:gd name="T8" fmla="*/ 734 w 1939"/>
                <a:gd name="T9" fmla="*/ 1011 h 2143"/>
                <a:gd name="T10" fmla="*/ 497 w 1939"/>
                <a:gd name="T11" fmla="*/ 732 h 2143"/>
                <a:gd name="T12" fmla="*/ 348 w 1939"/>
                <a:gd name="T13" fmla="*/ 587 h 2143"/>
                <a:gd name="T14" fmla="*/ 306 w 1939"/>
                <a:gd name="T15" fmla="*/ 598 h 2143"/>
                <a:gd name="T16" fmla="*/ 298 w 1939"/>
                <a:gd name="T17" fmla="*/ 607 h 2143"/>
                <a:gd name="T18" fmla="*/ 293 w 1939"/>
                <a:gd name="T19" fmla="*/ 2110 h 2143"/>
                <a:gd name="T20" fmla="*/ 33 w 1939"/>
                <a:gd name="T21" fmla="*/ 2143 h 2143"/>
                <a:gd name="T22" fmla="*/ 0 w 1939"/>
                <a:gd name="T23" fmla="*/ 606 h 2143"/>
                <a:gd name="T24" fmla="*/ 14 w 1939"/>
                <a:gd name="T25" fmla="*/ 529 h 2143"/>
                <a:gd name="T26" fmla="*/ 74 w 1939"/>
                <a:gd name="T27" fmla="*/ 414 h 2143"/>
                <a:gd name="T28" fmla="*/ 172 w 1939"/>
                <a:gd name="T29" fmla="*/ 335 h 2143"/>
                <a:gd name="T30" fmla="*/ 291 w 1939"/>
                <a:gd name="T31" fmla="*/ 294 h 2143"/>
                <a:gd name="T32" fmla="*/ 493 w 1939"/>
                <a:gd name="T33" fmla="*/ 318 h 2143"/>
                <a:gd name="T34" fmla="*/ 613 w 1939"/>
                <a:gd name="T35" fmla="*/ 413 h 2143"/>
                <a:gd name="T36" fmla="*/ 1317 w 1939"/>
                <a:gd name="T37" fmla="*/ 1243 h 2143"/>
                <a:gd name="T38" fmla="*/ 1559 w 1939"/>
                <a:gd name="T39" fmla="*/ 1524 h 2143"/>
                <a:gd name="T40" fmla="*/ 1571 w 1939"/>
                <a:gd name="T41" fmla="*/ 1531 h 2143"/>
                <a:gd name="T42" fmla="*/ 1582 w 1939"/>
                <a:gd name="T43" fmla="*/ 1535 h 2143"/>
                <a:gd name="T44" fmla="*/ 1625 w 1939"/>
                <a:gd name="T45" fmla="*/ 1524 h 2143"/>
                <a:gd name="T46" fmla="*/ 1643 w 1939"/>
                <a:gd name="T47" fmla="*/ 33 h 2143"/>
                <a:gd name="T48" fmla="*/ 1906 w 1939"/>
                <a:gd name="T49" fmla="*/ 0 h 2143"/>
                <a:gd name="T50" fmla="*/ 1939 w 1939"/>
                <a:gd name="T51" fmla="*/ 1517 h 2143"/>
                <a:gd name="T52" fmla="*/ 1925 w 1939"/>
                <a:gd name="T53" fmla="*/ 1588 h 2143"/>
                <a:gd name="T54" fmla="*/ 1864 w 1939"/>
                <a:gd name="T55" fmla="*/ 1703 h 2143"/>
                <a:gd name="T56" fmla="*/ 1770 w 1939"/>
                <a:gd name="T57" fmla="*/ 1785 h 2143"/>
                <a:gd name="T58" fmla="*/ 1589 w 1939"/>
                <a:gd name="T59" fmla="*/ 1834 h 2143"/>
                <a:gd name="T60" fmla="*/ 1516 w 1939"/>
                <a:gd name="T61" fmla="*/ 1826 h 2143"/>
                <a:gd name="T62" fmla="*/ 1445 w 1939"/>
                <a:gd name="T63" fmla="*/ 1799 h 2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39" h="2143">
                  <a:moveTo>
                    <a:pt x="1445" y="1799"/>
                  </a:moveTo>
                  <a:cubicBezTo>
                    <a:pt x="1435" y="1795"/>
                    <a:pt x="1425" y="1790"/>
                    <a:pt x="1415" y="1784"/>
                  </a:cubicBezTo>
                  <a:cubicBezTo>
                    <a:pt x="1405" y="1778"/>
                    <a:pt x="1395" y="1771"/>
                    <a:pt x="1386" y="1764"/>
                  </a:cubicBezTo>
                  <a:cubicBezTo>
                    <a:pt x="1376" y="1757"/>
                    <a:pt x="1366" y="1749"/>
                    <a:pt x="1357" y="1740"/>
                  </a:cubicBezTo>
                  <a:cubicBezTo>
                    <a:pt x="1348" y="1731"/>
                    <a:pt x="1338" y="1721"/>
                    <a:pt x="1328" y="1710"/>
                  </a:cubicBezTo>
                  <a:cubicBezTo>
                    <a:pt x="1291" y="1666"/>
                    <a:pt x="1253" y="1623"/>
                    <a:pt x="1215" y="1578"/>
                  </a:cubicBezTo>
                  <a:cubicBezTo>
                    <a:pt x="1175" y="1532"/>
                    <a:pt x="1136" y="1486"/>
                    <a:pt x="1098" y="1440"/>
                  </a:cubicBezTo>
                  <a:lnTo>
                    <a:pt x="977" y="1298"/>
                  </a:lnTo>
                  <a:lnTo>
                    <a:pt x="856" y="1155"/>
                  </a:lnTo>
                  <a:lnTo>
                    <a:pt x="734" y="1011"/>
                  </a:lnTo>
                  <a:lnTo>
                    <a:pt x="614" y="870"/>
                  </a:lnTo>
                  <a:cubicBezTo>
                    <a:pt x="572" y="820"/>
                    <a:pt x="533" y="774"/>
                    <a:pt x="497" y="732"/>
                  </a:cubicBezTo>
                  <a:cubicBezTo>
                    <a:pt x="458" y="686"/>
                    <a:pt x="421" y="643"/>
                    <a:pt x="387" y="601"/>
                  </a:cubicBezTo>
                  <a:cubicBezTo>
                    <a:pt x="376" y="591"/>
                    <a:pt x="364" y="587"/>
                    <a:pt x="348" y="587"/>
                  </a:cubicBezTo>
                  <a:cubicBezTo>
                    <a:pt x="340" y="587"/>
                    <a:pt x="332" y="587"/>
                    <a:pt x="325" y="589"/>
                  </a:cubicBezTo>
                  <a:cubicBezTo>
                    <a:pt x="318" y="591"/>
                    <a:pt x="312" y="594"/>
                    <a:pt x="306" y="598"/>
                  </a:cubicBezTo>
                  <a:lnTo>
                    <a:pt x="306" y="598"/>
                  </a:lnTo>
                  <a:cubicBezTo>
                    <a:pt x="302" y="600"/>
                    <a:pt x="299" y="604"/>
                    <a:pt x="298" y="607"/>
                  </a:cubicBezTo>
                  <a:cubicBezTo>
                    <a:pt x="295" y="611"/>
                    <a:pt x="294" y="616"/>
                    <a:pt x="293" y="622"/>
                  </a:cubicBezTo>
                  <a:lnTo>
                    <a:pt x="293" y="2110"/>
                  </a:lnTo>
                  <a:cubicBezTo>
                    <a:pt x="293" y="2129"/>
                    <a:pt x="279" y="2143"/>
                    <a:pt x="260" y="2143"/>
                  </a:cubicBezTo>
                  <a:lnTo>
                    <a:pt x="33" y="2143"/>
                  </a:lnTo>
                  <a:cubicBezTo>
                    <a:pt x="15" y="2143"/>
                    <a:pt x="0" y="2129"/>
                    <a:pt x="0" y="2110"/>
                  </a:cubicBezTo>
                  <a:lnTo>
                    <a:pt x="0" y="606"/>
                  </a:lnTo>
                  <a:cubicBezTo>
                    <a:pt x="0" y="601"/>
                    <a:pt x="1" y="597"/>
                    <a:pt x="2" y="593"/>
                  </a:cubicBezTo>
                  <a:cubicBezTo>
                    <a:pt x="4" y="571"/>
                    <a:pt x="8" y="549"/>
                    <a:pt x="14" y="529"/>
                  </a:cubicBezTo>
                  <a:cubicBezTo>
                    <a:pt x="20" y="507"/>
                    <a:pt x="28" y="486"/>
                    <a:pt x="38" y="467"/>
                  </a:cubicBezTo>
                  <a:cubicBezTo>
                    <a:pt x="49" y="448"/>
                    <a:pt x="61" y="430"/>
                    <a:pt x="74" y="414"/>
                  </a:cubicBezTo>
                  <a:cubicBezTo>
                    <a:pt x="88" y="397"/>
                    <a:pt x="103" y="382"/>
                    <a:pt x="120" y="369"/>
                  </a:cubicBezTo>
                  <a:cubicBezTo>
                    <a:pt x="137" y="356"/>
                    <a:pt x="154" y="344"/>
                    <a:pt x="172" y="335"/>
                  </a:cubicBezTo>
                  <a:cubicBezTo>
                    <a:pt x="191" y="325"/>
                    <a:pt x="210" y="316"/>
                    <a:pt x="230" y="309"/>
                  </a:cubicBezTo>
                  <a:cubicBezTo>
                    <a:pt x="250" y="303"/>
                    <a:pt x="270" y="298"/>
                    <a:pt x="291" y="294"/>
                  </a:cubicBezTo>
                  <a:cubicBezTo>
                    <a:pt x="311" y="291"/>
                    <a:pt x="332" y="289"/>
                    <a:pt x="352" y="289"/>
                  </a:cubicBezTo>
                  <a:cubicBezTo>
                    <a:pt x="401" y="289"/>
                    <a:pt x="448" y="298"/>
                    <a:pt x="493" y="318"/>
                  </a:cubicBezTo>
                  <a:cubicBezTo>
                    <a:pt x="517" y="328"/>
                    <a:pt x="538" y="341"/>
                    <a:pt x="559" y="357"/>
                  </a:cubicBezTo>
                  <a:cubicBezTo>
                    <a:pt x="578" y="373"/>
                    <a:pt x="596" y="391"/>
                    <a:pt x="613" y="413"/>
                  </a:cubicBezTo>
                  <a:lnTo>
                    <a:pt x="848" y="690"/>
                  </a:lnTo>
                  <a:lnTo>
                    <a:pt x="1317" y="1243"/>
                  </a:lnTo>
                  <a:lnTo>
                    <a:pt x="1552" y="1519"/>
                  </a:lnTo>
                  <a:cubicBezTo>
                    <a:pt x="1554" y="1521"/>
                    <a:pt x="1556" y="1523"/>
                    <a:pt x="1559" y="1524"/>
                  </a:cubicBezTo>
                  <a:lnTo>
                    <a:pt x="1560" y="1525"/>
                  </a:lnTo>
                  <a:cubicBezTo>
                    <a:pt x="1563" y="1527"/>
                    <a:pt x="1566" y="1529"/>
                    <a:pt x="1571" y="1531"/>
                  </a:cubicBezTo>
                  <a:lnTo>
                    <a:pt x="1572" y="1532"/>
                  </a:lnTo>
                  <a:cubicBezTo>
                    <a:pt x="1575" y="1533"/>
                    <a:pt x="1579" y="1534"/>
                    <a:pt x="1582" y="1535"/>
                  </a:cubicBezTo>
                  <a:cubicBezTo>
                    <a:pt x="1585" y="1536"/>
                    <a:pt x="1588" y="1536"/>
                    <a:pt x="1591" y="1536"/>
                  </a:cubicBezTo>
                  <a:cubicBezTo>
                    <a:pt x="1603" y="1536"/>
                    <a:pt x="1615" y="1532"/>
                    <a:pt x="1625" y="1524"/>
                  </a:cubicBezTo>
                  <a:cubicBezTo>
                    <a:pt x="1634" y="1517"/>
                    <a:pt x="1640" y="1508"/>
                    <a:pt x="1643" y="1497"/>
                  </a:cubicBezTo>
                  <a:lnTo>
                    <a:pt x="1643" y="33"/>
                  </a:lnTo>
                  <a:cubicBezTo>
                    <a:pt x="1643" y="15"/>
                    <a:pt x="1658" y="0"/>
                    <a:pt x="1676" y="0"/>
                  </a:cubicBezTo>
                  <a:lnTo>
                    <a:pt x="1906" y="0"/>
                  </a:lnTo>
                  <a:cubicBezTo>
                    <a:pt x="1924" y="0"/>
                    <a:pt x="1939" y="15"/>
                    <a:pt x="1939" y="33"/>
                  </a:cubicBezTo>
                  <a:lnTo>
                    <a:pt x="1939" y="1517"/>
                  </a:lnTo>
                  <a:cubicBezTo>
                    <a:pt x="1939" y="1519"/>
                    <a:pt x="1939" y="1521"/>
                    <a:pt x="1938" y="1523"/>
                  </a:cubicBezTo>
                  <a:cubicBezTo>
                    <a:pt x="1936" y="1546"/>
                    <a:pt x="1932" y="1567"/>
                    <a:pt x="1925" y="1588"/>
                  </a:cubicBezTo>
                  <a:cubicBezTo>
                    <a:pt x="1919" y="1610"/>
                    <a:pt x="1910" y="1631"/>
                    <a:pt x="1899" y="1650"/>
                  </a:cubicBezTo>
                  <a:cubicBezTo>
                    <a:pt x="1889" y="1669"/>
                    <a:pt x="1877" y="1686"/>
                    <a:pt x="1864" y="1703"/>
                  </a:cubicBezTo>
                  <a:cubicBezTo>
                    <a:pt x="1850" y="1719"/>
                    <a:pt x="1836" y="1734"/>
                    <a:pt x="1820" y="1748"/>
                  </a:cubicBezTo>
                  <a:cubicBezTo>
                    <a:pt x="1804" y="1762"/>
                    <a:pt x="1787" y="1774"/>
                    <a:pt x="1770" y="1785"/>
                  </a:cubicBezTo>
                  <a:cubicBezTo>
                    <a:pt x="1752" y="1795"/>
                    <a:pt x="1733" y="1804"/>
                    <a:pt x="1713" y="1812"/>
                  </a:cubicBezTo>
                  <a:cubicBezTo>
                    <a:pt x="1673" y="1826"/>
                    <a:pt x="1631" y="1834"/>
                    <a:pt x="1589" y="1834"/>
                  </a:cubicBezTo>
                  <a:cubicBezTo>
                    <a:pt x="1578" y="1834"/>
                    <a:pt x="1566" y="1833"/>
                    <a:pt x="1553" y="1832"/>
                  </a:cubicBezTo>
                  <a:cubicBezTo>
                    <a:pt x="1541" y="1830"/>
                    <a:pt x="1529" y="1828"/>
                    <a:pt x="1516" y="1826"/>
                  </a:cubicBezTo>
                  <a:cubicBezTo>
                    <a:pt x="1503" y="1823"/>
                    <a:pt x="1491" y="1819"/>
                    <a:pt x="1478" y="1815"/>
                  </a:cubicBezTo>
                  <a:cubicBezTo>
                    <a:pt x="1467" y="1810"/>
                    <a:pt x="1456" y="1805"/>
                    <a:pt x="1445" y="1799"/>
                  </a:cubicBez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8" name="Freeform 7">
              <a:extLst>
                <a:ext uri="{FF2B5EF4-FFF2-40B4-BE49-F238E27FC236}">
                  <a16:creationId xmlns:a16="http://schemas.microsoft.com/office/drawing/2014/main" id="{774B5E73-D663-5F8D-79B1-4EFC41F10844}"/>
                </a:ext>
              </a:extLst>
            </p:cNvPr>
            <p:cNvSpPr>
              <a:spLocks noEditPoints="1"/>
            </p:cNvSpPr>
            <p:nvPr/>
          </p:nvSpPr>
          <p:spPr bwMode="auto">
            <a:xfrm>
              <a:off x="6124576" y="3311525"/>
              <a:ext cx="750888" cy="549275"/>
            </a:xfrm>
            <a:custGeom>
              <a:avLst/>
              <a:gdLst>
                <a:gd name="T0" fmla="*/ 1846 w 2081"/>
                <a:gd name="T1" fmla="*/ 844 h 1511"/>
                <a:gd name="T2" fmla="*/ 1808 w 2081"/>
                <a:gd name="T3" fmla="*/ 878 h 1511"/>
                <a:gd name="T4" fmla="*/ 1754 w 2081"/>
                <a:gd name="T5" fmla="*/ 912 h 1511"/>
                <a:gd name="T6" fmla="*/ 1698 w 2081"/>
                <a:gd name="T7" fmla="*/ 939 h 1511"/>
                <a:gd name="T8" fmla="*/ 1684 w 2081"/>
                <a:gd name="T9" fmla="*/ 944 h 1511"/>
                <a:gd name="T10" fmla="*/ 1758 w 2081"/>
                <a:gd name="T11" fmla="*/ 1044 h 1511"/>
                <a:gd name="T12" fmla="*/ 1865 w 2081"/>
                <a:gd name="T13" fmla="*/ 1186 h 1511"/>
                <a:gd name="T14" fmla="*/ 1865 w 2081"/>
                <a:gd name="T15" fmla="*/ 1186 h 1511"/>
                <a:gd name="T16" fmla="*/ 1972 w 2081"/>
                <a:gd name="T17" fmla="*/ 1328 h 1511"/>
                <a:gd name="T18" fmla="*/ 2022 w 2081"/>
                <a:gd name="T19" fmla="*/ 1396 h 1511"/>
                <a:gd name="T20" fmla="*/ 2070 w 2081"/>
                <a:gd name="T21" fmla="*/ 1458 h 1511"/>
                <a:gd name="T22" fmla="*/ 2063 w 2081"/>
                <a:gd name="T23" fmla="*/ 1505 h 1511"/>
                <a:gd name="T24" fmla="*/ 2043 w 2081"/>
                <a:gd name="T25" fmla="*/ 1511 h 1511"/>
                <a:gd name="T26" fmla="*/ 2043 w 2081"/>
                <a:gd name="T27" fmla="*/ 1511 h 1511"/>
                <a:gd name="T28" fmla="*/ 1755 w 2081"/>
                <a:gd name="T29" fmla="*/ 1511 h 1511"/>
                <a:gd name="T30" fmla="*/ 1727 w 2081"/>
                <a:gd name="T31" fmla="*/ 1496 h 1511"/>
                <a:gd name="T32" fmla="*/ 1343 w 2081"/>
                <a:gd name="T33" fmla="*/ 982 h 1511"/>
                <a:gd name="T34" fmla="*/ 293 w 2081"/>
                <a:gd name="T35" fmla="*/ 982 h 1511"/>
                <a:gd name="T36" fmla="*/ 293 w 2081"/>
                <a:gd name="T37" fmla="*/ 1478 h 1511"/>
                <a:gd name="T38" fmla="*/ 260 w 2081"/>
                <a:gd name="T39" fmla="*/ 1511 h 1511"/>
                <a:gd name="T40" fmla="*/ 33 w 2081"/>
                <a:gd name="T41" fmla="*/ 1511 h 1511"/>
                <a:gd name="T42" fmla="*/ 0 w 2081"/>
                <a:gd name="T43" fmla="*/ 1478 h 1511"/>
                <a:gd name="T44" fmla="*/ 0 w 2081"/>
                <a:gd name="T45" fmla="*/ 33 h 1511"/>
                <a:gd name="T46" fmla="*/ 33 w 2081"/>
                <a:gd name="T47" fmla="*/ 0 h 1511"/>
                <a:gd name="T48" fmla="*/ 1497 w 2081"/>
                <a:gd name="T49" fmla="*/ 0 h 1511"/>
                <a:gd name="T50" fmla="*/ 1645 w 2081"/>
                <a:gd name="T51" fmla="*/ 20 h 1511"/>
                <a:gd name="T52" fmla="*/ 1777 w 2081"/>
                <a:gd name="T53" fmla="*/ 80 h 1511"/>
                <a:gd name="T54" fmla="*/ 1779 w 2081"/>
                <a:gd name="T55" fmla="*/ 81 h 1511"/>
                <a:gd name="T56" fmla="*/ 1871 w 2081"/>
                <a:gd name="T57" fmla="*/ 156 h 1511"/>
                <a:gd name="T58" fmla="*/ 1945 w 2081"/>
                <a:gd name="T59" fmla="*/ 253 h 1511"/>
                <a:gd name="T60" fmla="*/ 1992 w 2081"/>
                <a:gd name="T61" fmla="*/ 367 h 1511"/>
                <a:gd name="T62" fmla="*/ 2008 w 2081"/>
                <a:gd name="T63" fmla="*/ 490 h 1511"/>
                <a:gd name="T64" fmla="*/ 1967 w 2081"/>
                <a:gd name="T65" fmla="*/ 682 h 1511"/>
                <a:gd name="T66" fmla="*/ 1918 w 2081"/>
                <a:gd name="T67" fmla="*/ 765 h 1511"/>
                <a:gd name="T68" fmla="*/ 1853 w 2081"/>
                <a:gd name="T69" fmla="*/ 839 h 1511"/>
                <a:gd name="T70" fmla="*/ 1846 w 2081"/>
                <a:gd name="T71" fmla="*/ 844 h 1511"/>
                <a:gd name="T72" fmla="*/ 293 w 2081"/>
                <a:gd name="T73" fmla="*/ 686 h 1511"/>
                <a:gd name="T74" fmla="*/ 1503 w 2081"/>
                <a:gd name="T75" fmla="*/ 686 h 1511"/>
                <a:gd name="T76" fmla="*/ 1584 w 2081"/>
                <a:gd name="T77" fmla="*/ 671 h 1511"/>
                <a:gd name="T78" fmla="*/ 1620 w 2081"/>
                <a:gd name="T79" fmla="*/ 652 h 1511"/>
                <a:gd name="T80" fmla="*/ 1652 w 2081"/>
                <a:gd name="T81" fmla="*/ 628 h 1511"/>
                <a:gd name="T82" fmla="*/ 1678 w 2081"/>
                <a:gd name="T83" fmla="*/ 599 h 1511"/>
                <a:gd name="T84" fmla="*/ 1698 w 2081"/>
                <a:gd name="T85" fmla="*/ 565 h 1511"/>
                <a:gd name="T86" fmla="*/ 1710 w 2081"/>
                <a:gd name="T87" fmla="*/ 529 h 1511"/>
                <a:gd name="T88" fmla="*/ 1714 w 2081"/>
                <a:gd name="T89" fmla="*/ 490 h 1511"/>
                <a:gd name="T90" fmla="*/ 1710 w 2081"/>
                <a:gd name="T91" fmla="*/ 451 h 1511"/>
                <a:gd name="T92" fmla="*/ 1697 w 2081"/>
                <a:gd name="T93" fmla="*/ 415 h 1511"/>
                <a:gd name="T94" fmla="*/ 1697 w 2081"/>
                <a:gd name="T95" fmla="*/ 415 h 1511"/>
                <a:gd name="T96" fmla="*/ 1676 w 2081"/>
                <a:gd name="T97" fmla="*/ 381 h 1511"/>
                <a:gd name="T98" fmla="*/ 1649 w 2081"/>
                <a:gd name="T99" fmla="*/ 352 h 1511"/>
                <a:gd name="T100" fmla="*/ 1617 w 2081"/>
                <a:gd name="T101" fmla="*/ 327 h 1511"/>
                <a:gd name="T102" fmla="*/ 1580 w 2081"/>
                <a:gd name="T103" fmla="*/ 309 h 1511"/>
                <a:gd name="T104" fmla="*/ 1540 w 2081"/>
                <a:gd name="T105" fmla="*/ 297 h 1511"/>
                <a:gd name="T106" fmla="*/ 1540 w 2081"/>
                <a:gd name="T107" fmla="*/ 297 h 1511"/>
                <a:gd name="T108" fmla="*/ 1497 w 2081"/>
                <a:gd name="T109" fmla="*/ 293 h 1511"/>
                <a:gd name="T110" fmla="*/ 293 w 2081"/>
                <a:gd name="T111" fmla="*/ 293 h 1511"/>
                <a:gd name="T112" fmla="*/ 293 w 2081"/>
                <a:gd name="T113" fmla="*/ 686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81" h="1511">
                  <a:moveTo>
                    <a:pt x="1846" y="844"/>
                  </a:moveTo>
                  <a:cubicBezTo>
                    <a:pt x="1834" y="856"/>
                    <a:pt x="1821" y="867"/>
                    <a:pt x="1808" y="878"/>
                  </a:cubicBezTo>
                  <a:cubicBezTo>
                    <a:pt x="1791" y="890"/>
                    <a:pt x="1773" y="902"/>
                    <a:pt x="1754" y="912"/>
                  </a:cubicBezTo>
                  <a:cubicBezTo>
                    <a:pt x="1736" y="922"/>
                    <a:pt x="1718" y="931"/>
                    <a:pt x="1698" y="939"/>
                  </a:cubicBezTo>
                  <a:cubicBezTo>
                    <a:pt x="1693" y="941"/>
                    <a:pt x="1689" y="943"/>
                    <a:pt x="1684" y="944"/>
                  </a:cubicBezTo>
                  <a:lnTo>
                    <a:pt x="1758" y="1044"/>
                  </a:lnTo>
                  <a:lnTo>
                    <a:pt x="1865" y="1186"/>
                  </a:lnTo>
                  <a:lnTo>
                    <a:pt x="1865" y="1186"/>
                  </a:lnTo>
                  <a:lnTo>
                    <a:pt x="1972" y="1328"/>
                  </a:lnTo>
                  <a:lnTo>
                    <a:pt x="2022" y="1396"/>
                  </a:lnTo>
                  <a:lnTo>
                    <a:pt x="2070" y="1458"/>
                  </a:lnTo>
                  <a:cubicBezTo>
                    <a:pt x="2081" y="1473"/>
                    <a:pt x="2078" y="1494"/>
                    <a:pt x="2063" y="1505"/>
                  </a:cubicBezTo>
                  <a:cubicBezTo>
                    <a:pt x="2057" y="1509"/>
                    <a:pt x="2050" y="1511"/>
                    <a:pt x="2043" y="1511"/>
                  </a:cubicBezTo>
                  <a:lnTo>
                    <a:pt x="2043" y="1511"/>
                  </a:lnTo>
                  <a:lnTo>
                    <a:pt x="1755" y="1511"/>
                  </a:lnTo>
                  <a:cubicBezTo>
                    <a:pt x="1744" y="1511"/>
                    <a:pt x="1733" y="1505"/>
                    <a:pt x="1727" y="1496"/>
                  </a:cubicBezTo>
                  <a:lnTo>
                    <a:pt x="1343" y="982"/>
                  </a:lnTo>
                  <a:lnTo>
                    <a:pt x="293" y="982"/>
                  </a:lnTo>
                  <a:lnTo>
                    <a:pt x="293" y="1478"/>
                  </a:lnTo>
                  <a:cubicBezTo>
                    <a:pt x="293" y="1497"/>
                    <a:pt x="278" y="1511"/>
                    <a:pt x="260" y="1511"/>
                  </a:cubicBezTo>
                  <a:lnTo>
                    <a:pt x="33" y="1511"/>
                  </a:lnTo>
                  <a:cubicBezTo>
                    <a:pt x="15" y="1511"/>
                    <a:pt x="0" y="1497"/>
                    <a:pt x="0" y="1478"/>
                  </a:cubicBezTo>
                  <a:lnTo>
                    <a:pt x="0" y="33"/>
                  </a:lnTo>
                  <a:cubicBezTo>
                    <a:pt x="0" y="15"/>
                    <a:pt x="15" y="0"/>
                    <a:pt x="33" y="0"/>
                  </a:cubicBezTo>
                  <a:lnTo>
                    <a:pt x="1497" y="0"/>
                  </a:lnTo>
                  <a:cubicBezTo>
                    <a:pt x="1549" y="0"/>
                    <a:pt x="1598" y="7"/>
                    <a:pt x="1645" y="20"/>
                  </a:cubicBezTo>
                  <a:cubicBezTo>
                    <a:pt x="1691" y="33"/>
                    <a:pt x="1736" y="54"/>
                    <a:pt x="1777" y="80"/>
                  </a:cubicBezTo>
                  <a:lnTo>
                    <a:pt x="1779" y="81"/>
                  </a:lnTo>
                  <a:cubicBezTo>
                    <a:pt x="1813" y="103"/>
                    <a:pt x="1844" y="127"/>
                    <a:pt x="1871" y="156"/>
                  </a:cubicBezTo>
                  <a:cubicBezTo>
                    <a:pt x="1899" y="185"/>
                    <a:pt x="1924" y="217"/>
                    <a:pt x="1945" y="253"/>
                  </a:cubicBezTo>
                  <a:cubicBezTo>
                    <a:pt x="1966" y="290"/>
                    <a:pt x="1981" y="327"/>
                    <a:pt x="1992" y="367"/>
                  </a:cubicBezTo>
                  <a:cubicBezTo>
                    <a:pt x="2002" y="407"/>
                    <a:pt x="2008" y="448"/>
                    <a:pt x="2008" y="490"/>
                  </a:cubicBezTo>
                  <a:cubicBezTo>
                    <a:pt x="2008" y="558"/>
                    <a:pt x="1994" y="622"/>
                    <a:pt x="1967" y="682"/>
                  </a:cubicBezTo>
                  <a:cubicBezTo>
                    <a:pt x="1953" y="711"/>
                    <a:pt x="1937" y="739"/>
                    <a:pt x="1918" y="765"/>
                  </a:cubicBezTo>
                  <a:cubicBezTo>
                    <a:pt x="1899" y="792"/>
                    <a:pt x="1878" y="816"/>
                    <a:pt x="1853" y="839"/>
                  </a:cubicBezTo>
                  <a:cubicBezTo>
                    <a:pt x="1851" y="841"/>
                    <a:pt x="1849" y="843"/>
                    <a:pt x="1846" y="844"/>
                  </a:cubicBezTo>
                  <a:close/>
                  <a:moveTo>
                    <a:pt x="293" y="686"/>
                  </a:moveTo>
                  <a:lnTo>
                    <a:pt x="1503" y="686"/>
                  </a:lnTo>
                  <a:cubicBezTo>
                    <a:pt x="1531" y="686"/>
                    <a:pt x="1558" y="681"/>
                    <a:pt x="1584" y="671"/>
                  </a:cubicBezTo>
                  <a:cubicBezTo>
                    <a:pt x="1597" y="665"/>
                    <a:pt x="1610" y="659"/>
                    <a:pt x="1620" y="652"/>
                  </a:cubicBezTo>
                  <a:cubicBezTo>
                    <a:pt x="1631" y="646"/>
                    <a:pt x="1642" y="638"/>
                    <a:pt x="1652" y="628"/>
                  </a:cubicBezTo>
                  <a:cubicBezTo>
                    <a:pt x="1661" y="619"/>
                    <a:pt x="1670" y="610"/>
                    <a:pt x="1678" y="599"/>
                  </a:cubicBezTo>
                  <a:cubicBezTo>
                    <a:pt x="1685" y="589"/>
                    <a:pt x="1692" y="578"/>
                    <a:pt x="1698" y="565"/>
                  </a:cubicBezTo>
                  <a:cubicBezTo>
                    <a:pt x="1703" y="554"/>
                    <a:pt x="1707" y="541"/>
                    <a:pt x="1710" y="529"/>
                  </a:cubicBezTo>
                  <a:cubicBezTo>
                    <a:pt x="1713" y="517"/>
                    <a:pt x="1714" y="504"/>
                    <a:pt x="1714" y="490"/>
                  </a:cubicBezTo>
                  <a:cubicBezTo>
                    <a:pt x="1714" y="476"/>
                    <a:pt x="1713" y="463"/>
                    <a:pt x="1710" y="451"/>
                  </a:cubicBezTo>
                  <a:cubicBezTo>
                    <a:pt x="1707" y="438"/>
                    <a:pt x="1703" y="426"/>
                    <a:pt x="1697" y="415"/>
                  </a:cubicBezTo>
                  <a:lnTo>
                    <a:pt x="1697" y="415"/>
                  </a:lnTo>
                  <a:cubicBezTo>
                    <a:pt x="1691" y="403"/>
                    <a:pt x="1684" y="391"/>
                    <a:pt x="1676" y="381"/>
                  </a:cubicBezTo>
                  <a:cubicBezTo>
                    <a:pt x="1668" y="370"/>
                    <a:pt x="1659" y="361"/>
                    <a:pt x="1649" y="352"/>
                  </a:cubicBezTo>
                  <a:cubicBezTo>
                    <a:pt x="1639" y="342"/>
                    <a:pt x="1628" y="334"/>
                    <a:pt x="1617" y="327"/>
                  </a:cubicBezTo>
                  <a:cubicBezTo>
                    <a:pt x="1606" y="320"/>
                    <a:pt x="1593" y="314"/>
                    <a:pt x="1580" y="309"/>
                  </a:cubicBezTo>
                  <a:cubicBezTo>
                    <a:pt x="1566" y="304"/>
                    <a:pt x="1553" y="300"/>
                    <a:pt x="1540" y="297"/>
                  </a:cubicBezTo>
                  <a:lnTo>
                    <a:pt x="1540" y="297"/>
                  </a:lnTo>
                  <a:cubicBezTo>
                    <a:pt x="1526" y="295"/>
                    <a:pt x="1512" y="293"/>
                    <a:pt x="1497" y="293"/>
                  </a:cubicBezTo>
                  <a:lnTo>
                    <a:pt x="293" y="293"/>
                  </a:lnTo>
                  <a:lnTo>
                    <a:pt x="293" y="686"/>
                  </a:ln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 name="Freeform 8">
              <a:extLst>
                <a:ext uri="{FF2B5EF4-FFF2-40B4-BE49-F238E27FC236}">
                  <a16:creationId xmlns:a16="http://schemas.microsoft.com/office/drawing/2014/main" id="{4388498A-092F-D76E-C181-35CD54883F4B}"/>
                </a:ext>
              </a:extLst>
            </p:cNvPr>
            <p:cNvSpPr>
              <a:spLocks/>
            </p:cNvSpPr>
            <p:nvPr/>
          </p:nvSpPr>
          <p:spPr bwMode="auto">
            <a:xfrm>
              <a:off x="6861176" y="3311525"/>
              <a:ext cx="668338" cy="549275"/>
            </a:xfrm>
            <a:custGeom>
              <a:avLst/>
              <a:gdLst>
                <a:gd name="T0" fmla="*/ 1821 w 1854"/>
                <a:gd name="T1" fmla="*/ 293 h 1511"/>
                <a:gd name="T2" fmla="*/ 1074 w 1854"/>
                <a:gd name="T3" fmla="*/ 293 h 1511"/>
                <a:gd name="T4" fmla="*/ 1074 w 1854"/>
                <a:gd name="T5" fmla="*/ 1478 h 1511"/>
                <a:gd name="T6" fmla="*/ 1041 w 1854"/>
                <a:gd name="T7" fmla="*/ 1511 h 1511"/>
                <a:gd name="T8" fmla="*/ 813 w 1854"/>
                <a:gd name="T9" fmla="*/ 1511 h 1511"/>
                <a:gd name="T10" fmla="*/ 780 w 1854"/>
                <a:gd name="T11" fmla="*/ 1478 h 1511"/>
                <a:gd name="T12" fmla="*/ 780 w 1854"/>
                <a:gd name="T13" fmla="*/ 293 h 1511"/>
                <a:gd name="T14" fmla="*/ 33 w 1854"/>
                <a:gd name="T15" fmla="*/ 293 h 1511"/>
                <a:gd name="T16" fmla="*/ 0 w 1854"/>
                <a:gd name="T17" fmla="*/ 260 h 1511"/>
                <a:gd name="T18" fmla="*/ 0 w 1854"/>
                <a:gd name="T19" fmla="*/ 33 h 1511"/>
                <a:gd name="T20" fmla="*/ 33 w 1854"/>
                <a:gd name="T21" fmla="*/ 0 h 1511"/>
                <a:gd name="T22" fmla="*/ 1821 w 1854"/>
                <a:gd name="T23" fmla="*/ 0 h 1511"/>
                <a:gd name="T24" fmla="*/ 1854 w 1854"/>
                <a:gd name="T25" fmla="*/ 33 h 1511"/>
                <a:gd name="T26" fmla="*/ 1854 w 1854"/>
                <a:gd name="T27" fmla="*/ 260 h 1511"/>
                <a:gd name="T28" fmla="*/ 1821 w 1854"/>
                <a:gd name="T29" fmla="*/ 293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4" h="1511">
                  <a:moveTo>
                    <a:pt x="1821" y="293"/>
                  </a:moveTo>
                  <a:lnTo>
                    <a:pt x="1074" y="293"/>
                  </a:lnTo>
                  <a:lnTo>
                    <a:pt x="1074" y="1478"/>
                  </a:lnTo>
                  <a:cubicBezTo>
                    <a:pt x="1074" y="1497"/>
                    <a:pt x="1059" y="1511"/>
                    <a:pt x="1041" y="1511"/>
                  </a:cubicBezTo>
                  <a:lnTo>
                    <a:pt x="813" y="1511"/>
                  </a:lnTo>
                  <a:cubicBezTo>
                    <a:pt x="795" y="1511"/>
                    <a:pt x="780" y="1497"/>
                    <a:pt x="780" y="1478"/>
                  </a:cubicBezTo>
                  <a:lnTo>
                    <a:pt x="780" y="293"/>
                  </a:lnTo>
                  <a:lnTo>
                    <a:pt x="33" y="293"/>
                  </a:lnTo>
                  <a:cubicBezTo>
                    <a:pt x="15" y="293"/>
                    <a:pt x="0" y="279"/>
                    <a:pt x="0" y="260"/>
                  </a:cubicBezTo>
                  <a:lnTo>
                    <a:pt x="0" y="33"/>
                  </a:lnTo>
                  <a:cubicBezTo>
                    <a:pt x="0" y="15"/>
                    <a:pt x="15" y="0"/>
                    <a:pt x="33" y="0"/>
                  </a:cubicBezTo>
                  <a:lnTo>
                    <a:pt x="1821" y="0"/>
                  </a:lnTo>
                  <a:cubicBezTo>
                    <a:pt x="1839" y="0"/>
                    <a:pt x="1854" y="15"/>
                    <a:pt x="1854" y="33"/>
                  </a:cubicBezTo>
                  <a:lnTo>
                    <a:pt x="1854" y="260"/>
                  </a:lnTo>
                  <a:cubicBezTo>
                    <a:pt x="1854" y="279"/>
                    <a:pt x="1839" y="293"/>
                    <a:pt x="1821" y="293"/>
                  </a:cubicBez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 name="Freeform 9">
              <a:extLst>
                <a:ext uri="{FF2B5EF4-FFF2-40B4-BE49-F238E27FC236}">
                  <a16:creationId xmlns:a16="http://schemas.microsoft.com/office/drawing/2014/main" id="{E127FC99-C69B-3219-817B-BB4431620BE5}"/>
                </a:ext>
              </a:extLst>
            </p:cNvPr>
            <p:cNvSpPr>
              <a:spLocks/>
            </p:cNvSpPr>
            <p:nvPr/>
          </p:nvSpPr>
          <p:spPr bwMode="auto">
            <a:xfrm>
              <a:off x="6032501" y="2714625"/>
              <a:ext cx="433388" cy="390525"/>
            </a:xfrm>
            <a:custGeom>
              <a:avLst/>
              <a:gdLst>
                <a:gd name="T0" fmla="*/ 234 w 1200"/>
                <a:gd name="T1" fmla="*/ 411 h 1075"/>
                <a:gd name="T2" fmla="*/ 710 w 1200"/>
                <a:gd name="T3" fmla="*/ 913 h 1075"/>
                <a:gd name="T4" fmla="*/ 17 w 1200"/>
                <a:gd name="T5" fmla="*/ 1075 h 1075"/>
                <a:gd name="T6" fmla="*/ 234 w 1200"/>
                <a:gd name="T7" fmla="*/ 411 h 1075"/>
              </a:gdLst>
              <a:ahLst/>
              <a:cxnLst>
                <a:cxn ang="0">
                  <a:pos x="T0" y="T1"/>
                </a:cxn>
                <a:cxn ang="0">
                  <a:pos x="T2" y="T3"/>
                </a:cxn>
                <a:cxn ang="0">
                  <a:pos x="T4" y="T5"/>
                </a:cxn>
                <a:cxn ang="0">
                  <a:pos x="T6" y="T7"/>
                </a:cxn>
              </a:cxnLst>
              <a:rect l="0" t="0" r="r" b="b"/>
              <a:pathLst>
                <a:path w="1200" h="1075">
                  <a:moveTo>
                    <a:pt x="234" y="411"/>
                  </a:moveTo>
                  <a:cubicBezTo>
                    <a:pt x="796" y="0"/>
                    <a:pt x="1200" y="672"/>
                    <a:pt x="710" y="913"/>
                  </a:cubicBezTo>
                  <a:cubicBezTo>
                    <a:pt x="479" y="1021"/>
                    <a:pt x="248" y="837"/>
                    <a:pt x="17" y="1075"/>
                  </a:cubicBezTo>
                  <a:cubicBezTo>
                    <a:pt x="0" y="828"/>
                    <a:pt x="46" y="549"/>
                    <a:pt x="234" y="411"/>
                  </a:cubicBezTo>
                  <a:close/>
                </a:path>
              </a:pathLst>
            </a:custGeom>
            <a:solidFill>
              <a:srgbClr val="70BF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 name="Freeform 10">
              <a:extLst>
                <a:ext uri="{FF2B5EF4-FFF2-40B4-BE49-F238E27FC236}">
                  <a16:creationId xmlns:a16="http://schemas.microsoft.com/office/drawing/2014/main" id="{3D2C7CEC-560F-1869-EF45-83BEE08393C8}"/>
                </a:ext>
              </a:extLst>
            </p:cNvPr>
            <p:cNvSpPr>
              <a:spLocks/>
            </p:cNvSpPr>
            <p:nvPr/>
          </p:nvSpPr>
          <p:spPr bwMode="auto">
            <a:xfrm>
              <a:off x="5397501" y="3935413"/>
              <a:ext cx="106363" cy="106363"/>
            </a:xfrm>
            <a:custGeom>
              <a:avLst/>
              <a:gdLst>
                <a:gd name="T0" fmla="*/ 20 w 294"/>
                <a:gd name="T1" fmla="*/ 0 h 294"/>
                <a:gd name="T2" fmla="*/ 274 w 294"/>
                <a:gd name="T3" fmla="*/ 0 h 294"/>
                <a:gd name="T4" fmla="*/ 294 w 294"/>
                <a:gd name="T5" fmla="*/ 20 h 294"/>
                <a:gd name="T6" fmla="*/ 294 w 294"/>
                <a:gd name="T7" fmla="*/ 274 h 294"/>
                <a:gd name="T8" fmla="*/ 274 w 294"/>
                <a:gd name="T9" fmla="*/ 294 h 294"/>
                <a:gd name="T10" fmla="*/ 20 w 294"/>
                <a:gd name="T11" fmla="*/ 294 h 294"/>
                <a:gd name="T12" fmla="*/ 0 w 294"/>
                <a:gd name="T13" fmla="*/ 274 h 294"/>
                <a:gd name="T14" fmla="*/ 0 w 294"/>
                <a:gd name="T15" fmla="*/ 20 h 294"/>
                <a:gd name="T16" fmla="*/ 20 w 294"/>
                <a:gd name="T1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4" h="294">
                  <a:moveTo>
                    <a:pt x="20" y="0"/>
                  </a:moveTo>
                  <a:lnTo>
                    <a:pt x="274" y="0"/>
                  </a:lnTo>
                  <a:cubicBezTo>
                    <a:pt x="285" y="0"/>
                    <a:pt x="294" y="9"/>
                    <a:pt x="294" y="20"/>
                  </a:cubicBezTo>
                  <a:lnTo>
                    <a:pt x="294" y="274"/>
                  </a:lnTo>
                  <a:cubicBezTo>
                    <a:pt x="294" y="285"/>
                    <a:pt x="285" y="294"/>
                    <a:pt x="274" y="294"/>
                  </a:cubicBezTo>
                  <a:lnTo>
                    <a:pt x="20" y="294"/>
                  </a:lnTo>
                  <a:cubicBezTo>
                    <a:pt x="9" y="294"/>
                    <a:pt x="0" y="285"/>
                    <a:pt x="0" y="274"/>
                  </a:cubicBezTo>
                  <a:lnTo>
                    <a:pt x="0" y="20"/>
                  </a:lnTo>
                  <a:cubicBezTo>
                    <a:pt x="0" y="9"/>
                    <a:pt x="9" y="0"/>
                    <a:pt x="20" y="0"/>
                  </a:cubicBezTo>
                  <a:close/>
                </a:path>
              </a:pathLst>
            </a:custGeom>
            <a:solidFill>
              <a:srgbClr val="70BF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sp>
        <p:nvSpPr>
          <p:cNvPr id="12" name="CuadroTexto 11">
            <a:extLst>
              <a:ext uri="{FF2B5EF4-FFF2-40B4-BE49-F238E27FC236}">
                <a16:creationId xmlns:a16="http://schemas.microsoft.com/office/drawing/2014/main" id="{F85F0191-B581-2A5B-A1E7-25547FA26AD7}"/>
              </a:ext>
            </a:extLst>
          </p:cNvPr>
          <p:cNvSpPr txBox="1"/>
          <p:nvPr/>
        </p:nvSpPr>
        <p:spPr>
          <a:xfrm>
            <a:off x="1450254" y="1842597"/>
            <a:ext cx="7943248" cy="2010807"/>
          </a:xfrm>
          <a:prstGeom prst="rect">
            <a:avLst/>
          </a:prstGeom>
          <a:noFill/>
        </p:spPr>
        <p:txBody>
          <a:bodyPr wrap="square">
            <a:spAutoFit/>
          </a:bodyPr>
          <a:lstStyle/>
          <a:p>
            <a:pPr marL="742950" lvl="1" indent="-285750" algn="just">
              <a:spcAft>
                <a:spcPts val="1000"/>
              </a:spcAft>
              <a:buSzPts val="1000"/>
              <a:buFont typeface="Wingdings" panose="05000000000000000000" pitchFamily="2" charset="2"/>
              <a:buChar char="ü"/>
              <a:tabLst>
                <a:tab pos="228600" algn="l"/>
              </a:tabLst>
            </a:pPr>
            <a:r>
              <a:rPr lang="es-ES_tradnl" sz="1800" dirty="0">
                <a:effectLst/>
                <a:latin typeface="+mj-lt"/>
                <a:ea typeface="Times New Roman" panose="02020603050405020304" pitchFamily="18" charset="0"/>
              </a:rPr>
              <a:t>Todos</a:t>
            </a:r>
            <a:r>
              <a:rPr lang="es-ES" sz="1800" dirty="0">
                <a:effectLst/>
                <a:latin typeface="+mj-lt"/>
                <a:ea typeface="Times New Roman" panose="02020603050405020304" pitchFamily="18" charset="0"/>
              </a:rPr>
              <a:t> los documentos relacionados con las Ofertas deberán estar redactados en el </a:t>
            </a:r>
            <a:r>
              <a:rPr lang="es-ES" sz="1800" b="1" dirty="0">
                <a:effectLst/>
                <a:latin typeface="+mj-lt"/>
                <a:ea typeface="Times New Roman" panose="02020603050405020304" pitchFamily="18" charset="0"/>
              </a:rPr>
              <a:t>idioma español</a:t>
            </a:r>
            <a:r>
              <a:rPr lang="es-ES" sz="1800" dirty="0">
                <a:effectLst/>
                <a:latin typeface="+mj-lt"/>
                <a:ea typeface="Times New Roman" panose="02020603050405020304" pitchFamily="18" charset="0"/>
              </a:rPr>
              <a:t>. </a:t>
            </a:r>
            <a:endParaRPr lang="es-PE" sz="1800" dirty="0">
              <a:effectLst/>
              <a:latin typeface="+mj-lt"/>
              <a:ea typeface="Times New Roman" panose="02020603050405020304" pitchFamily="18" charset="0"/>
            </a:endParaRPr>
          </a:p>
          <a:p>
            <a:pPr marL="742950" lvl="1" indent="-285750" algn="just">
              <a:spcAft>
                <a:spcPts val="1000"/>
              </a:spcAft>
              <a:buSzPts val="1000"/>
              <a:buFont typeface="Wingdings" panose="05000000000000000000" pitchFamily="2" charset="2"/>
              <a:buChar char="ü"/>
              <a:tabLst>
                <a:tab pos="228600" algn="l"/>
              </a:tabLst>
            </a:pPr>
            <a:r>
              <a:rPr lang="es-ES" sz="1800" dirty="0">
                <a:effectLst/>
                <a:latin typeface="+mj-lt"/>
                <a:ea typeface="Times New Roman" panose="02020603050405020304" pitchFamily="18" charset="0"/>
              </a:rPr>
              <a:t>Los precios deberán ser cotizados por el Oferente en la Moneda Nacional de Perú - Soles. </a:t>
            </a:r>
            <a:endParaRPr lang="es-PE" sz="1800" dirty="0">
              <a:effectLst/>
              <a:latin typeface="+mj-lt"/>
              <a:ea typeface="Times New Roman" panose="02020603050405020304" pitchFamily="18" charset="0"/>
            </a:endParaRPr>
          </a:p>
          <a:p>
            <a:pPr marL="742950" lvl="1" indent="-285750" algn="just">
              <a:spcAft>
                <a:spcPts val="1000"/>
              </a:spcAft>
              <a:buSzPts val="1000"/>
              <a:buFont typeface="Wingdings" panose="05000000000000000000" pitchFamily="2" charset="2"/>
              <a:buChar char="ü"/>
              <a:tabLst>
                <a:tab pos="228600" algn="l"/>
              </a:tabLst>
            </a:pPr>
            <a:r>
              <a:rPr lang="es-ES" sz="1800" dirty="0">
                <a:effectLst/>
                <a:latin typeface="+mj-lt"/>
                <a:ea typeface="Times New Roman" panose="02020603050405020304" pitchFamily="18" charset="0"/>
              </a:rPr>
              <a:t>Las Ofertas permanecerán válidas por el período de </a:t>
            </a:r>
            <a:r>
              <a:rPr lang="es-ES" sz="1800" b="1" dirty="0">
                <a:effectLst/>
                <a:latin typeface="+mj-lt"/>
                <a:ea typeface="Times New Roman" panose="02020603050405020304" pitchFamily="18" charset="0"/>
              </a:rPr>
              <a:t>ciento </a:t>
            </a:r>
            <a:r>
              <a:rPr lang="es-ES" b="1" dirty="0">
                <a:latin typeface="+mj-lt"/>
                <a:ea typeface="Times New Roman" panose="02020603050405020304" pitchFamily="18" charset="0"/>
              </a:rPr>
              <a:t>veinte </a:t>
            </a:r>
            <a:r>
              <a:rPr lang="es-ES" sz="1800" b="1" dirty="0">
                <a:effectLst/>
                <a:latin typeface="+mj-lt"/>
                <a:ea typeface="Times New Roman" panose="02020603050405020304" pitchFamily="18" charset="0"/>
              </a:rPr>
              <a:t>(120) días calendario</a:t>
            </a:r>
            <a:r>
              <a:rPr lang="es-ES" sz="1800" dirty="0">
                <a:effectLst/>
                <a:latin typeface="+mj-lt"/>
                <a:ea typeface="Times New Roman" panose="02020603050405020304" pitchFamily="18" charset="0"/>
              </a:rPr>
              <a:t>, desde la fecha fijada para la presentación de las ofertas.</a:t>
            </a:r>
            <a:endParaRPr lang="es-PE" sz="1800" dirty="0">
              <a:effectLst/>
              <a:latin typeface="+mj-lt"/>
              <a:ea typeface="Times New Roman" panose="02020603050405020304" pitchFamily="18" charset="0"/>
            </a:endParaRPr>
          </a:p>
        </p:txBody>
      </p:sp>
      <p:sp>
        <p:nvSpPr>
          <p:cNvPr id="13" name="CuadroTexto 12">
            <a:extLst>
              <a:ext uri="{FF2B5EF4-FFF2-40B4-BE49-F238E27FC236}">
                <a16:creationId xmlns:a16="http://schemas.microsoft.com/office/drawing/2014/main" id="{F85F0191-B581-2A5B-A1E7-25547FA26AD7}"/>
              </a:ext>
            </a:extLst>
          </p:cNvPr>
          <p:cNvSpPr txBox="1"/>
          <p:nvPr/>
        </p:nvSpPr>
        <p:spPr>
          <a:xfrm>
            <a:off x="838200" y="4025643"/>
            <a:ext cx="9876162" cy="968278"/>
          </a:xfrm>
          <a:prstGeom prst="rect">
            <a:avLst/>
          </a:prstGeom>
          <a:noFill/>
        </p:spPr>
        <p:txBody>
          <a:bodyPr wrap="square">
            <a:spAutoFit/>
          </a:bodyPr>
          <a:lstStyle/>
          <a:p>
            <a:pPr>
              <a:lnSpc>
                <a:spcPct val="107000"/>
              </a:lnSpc>
              <a:spcAft>
                <a:spcPts val="800"/>
              </a:spcAft>
            </a:pPr>
            <a:r>
              <a:rPr lang="es-ES" sz="1800" kern="100" dirty="0">
                <a:effectLst/>
                <a:latin typeface="Calibri Light" panose="020F0302020204030204" pitchFamily="34" charset="0"/>
                <a:ea typeface="Calibri" panose="020F0502020204030204" pitchFamily="34" charset="0"/>
                <a:cs typeface="Times New Roman" panose="02020603050405020304" pitchFamily="18" charset="0"/>
              </a:rPr>
              <a:t>En la Sección I.  Instrucciones a los Oferentes (IAO) numeral 6.5 de la Solicitud de Ofertas se establece los documentos que componen la oferta y en la Sección II. Formularios de Oferta se encuentran los formularios correspondientes.</a:t>
            </a:r>
            <a:endParaRPr lang="es-PE" sz="1800" dirty="0">
              <a:effectLst/>
              <a:latin typeface="+mj-lt"/>
              <a:ea typeface="Times New Roman" panose="02020603050405020304" pitchFamily="18" charset="0"/>
            </a:endParaRPr>
          </a:p>
        </p:txBody>
      </p:sp>
    </p:spTree>
    <p:extLst>
      <p:ext uri="{BB962C8B-B14F-4D97-AF65-F5344CB8AC3E}">
        <p14:creationId xmlns:p14="http://schemas.microsoft.com/office/powerpoint/2010/main" val="3290339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id="{FA763C76-9734-A32A-35C1-F996366C9C6F}"/>
              </a:ext>
            </a:extLst>
          </p:cNvPr>
          <p:cNvGrpSpPr/>
          <p:nvPr/>
        </p:nvGrpSpPr>
        <p:grpSpPr>
          <a:xfrm>
            <a:off x="978567" y="176463"/>
            <a:ext cx="2458453" cy="818238"/>
            <a:chOff x="4662488" y="2714625"/>
            <a:chExt cx="2867026" cy="1327151"/>
          </a:xfrm>
        </p:grpSpPr>
        <p:sp>
          <p:nvSpPr>
            <p:cNvPr id="6" name="Freeform 5">
              <a:extLst>
                <a:ext uri="{FF2B5EF4-FFF2-40B4-BE49-F238E27FC236}">
                  <a16:creationId xmlns:a16="http://schemas.microsoft.com/office/drawing/2014/main" id="{CF72B70E-EFA3-D81B-F5C6-C8EC0BA6EC22}"/>
                </a:ext>
              </a:extLst>
            </p:cNvPr>
            <p:cNvSpPr>
              <a:spLocks noEditPoints="1"/>
            </p:cNvSpPr>
            <p:nvPr/>
          </p:nvSpPr>
          <p:spPr bwMode="auto">
            <a:xfrm>
              <a:off x="4662488" y="3313113"/>
              <a:ext cx="709613" cy="547688"/>
            </a:xfrm>
            <a:custGeom>
              <a:avLst/>
              <a:gdLst>
                <a:gd name="T0" fmla="*/ 260 w 1970"/>
                <a:gd name="T1" fmla="*/ 1509 h 1509"/>
                <a:gd name="T2" fmla="*/ 33 w 1970"/>
                <a:gd name="T3" fmla="*/ 1509 h 1509"/>
                <a:gd name="T4" fmla="*/ 0 w 1970"/>
                <a:gd name="T5" fmla="*/ 1476 h 1509"/>
                <a:gd name="T6" fmla="*/ 0 w 1970"/>
                <a:gd name="T7" fmla="*/ 33 h 1509"/>
                <a:gd name="T8" fmla="*/ 33 w 1970"/>
                <a:gd name="T9" fmla="*/ 0 h 1509"/>
                <a:gd name="T10" fmla="*/ 1478 w 1970"/>
                <a:gd name="T11" fmla="*/ 0 h 1509"/>
                <a:gd name="T12" fmla="*/ 1574 w 1970"/>
                <a:gd name="T13" fmla="*/ 10 h 1509"/>
                <a:gd name="T14" fmla="*/ 1666 w 1970"/>
                <a:gd name="T15" fmla="*/ 38 h 1509"/>
                <a:gd name="T16" fmla="*/ 1750 w 1970"/>
                <a:gd name="T17" fmla="*/ 83 h 1509"/>
                <a:gd name="T18" fmla="*/ 1823 w 1970"/>
                <a:gd name="T19" fmla="*/ 142 h 1509"/>
                <a:gd name="T20" fmla="*/ 1883 w 1970"/>
                <a:gd name="T21" fmla="*/ 213 h 1509"/>
                <a:gd name="T22" fmla="*/ 1930 w 1970"/>
                <a:gd name="T23" fmla="*/ 295 h 1509"/>
                <a:gd name="T24" fmla="*/ 1960 w 1970"/>
                <a:gd name="T25" fmla="*/ 385 h 1509"/>
                <a:gd name="T26" fmla="*/ 1970 w 1970"/>
                <a:gd name="T27" fmla="*/ 482 h 1509"/>
                <a:gd name="T28" fmla="*/ 1928 w 1970"/>
                <a:gd name="T29" fmla="*/ 671 h 1509"/>
                <a:gd name="T30" fmla="*/ 1880 w 1970"/>
                <a:gd name="T31" fmla="*/ 752 h 1509"/>
                <a:gd name="T32" fmla="*/ 1818 w 1970"/>
                <a:gd name="T33" fmla="*/ 824 h 1509"/>
                <a:gd name="T34" fmla="*/ 1743 w 1970"/>
                <a:gd name="T35" fmla="*/ 882 h 1509"/>
                <a:gd name="T36" fmla="*/ 1657 w 1970"/>
                <a:gd name="T37" fmla="*/ 926 h 1509"/>
                <a:gd name="T38" fmla="*/ 1564 w 1970"/>
                <a:gd name="T39" fmla="*/ 954 h 1509"/>
                <a:gd name="T40" fmla="*/ 1468 w 1970"/>
                <a:gd name="T41" fmla="*/ 963 h 1509"/>
                <a:gd name="T42" fmla="*/ 293 w 1970"/>
                <a:gd name="T43" fmla="*/ 963 h 1509"/>
                <a:gd name="T44" fmla="*/ 293 w 1970"/>
                <a:gd name="T45" fmla="*/ 1476 h 1509"/>
                <a:gd name="T46" fmla="*/ 260 w 1970"/>
                <a:gd name="T47" fmla="*/ 1509 h 1509"/>
                <a:gd name="T48" fmla="*/ 1472 w 1970"/>
                <a:gd name="T49" fmla="*/ 674 h 1509"/>
                <a:gd name="T50" fmla="*/ 1512 w 1970"/>
                <a:gd name="T51" fmla="*/ 670 h 1509"/>
                <a:gd name="T52" fmla="*/ 1550 w 1970"/>
                <a:gd name="T53" fmla="*/ 659 h 1509"/>
                <a:gd name="T54" fmla="*/ 1585 w 1970"/>
                <a:gd name="T55" fmla="*/ 640 h 1509"/>
                <a:gd name="T56" fmla="*/ 1615 w 1970"/>
                <a:gd name="T57" fmla="*/ 617 h 1509"/>
                <a:gd name="T58" fmla="*/ 1641 w 1970"/>
                <a:gd name="T59" fmla="*/ 588 h 1509"/>
                <a:gd name="T60" fmla="*/ 1662 w 1970"/>
                <a:gd name="T61" fmla="*/ 555 h 1509"/>
                <a:gd name="T62" fmla="*/ 1675 w 1970"/>
                <a:gd name="T63" fmla="*/ 519 h 1509"/>
                <a:gd name="T64" fmla="*/ 1681 w 1970"/>
                <a:gd name="T65" fmla="*/ 482 h 1509"/>
                <a:gd name="T66" fmla="*/ 1675 w 1970"/>
                <a:gd name="T67" fmla="*/ 445 h 1509"/>
                <a:gd name="T68" fmla="*/ 1662 w 1970"/>
                <a:gd name="T69" fmla="*/ 410 h 1509"/>
                <a:gd name="T70" fmla="*/ 1641 w 1970"/>
                <a:gd name="T71" fmla="*/ 377 h 1509"/>
                <a:gd name="T72" fmla="*/ 1615 w 1970"/>
                <a:gd name="T73" fmla="*/ 349 h 1509"/>
                <a:gd name="T74" fmla="*/ 1583 w 1970"/>
                <a:gd name="T75" fmla="*/ 325 h 1509"/>
                <a:gd name="T76" fmla="*/ 1547 w 1970"/>
                <a:gd name="T77" fmla="*/ 307 h 1509"/>
                <a:gd name="T78" fmla="*/ 1509 w 1970"/>
                <a:gd name="T79" fmla="*/ 295 h 1509"/>
                <a:gd name="T80" fmla="*/ 1468 w 1970"/>
                <a:gd name="T81" fmla="*/ 291 h 1509"/>
                <a:gd name="T82" fmla="*/ 293 w 1970"/>
                <a:gd name="T83" fmla="*/ 291 h 1509"/>
                <a:gd name="T84" fmla="*/ 293 w 1970"/>
                <a:gd name="T85" fmla="*/ 674 h 1509"/>
                <a:gd name="T86" fmla="*/ 1472 w 1970"/>
                <a:gd name="T87" fmla="*/ 674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70" h="1509">
                  <a:moveTo>
                    <a:pt x="260" y="1509"/>
                  </a:moveTo>
                  <a:lnTo>
                    <a:pt x="33" y="1509"/>
                  </a:lnTo>
                  <a:cubicBezTo>
                    <a:pt x="15" y="1509"/>
                    <a:pt x="0" y="1495"/>
                    <a:pt x="0" y="1476"/>
                  </a:cubicBezTo>
                  <a:lnTo>
                    <a:pt x="0" y="33"/>
                  </a:lnTo>
                  <a:cubicBezTo>
                    <a:pt x="0" y="15"/>
                    <a:pt x="15" y="0"/>
                    <a:pt x="33" y="0"/>
                  </a:cubicBezTo>
                  <a:lnTo>
                    <a:pt x="1478" y="0"/>
                  </a:lnTo>
                  <a:cubicBezTo>
                    <a:pt x="1511" y="0"/>
                    <a:pt x="1543" y="3"/>
                    <a:pt x="1574" y="10"/>
                  </a:cubicBezTo>
                  <a:cubicBezTo>
                    <a:pt x="1606" y="16"/>
                    <a:pt x="1637" y="26"/>
                    <a:pt x="1666" y="38"/>
                  </a:cubicBezTo>
                  <a:cubicBezTo>
                    <a:pt x="1696" y="51"/>
                    <a:pt x="1724" y="66"/>
                    <a:pt x="1750" y="83"/>
                  </a:cubicBezTo>
                  <a:cubicBezTo>
                    <a:pt x="1776" y="100"/>
                    <a:pt x="1800" y="120"/>
                    <a:pt x="1823" y="142"/>
                  </a:cubicBezTo>
                  <a:cubicBezTo>
                    <a:pt x="1845" y="164"/>
                    <a:pt x="1865" y="188"/>
                    <a:pt x="1883" y="213"/>
                  </a:cubicBezTo>
                  <a:cubicBezTo>
                    <a:pt x="1901" y="239"/>
                    <a:pt x="1916" y="266"/>
                    <a:pt x="1930" y="295"/>
                  </a:cubicBezTo>
                  <a:cubicBezTo>
                    <a:pt x="1943" y="324"/>
                    <a:pt x="1953" y="354"/>
                    <a:pt x="1960" y="385"/>
                  </a:cubicBezTo>
                  <a:cubicBezTo>
                    <a:pt x="1967" y="417"/>
                    <a:pt x="1970" y="449"/>
                    <a:pt x="1970" y="482"/>
                  </a:cubicBezTo>
                  <a:cubicBezTo>
                    <a:pt x="1970" y="549"/>
                    <a:pt x="1956" y="612"/>
                    <a:pt x="1928" y="671"/>
                  </a:cubicBezTo>
                  <a:cubicBezTo>
                    <a:pt x="1915" y="700"/>
                    <a:pt x="1899" y="727"/>
                    <a:pt x="1880" y="752"/>
                  </a:cubicBezTo>
                  <a:cubicBezTo>
                    <a:pt x="1862" y="778"/>
                    <a:pt x="1841" y="802"/>
                    <a:pt x="1818" y="824"/>
                  </a:cubicBezTo>
                  <a:cubicBezTo>
                    <a:pt x="1795" y="845"/>
                    <a:pt x="1770" y="865"/>
                    <a:pt x="1743" y="882"/>
                  </a:cubicBezTo>
                  <a:cubicBezTo>
                    <a:pt x="1716" y="899"/>
                    <a:pt x="1688" y="914"/>
                    <a:pt x="1657" y="926"/>
                  </a:cubicBezTo>
                  <a:cubicBezTo>
                    <a:pt x="1627" y="938"/>
                    <a:pt x="1596" y="948"/>
                    <a:pt x="1564" y="954"/>
                  </a:cubicBezTo>
                  <a:cubicBezTo>
                    <a:pt x="1533" y="960"/>
                    <a:pt x="1500" y="963"/>
                    <a:pt x="1468" y="963"/>
                  </a:cubicBezTo>
                  <a:lnTo>
                    <a:pt x="293" y="963"/>
                  </a:lnTo>
                  <a:lnTo>
                    <a:pt x="293" y="1476"/>
                  </a:lnTo>
                  <a:cubicBezTo>
                    <a:pt x="293" y="1495"/>
                    <a:pt x="279" y="1509"/>
                    <a:pt x="260" y="1509"/>
                  </a:cubicBezTo>
                  <a:close/>
                  <a:moveTo>
                    <a:pt x="1472" y="674"/>
                  </a:moveTo>
                  <a:cubicBezTo>
                    <a:pt x="1486" y="674"/>
                    <a:pt x="1499" y="672"/>
                    <a:pt x="1512" y="670"/>
                  </a:cubicBezTo>
                  <a:cubicBezTo>
                    <a:pt x="1525" y="667"/>
                    <a:pt x="1538" y="664"/>
                    <a:pt x="1550" y="659"/>
                  </a:cubicBezTo>
                  <a:cubicBezTo>
                    <a:pt x="1563" y="653"/>
                    <a:pt x="1575" y="647"/>
                    <a:pt x="1585" y="640"/>
                  </a:cubicBezTo>
                  <a:cubicBezTo>
                    <a:pt x="1596" y="633"/>
                    <a:pt x="1606" y="626"/>
                    <a:pt x="1615" y="617"/>
                  </a:cubicBezTo>
                  <a:cubicBezTo>
                    <a:pt x="1625" y="608"/>
                    <a:pt x="1633" y="599"/>
                    <a:pt x="1641" y="588"/>
                  </a:cubicBezTo>
                  <a:cubicBezTo>
                    <a:pt x="1649" y="578"/>
                    <a:pt x="1656" y="567"/>
                    <a:pt x="1662" y="555"/>
                  </a:cubicBezTo>
                  <a:cubicBezTo>
                    <a:pt x="1668" y="544"/>
                    <a:pt x="1672" y="532"/>
                    <a:pt x="1675" y="519"/>
                  </a:cubicBezTo>
                  <a:cubicBezTo>
                    <a:pt x="1678" y="507"/>
                    <a:pt x="1680" y="495"/>
                    <a:pt x="1681" y="482"/>
                  </a:cubicBezTo>
                  <a:cubicBezTo>
                    <a:pt x="1680" y="469"/>
                    <a:pt x="1678" y="457"/>
                    <a:pt x="1675" y="445"/>
                  </a:cubicBezTo>
                  <a:cubicBezTo>
                    <a:pt x="1672" y="433"/>
                    <a:pt x="1668" y="421"/>
                    <a:pt x="1662" y="410"/>
                  </a:cubicBezTo>
                  <a:cubicBezTo>
                    <a:pt x="1656" y="398"/>
                    <a:pt x="1649" y="387"/>
                    <a:pt x="1641" y="377"/>
                  </a:cubicBezTo>
                  <a:cubicBezTo>
                    <a:pt x="1633" y="367"/>
                    <a:pt x="1624" y="357"/>
                    <a:pt x="1615" y="349"/>
                  </a:cubicBezTo>
                  <a:cubicBezTo>
                    <a:pt x="1605" y="340"/>
                    <a:pt x="1595" y="332"/>
                    <a:pt x="1583" y="325"/>
                  </a:cubicBezTo>
                  <a:cubicBezTo>
                    <a:pt x="1572" y="318"/>
                    <a:pt x="1560" y="312"/>
                    <a:pt x="1547" y="307"/>
                  </a:cubicBezTo>
                  <a:cubicBezTo>
                    <a:pt x="1535" y="302"/>
                    <a:pt x="1522" y="298"/>
                    <a:pt x="1509" y="295"/>
                  </a:cubicBezTo>
                  <a:cubicBezTo>
                    <a:pt x="1496" y="293"/>
                    <a:pt x="1482" y="291"/>
                    <a:pt x="1468" y="291"/>
                  </a:cubicBezTo>
                  <a:lnTo>
                    <a:pt x="293" y="291"/>
                  </a:lnTo>
                  <a:lnTo>
                    <a:pt x="293" y="674"/>
                  </a:lnTo>
                  <a:lnTo>
                    <a:pt x="1472" y="674"/>
                  </a:ln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 name="Freeform 6">
              <a:extLst>
                <a:ext uri="{FF2B5EF4-FFF2-40B4-BE49-F238E27FC236}">
                  <a16:creationId xmlns:a16="http://schemas.microsoft.com/office/drawing/2014/main" id="{E9A77436-CB0E-3047-EA28-A1F2DB294EB8}"/>
                </a:ext>
              </a:extLst>
            </p:cNvPr>
            <p:cNvSpPr>
              <a:spLocks/>
            </p:cNvSpPr>
            <p:nvPr/>
          </p:nvSpPr>
          <p:spPr bwMode="auto">
            <a:xfrm>
              <a:off x="5397501" y="3136900"/>
              <a:ext cx="698500" cy="777875"/>
            </a:xfrm>
            <a:custGeom>
              <a:avLst/>
              <a:gdLst>
                <a:gd name="T0" fmla="*/ 1415 w 1939"/>
                <a:gd name="T1" fmla="*/ 1784 h 2143"/>
                <a:gd name="T2" fmla="*/ 1357 w 1939"/>
                <a:gd name="T3" fmla="*/ 1740 h 2143"/>
                <a:gd name="T4" fmla="*/ 1215 w 1939"/>
                <a:gd name="T5" fmla="*/ 1578 h 2143"/>
                <a:gd name="T6" fmla="*/ 977 w 1939"/>
                <a:gd name="T7" fmla="*/ 1298 h 2143"/>
                <a:gd name="T8" fmla="*/ 734 w 1939"/>
                <a:gd name="T9" fmla="*/ 1011 h 2143"/>
                <a:gd name="T10" fmla="*/ 497 w 1939"/>
                <a:gd name="T11" fmla="*/ 732 h 2143"/>
                <a:gd name="T12" fmla="*/ 348 w 1939"/>
                <a:gd name="T13" fmla="*/ 587 h 2143"/>
                <a:gd name="T14" fmla="*/ 306 w 1939"/>
                <a:gd name="T15" fmla="*/ 598 h 2143"/>
                <a:gd name="T16" fmla="*/ 298 w 1939"/>
                <a:gd name="T17" fmla="*/ 607 h 2143"/>
                <a:gd name="T18" fmla="*/ 293 w 1939"/>
                <a:gd name="T19" fmla="*/ 2110 h 2143"/>
                <a:gd name="T20" fmla="*/ 33 w 1939"/>
                <a:gd name="T21" fmla="*/ 2143 h 2143"/>
                <a:gd name="T22" fmla="*/ 0 w 1939"/>
                <a:gd name="T23" fmla="*/ 606 h 2143"/>
                <a:gd name="T24" fmla="*/ 14 w 1939"/>
                <a:gd name="T25" fmla="*/ 529 h 2143"/>
                <a:gd name="T26" fmla="*/ 74 w 1939"/>
                <a:gd name="T27" fmla="*/ 414 h 2143"/>
                <a:gd name="T28" fmla="*/ 172 w 1939"/>
                <a:gd name="T29" fmla="*/ 335 h 2143"/>
                <a:gd name="T30" fmla="*/ 291 w 1939"/>
                <a:gd name="T31" fmla="*/ 294 h 2143"/>
                <a:gd name="T32" fmla="*/ 493 w 1939"/>
                <a:gd name="T33" fmla="*/ 318 h 2143"/>
                <a:gd name="T34" fmla="*/ 613 w 1939"/>
                <a:gd name="T35" fmla="*/ 413 h 2143"/>
                <a:gd name="T36" fmla="*/ 1317 w 1939"/>
                <a:gd name="T37" fmla="*/ 1243 h 2143"/>
                <a:gd name="T38" fmla="*/ 1559 w 1939"/>
                <a:gd name="T39" fmla="*/ 1524 h 2143"/>
                <a:gd name="T40" fmla="*/ 1571 w 1939"/>
                <a:gd name="T41" fmla="*/ 1531 h 2143"/>
                <a:gd name="T42" fmla="*/ 1582 w 1939"/>
                <a:gd name="T43" fmla="*/ 1535 h 2143"/>
                <a:gd name="T44" fmla="*/ 1625 w 1939"/>
                <a:gd name="T45" fmla="*/ 1524 h 2143"/>
                <a:gd name="T46" fmla="*/ 1643 w 1939"/>
                <a:gd name="T47" fmla="*/ 33 h 2143"/>
                <a:gd name="T48" fmla="*/ 1906 w 1939"/>
                <a:gd name="T49" fmla="*/ 0 h 2143"/>
                <a:gd name="T50" fmla="*/ 1939 w 1939"/>
                <a:gd name="T51" fmla="*/ 1517 h 2143"/>
                <a:gd name="T52" fmla="*/ 1925 w 1939"/>
                <a:gd name="T53" fmla="*/ 1588 h 2143"/>
                <a:gd name="T54" fmla="*/ 1864 w 1939"/>
                <a:gd name="T55" fmla="*/ 1703 h 2143"/>
                <a:gd name="T56" fmla="*/ 1770 w 1939"/>
                <a:gd name="T57" fmla="*/ 1785 h 2143"/>
                <a:gd name="T58" fmla="*/ 1589 w 1939"/>
                <a:gd name="T59" fmla="*/ 1834 h 2143"/>
                <a:gd name="T60" fmla="*/ 1516 w 1939"/>
                <a:gd name="T61" fmla="*/ 1826 h 2143"/>
                <a:gd name="T62" fmla="*/ 1445 w 1939"/>
                <a:gd name="T63" fmla="*/ 1799 h 2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39" h="2143">
                  <a:moveTo>
                    <a:pt x="1445" y="1799"/>
                  </a:moveTo>
                  <a:cubicBezTo>
                    <a:pt x="1435" y="1795"/>
                    <a:pt x="1425" y="1790"/>
                    <a:pt x="1415" y="1784"/>
                  </a:cubicBezTo>
                  <a:cubicBezTo>
                    <a:pt x="1405" y="1778"/>
                    <a:pt x="1395" y="1771"/>
                    <a:pt x="1386" y="1764"/>
                  </a:cubicBezTo>
                  <a:cubicBezTo>
                    <a:pt x="1376" y="1757"/>
                    <a:pt x="1366" y="1749"/>
                    <a:pt x="1357" y="1740"/>
                  </a:cubicBezTo>
                  <a:cubicBezTo>
                    <a:pt x="1348" y="1731"/>
                    <a:pt x="1338" y="1721"/>
                    <a:pt x="1328" y="1710"/>
                  </a:cubicBezTo>
                  <a:cubicBezTo>
                    <a:pt x="1291" y="1666"/>
                    <a:pt x="1253" y="1623"/>
                    <a:pt x="1215" y="1578"/>
                  </a:cubicBezTo>
                  <a:cubicBezTo>
                    <a:pt x="1175" y="1532"/>
                    <a:pt x="1136" y="1486"/>
                    <a:pt x="1098" y="1440"/>
                  </a:cubicBezTo>
                  <a:lnTo>
                    <a:pt x="977" y="1298"/>
                  </a:lnTo>
                  <a:lnTo>
                    <a:pt x="856" y="1155"/>
                  </a:lnTo>
                  <a:lnTo>
                    <a:pt x="734" y="1011"/>
                  </a:lnTo>
                  <a:lnTo>
                    <a:pt x="614" y="870"/>
                  </a:lnTo>
                  <a:cubicBezTo>
                    <a:pt x="572" y="820"/>
                    <a:pt x="533" y="774"/>
                    <a:pt x="497" y="732"/>
                  </a:cubicBezTo>
                  <a:cubicBezTo>
                    <a:pt x="458" y="686"/>
                    <a:pt x="421" y="643"/>
                    <a:pt x="387" y="601"/>
                  </a:cubicBezTo>
                  <a:cubicBezTo>
                    <a:pt x="376" y="591"/>
                    <a:pt x="364" y="587"/>
                    <a:pt x="348" y="587"/>
                  </a:cubicBezTo>
                  <a:cubicBezTo>
                    <a:pt x="340" y="587"/>
                    <a:pt x="332" y="587"/>
                    <a:pt x="325" y="589"/>
                  </a:cubicBezTo>
                  <a:cubicBezTo>
                    <a:pt x="318" y="591"/>
                    <a:pt x="312" y="594"/>
                    <a:pt x="306" y="598"/>
                  </a:cubicBezTo>
                  <a:lnTo>
                    <a:pt x="306" y="598"/>
                  </a:lnTo>
                  <a:cubicBezTo>
                    <a:pt x="302" y="600"/>
                    <a:pt x="299" y="604"/>
                    <a:pt x="298" y="607"/>
                  </a:cubicBezTo>
                  <a:cubicBezTo>
                    <a:pt x="295" y="611"/>
                    <a:pt x="294" y="616"/>
                    <a:pt x="293" y="622"/>
                  </a:cubicBezTo>
                  <a:lnTo>
                    <a:pt x="293" y="2110"/>
                  </a:lnTo>
                  <a:cubicBezTo>
                    <a:pt x="293" y="2129"/>
                    <a:pt x="279" y="2143"/>
                    <a:pt x="260" y="2143"/>
                  </a:cubicBezTo>
                  <a:lnTo>
                    <a:pt x="33" y="2143"/>
                  </a:lnTo>
                  <a:cubicBezTo>
                    <a:pt x="15" y="2143"/>
                    <a:pt x="0" y="2129"/>
                    <a:pt x="0" y="2110"/>
                  </a:cubicBezTo>
                  <a:lnTo>
                    <a:pt x="0" y="606"/>
                  </a:lnTo>
                  <a:cubicBezTo>
                    <a:pt x="0" y="601"/>
                    <a:pt x="1" y="597"/>
                    <a:pt x="2" y="593"/>
                  </a:cubicBezTo>
                  <a:cubicBezTo>
                    <a:pt x="4" y="571"/>
                    <a:pt x="8" y="549"/>
                    <a:pt x="14" y="529"/>
                  </a:cubicBezTo>
                  <a:cubicBezTo>
                    <a:pt x="20" y="507"/>
                    <a:pt x="28" y="486"/>
                    <a:pt x="38" y="467"/>
                  </a:cubicBezTo>
                  <a:cubicBezTo>
                    <a:pt x="49" y="448"/>
                    <a:pt x="61" y="430"/>
                    <a:pt x="74" y="414"/>
                  </a:cubicBezTo>
                  <a:cubicBezTo>
                    <a:pt x="88" y="397"/>
                    <a:pt x="103" y="382"/>
                    <a:pt x="120" y="369"/>
                  </a:cubicBezTo>
                  <a:cubicBezTo>
                    <a:pt x="137" y="356"/>
                    <a:pt x="154" y="344"/>
                    <a:pt x="172" y="335"/>
                  </a:cubicBezTo>
                  <a:cubicBezTo>
                    <a:pt x="191" y="325"/>
                    <a:pt x="210" y="316"/>
                    <a:pt x="230" y="309"/>
                  </a:cubicBezTo>
                  <a:cubicBezTo>
                    <a:pt x="250" y="303"/>
                    <a:pt x="270" y="298"/>
                    <a:pt x="291" y="294"/>
                  </a:cubicBezTo>
                  <a:cubicBezTo>
                    <a:pt x="311" y="291"/>
                    <a:pt x="332" y="289"/>
                    <a:pt x="352" y="289"/>
                  </a:cubicBezTo>
                  <a:cubicBezTo>
                    <a:pt x="401" y="289"/>
                    <a:pt x="448" y="298"/>
                    <a:pt x="493" y="318"/>
                  </a:cubicBezTo>
                  <a:cubicBezTo>
                    <a:pt x="517" y="328"/>
                    <a:pt x="538" y="341"/>
                    <a:pt x="559" y="357"/>
                  </a:cubicBezTo>
                  <a:cubicBezTo>
                    <a:pt x="578" y="373"/>
                    <a:pt x="596" y="391"/>
                    <a:pt x="613" y="413"/>
                  </a:cubicBezTo>
                  <a:lnTo>
                    <a:pt x="848" y="690"/>
                  </a:lnTo>
                  <a:lnTo>
                    <a:pt x="1317" y="1243"/>
                  </a:lnTo>
                  <a:lnTo>
                    <a:pt x="1552" y="1519"/>
                  </a:lnTo>
                  <a:cubicBezTo>
                    <a:pt x="1554" y="1521"/>
                    <a:pt x="1556" y="1523"/>
                    <a:pt x="1559" y="1524"/>
                  </a:cubicBezTo>
                  <a:lnTo>
                    <a:pt x="1560" y="1525"/>
                  </a:lnTo>
                  <a:cubicBezTo>
                    <a:pt x="1563" y="1527"/>
                    <a:pt x="1566" y="1529"/>
                    <a:pt x="1571" y="1531"/>
                  </a:cubicBezTo>
                  <a:lnTo>
                    <a:pt x="1572" y="1532"/>
                  </a:lnTo>
                  <a:cubicBezTo>
                    <a:pt x="1575" y="1533"/>
                    <a:pt x="1579" y="1534"/>
                    <a:pt x="1582" y="1535"/>
                  </a:cubicBezTo>
                  <a:cubicBezTo>
                    <a:pt x="1585" y="1536"/>
                    <a:pt x="1588" y="1536"/>
                    <a:pt x="1591" y="1536"/>
                  </a:cubicBezTo>
                  <a:cubicBezTo>
                    <a:pt x="1603" y="1536"/>
                    <a:pt x="1615" y="1532"/>
                    <a:pt x="1625" y="1524"/>
                  </a:cubicBezTo>
                  <a:cubicBezTo>
                    <a:pt x="1634" y="1517"/>
                    <a:pt x="1640" y="1508"/>
                    <a:pt x="1643" y="1497"/>
                  </a:cubicBezTo>
                  <a:lnTo>
                    <a:pt x="1643" y="33"/>
                  </a:lnTo>
                  <a:cubicBezTo>
                    <a:pt x="1643" y="15"/>
                    <a:pt x="1658" y="0"/>
                    <a:pt x="1676" y="0"/>
                  </a:cubicBezTo>
                  <a:lnTo>
                    <a:pt x="1906" y="0"/>
                  </a:lnTo>
                  <a:cubicBezTo>
                    <a:pt x="1924" y="0"/>
                    <a:pt x="1939" y="15"/>
                    <a:pt x="1939" y="33"/>
                  </a:cubicBezTo>
                  <a:lnTo>
                    <a:pt x="1939" y="1517"/>
                  </a:lnTo>
                  <a:cubicBezTo>
                    <a:pt x="1939" y="1519"/>
                    <a:pt x="1939" y="1521"/>
                    <a:pt x="1938" y="1523"/>
                  </a:cubicBezTo>
                  <a:cubicBezTo>
                    <a:pt x="1936" y="1546"/>
                    <a:pt x="1932" y="1567"/>
                    <a:pt x="1925" y="1588"/>
                  </a:cubicBezTo>
                  <a:cubicBezTo>
                    <a:pt x="1919" y="1610"/>
                    <a:pt x="1910" y="1631"/>
                    <a:pt x="1899" y="1650"/>
                  </a:cubicBezTo>
                  <a:cubicBezTo>
                    <a:pt x="1889" y="1669"/>
                    <a:pt x="1877" y="1686"/>
                    <a:pt x="1864" y="1703"/>
                  </a:cubicBezTo>
                  <a:cubicBezTo>
                    <a:pt x="1850" y="1719"/>
                    <a:pt x="1836" y="1734"/>
                    <a:pt x="1820" y="1748"/>
                  </a:cubicBezTo>
                  <a:cubicBezTo>
                    <a:pt x="1804" y="1762"/>
                    <a:pt x="1787" y="1774"/>
                    <a:pt x="1770" y="1785"/>
                  </a:cubicBezTo>
                  <a:cubicBezTo>
                    <a:pt x="1752" y="1795"/>
                    <a:pt x="1733" y="1804"/>
                    <a:pt x="1713" y="1812"/>
                  </a:cubicBezTo>
                  <a:cubicBezTo>
                    <a:pt x="1673" y="1826"/>
                    <a:pt x="1631" y="1834"/>
                    <a:pt x="1589" y="1834"/>
                  </a:cubicBezTo>
                  <a:cubicBezTo>
                    <a:pt x="1578" y="1834"/>
                    <a:pt x="1566" y="1833"/>
                    <a:pt x="1553" y="1832"/>
                  </a:cubicBezTo>
                  <a:cubicBezTo>
                    <a:pt x="1541" y="1830"/>
                    <a:pt x="1529" y="1828"/>
                    <a:pt x="1516" y="1826"/>
                  </a:cubicBezTo>
                  <a:cubicBezTo>
                    <a:pt x="1503" y="1823"/>
                    <a:pt x="1491" y="1819"/>
                    <a:pt x="1478" y="1815"/>
                  </a:cubicBezTo>
                  <a:cubicBezTo>
                    <a:pt x="1467" y="1810"/>
                    <a:pt x="1456" y="1805"/>
                    <a:pt x="1445" y="1799"/>
                  </a:cubicBez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8" name="Freeform 7">
              <a:extLst>
                <a:ext uri="{FF2B5EF4-FFF2-40B4-BE49-F238E27FC236}">
                  <a16:creationId xmlns:a16="http://schemas.microsoft.com/office/drawing/2014/main" id="{774B5E73-D663-5F8D-79B1-4EFC41F10844}"/>
                </a:ext>
              </a:extLst>
            </p:cNvPr>
            <p:cNvSpPr>
              <a:spLocks noEditPoints="1"/>
            </p:cNvSpPr>
            <p:nvPr/>
          </p:nvSpPr>
          <p:spPr bwMode="auto">
            <a:xfrm>
              <a:off x="6124576" y="3311525"/>
              <a:ext cx="750888" cy="549275"/>
            </a:xfrm>
            <a:custGeom>
              <a:avLst/>
              <a:gdLst>
                <a:gd name="T0" fmla="*/ 1846 w 2081"/>
                <a:gd name="T1" fmla="*/ 844 h 1511"/>
                <a:gd name="T2" fmla="*/ 1808 w 2081"/>
                <a:gd name="T3" fmla="*/ 878 h 1511"/>
                <a:gd name="T4" fmla="*/ 1754 w 2081"/>
                <a:gd name="T5" fmla="*/ 912 h 1511"/>
                <a:gd name="T6" fmla="*/ 1698 w 2081"/>
                <a:gd name="T7" fmla="*/ 939 h 1511"/>
                <a:gd name="T8" fmla="*/ 1684 w 2081"/>
                <a:gd name="T9" fmla="*/ 944 h 1511"/>
                <a:gd name="T10" fmla="*/ 1758 w 2081"/>
                <a:gd name="T11" fmla="*/ 1044 h 1511"/>
                <a:gd name="T12" fmla="*/ 1865 w 2081"/>
                <a:gd name="T13" fmla="*/ 1186 h 1511"/>
                <a:gd name="T14" fmla="*/ 1865 w 2081"/>
                <a:gd name="T15" fmla="*/ 1186 h 1511"/>
                <a:gd name="T16" fmla="*/ 1972 w 2081"/>
                <a:gd name="T17" fmla="*/ 1328 h 1511"/>
                <a:gd name="T18" fmla="*/ 2022 w 2081"/>
                <a:gd name="T19" fmla="*/ 1396 h 1511"/>
                <a:gd name="T20" fmla="*/ 2070 w 2081"/>
                <a:gd name="T21" fmla="*/ 1458 h 1511"/>
                <a:gd name="T22" fmla="*/ 2063 w 2081"/>
                <a:gd name="T23" fmla="*/ 1505 h 1511"/>
                <a:gd name="T24" fmla="*/ 2043 w 2081"/>
                <a:gd name="T25" fmla="*/ 1511 h 1511"/>
                <a:gd name="T26" fmla="*/ 2043 w 2081"/>
                <a:gd name="T27" fmla="*/ 1511 h 1511"/>
                <a:gd name="T28" fmla="*/ 1755 w 2081"/>
                <a:gd name="T29" fmla="*/ 1511 h 1511"/>
                <a:gd name="T30" fmla="*/ 1727 w 2081"/>
                <a:gd name="T31" fmla="*/ 1496 h 1511"/>
                <a:gd name="T32" fmla="*/ 1343 w 2081"/>
                <a:gd name="T33" fmla="*/ 982 h 1511"/>
                <a:gd name="T34" fmla="*/ 293 w 2081"/>
                <a:gd name="T35" fmla="*/ 982 h 1511"/>
                <a:gd name="T36" fmla="*/ 293 w 2081"/>
                <a:gd name="T37" fmla="*/ 1478 h 1511"/>
                <a:gd name="T38" fmla="*/ 260 w 2081"/>
                <a:gd name="T39" fmla="*/ 1511 h 1511"/>
                <a:gd name="T40" fmla="*/ 33 w 2081"/>
                <a:gd name="T41" fmla="*/ 1511 h 1511"/>
                <a:gd name="T42" fmla="*/ 0 w 2081"/>
                <a:gd name="T43" fmla="*/ 1478 h 1511"/>
                <a:gd name="T44" fmla="*/ 0 w 2081"/>
                <a:gd name="T45" fmla="*/ 33 h 1511"/>
                <a:gd name="T46" fmla="*/ 33 w 2081"/>
                <a:gd name="T47" fmla="*/ 0 h 1511"/>
                <a:gd name="T48" fmla="*/ 1497 w 2081"/>
                <a:gd name="T49" fmla="*/ 0 h 1511"/>
                <a:gd name="T50" fmla="*/ 1645 w 2081"/>
                <a:gd name="T51" fmla="*/ 20 h 1511"/>
                <a:gd name="T52" fmla="*/ 1777 w 2081"/>
                <a:gd name="T53" fmla="*/ 80 h 1511"/>
                <a:gd name="T54" fmla="*/ 1779 w 2081"/>
                <a:gd name="T55" fmla="*/ 81 h 1511"/>
                <a:gd name="T56" fmla="*/ 1871 w 2081"/>
                <a:gd name="T57" fmla="*/ 156 h 1511"/>
                <a:gd name="T58" fmla="*/ 1945 w 2081"/>
                <a:gd name="T59" fmla="*/ 253 h 1511"/>
                <a:gd name="T60" fmla="*/ 1992 w 2081"/>
                <a:gd name="T61" fmla="*/ 367 h 1511"/>
                <a:gd name="T62" fmla="*/ 2008 w 2081"/>
                <a:gd name="T63" fmla="*/ 490 h 1511"/>
                <a:gd name="T64" fmla="*/ 1967 w 2081"/>
                <a:gd name="T65" fmla="*/ 682 h 1511"/>
                <a:gd name="T66" fmla="*/ 1918 w 2081"/>
                <a:gd name="T67" fmla="*/ 765 h 1511"/>
                <a:gd name="T68" fmla="*/ 1853 w 2081"/>
                <a:gd name="T69" fmla="*/ 839 h 1511"/>
                <a:gd name="T70" fmla="*/ 1846 w 2081"/>
                <a:gd name="T71" fmla="*/ 844 h 1511"/>
                <a:gd name="T72" fmla="*/ 293 w 2081"/>
                <a:gd name="T73" fmla="*/ 686 h 1511"/>
                <a:gd name="T74" fmla="*/ 1503 w 2081"/>
                <a:gd name="T75" fmla="*/ 686 h 1511"/>
                <a:gd name="T76" fmla="*/ 1584 w 2081"/>
                <a:gd name="T77" fmla="*/ 671 h 1511"/>
                <a:gd name="T78" fmla="*/ 1620 w 2081"/>
                <a:gd name="T79" fmla="*/ 652 h 1511"/>
                <a:gd name="T80" fmla="*/ 1652 w 2081"/>
                <a:gd name="T81" fmla="*/ 628 h 1511"/>
                <a:gd name="T82" fmla="*/ 1678 w 2081"/>
                <a:gd name="T83" fmla="*/ 599 h 1511"/>
                <a:gd name="T84" fmla="*/ 1698 w 2081"/>
                <a:gd name="T85" fmla="*/ 565 h 1511"/>
                <a:gd name="T86" fmla="*/ 1710 w 2081"/>
                <a:gd name="T87" fmla="*/ 529 h 1511"/>
                <a:gd name="T88" fmla="*/ 1714 w 2081"/>
                <a:gd name="T89" fmla="*/ 490 h 1511"/>
                <a:gd name="T90" fmla="*/ 1710 w 2081"/>
                <a:gd name="T91" fmla="*/ 451 h 1511"/>
                <a:gd name="T92" fmla="*/ 1697 w 2081"/>
                <a:gd name="T93" fmla="*/ 415 h 1511"/>
                <a:gd name="T94" fmla="*/ 1697 w 2081"/>
                <a:gd name="T95" fmla="*/ 415 h 1511"/>
                <a:gd name="T96" fmla="*/ 1676 w 2081"/>
                <a:gd name="T97" fmla="*/ 381 h 1511"/>
                <a:gd name="T98" fmla="*/ 1649 w 2081"/>
                <a:gd name="T99" fmla="*/ 352 h 1511"/>
                <a:gd name="T100" fmla="*/ 1617 w 2081"/>
                <a:gd name="T101" fmla="*/ 327 h 1511"/>
                <a:gd name="T102" fmla="*/ 1580 w 2081"/>
                <a:gd name="T103" fmla="*/ 309 h 1511"/>
                <a:gd name="T104" fmla="*/ 1540 w 2081"/>
                <a:gd name="T105" fmla="*/ 297 h 1511"/>
                <a:gd name="T106" fmla="*/ 1540 w 2081"/>
                <a:gd name="T107" fmla="*/ 297 h 1511"/>
                <a:gd name="T108" fmla="*/ 1497 w 2081"/>
                <a:gd name="T109" fmla="*/ 293 h 1511"/>
                <a:gd name="T110" fmla="*/ 293 w 2081"/>
                <a:gd name="T111" fmla="*/ 293 h 1511"/>
                <a:gd name="T112" fmla="*/ 293 w 2081"/>
                <a:gd name="T113" fmla="*/ 686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81" h="1511">
                  <a:moveTo>
                    <a:pt x="1846" y="844"/>
                  </a:moveTo>
                  <a:cubicBezTo>
                    <a:pt x="1834" y="856"/>
                    <a:pt x="1821" y="867"/>
                    <a:pt x="1808" y="878"/>
                  </a:cubicBezTo>
                  <a:cubicBezTo>
                    <a:pt x="1791" y="890"/>
                    <a:pt x="1773" y="902"/>
                    <a:pt x="1754" y="912"/>
                  </a:cubicBezTo>
                  <a:cubicBezTo>
                    <a:pt x="1736" y="922"/>
                    <a:pt x="1718" y="931"/>
                    <a:pt x="1698" y="939"/>
                  </a:cubicBezTo>
                  <a:cubicBezTo>
                    <a:pt x="1693" y="941"/>
                    <a:pt x="1689" y="943"/>
                    <a:pt x="1684" y="944"/>
                  </a:cubicBezTo>
                  <a:lnTo>
                    <a:pt x="1758" y="1044"/>
                  </a:lnTo>
                  <a:lnTo>
                    <a:pt x="1865" y="1186"/>
                  </a:lnTo>
                  <a:lnTo>
                    <a:pt x="1865" y="1186"/>
                  </a:lnTo>
                  <a:lnTo>
                    <a:pt x="1972" y="1328"/>
                  </a:lnTo>
                  <a:lnTo>
                    <a:pt x="2022" y="1396"/>
                  </a:lnTo>
                  <a:lnTo>
                    <a:pt x="2070" y="1458"/>
                  </a:lnTo>
                  <a:cubicBezTo>
                    <a:pt x="2081" y="1473"/>
                    <a:pt x="2078" y="1494"/>
                    <a:pt x="2063" y="1505"/>
                  </a:cubicBezTo>
                  <a:cubicBezTo>
                    <a:pt x="2057" y="1509"/>
                    <a:pt x="2050" y="1511"/>
                    <a:pt x="2043" y="1511"/>
                  </a:cubicBezTo>
                  <a:lnTo>
                    <a:pt x="2043" y="1511"/>
                  </a:lnTo>
                  <a:lnTo>
                    <a:pt x="1755" y="1511"/>
                  </a:lnTo>
                  <a:cubicBezTo>
                    <a:pt x="1744" y="1511"/>
                    <a:pt x="1733" y="1505"/>
                    <a:pt x="1727" y="1496"/>
                  </a:cubicBezTo>
                  <a:lnTo>
                    <a:pt x="1343" y="982"/>
                  </a:lnTo>
                  <a:lnTo>
                    <a:pt x="293" y="982"/>
                  </a:lnTo>
                  <a:lnTo>
                    <a:pt x="293" y="1478"/>
                  </a:lnTo>
                  <a:cubicBezTo>
                    <a:pt x="293" y="1497"/>
                    <a:pt x="278" y="1511"/>
                    <a:pt x="260" y="1511"/>
                  </a:cubicBezTo>
                  <a:lnTo>
                    <a:pt x="33" y="1511"/>
                  </a:lnTo>
                  <a:cubicBezTo>
                    <a:pt x="15" y="1511"/>
                    <a:pt x="0" y="1497"/>
                    <a:pt x="0" y="1478"/>
                  </a:cubicBezTo>
                  <a:lnTo>
                    <a:pt x="0" y="33"/>
                  </a:lnTo>
                  <a:cubicBezTo>
                    <a:pt x="0" y="15"/>
                    <a:pt x="15" y="0"/>
                    <a:pt x="33" y="0"/>
                  </a:cubicBezTo>
                  <a:lnTo>
                    <a:pt x="1497" y="0"/>
                  </a:lnTo>
                  <a:cubicBezTo>
                    <a:pt x="1549" y="0"/>
                    <a:pt x="1598" y="7"/>
                    <a:pt x="1645" y="20"/>
                  </a:cubicBezTo>
                  <a:cubicBezTo>
                    <a:pt x="1691" y="33"/>
                    <a:pt x="1736" y="54"/>
                    <a:pt x="1777" y="80"/>
                  </a:cubicBezTo>
                  <a:lnTo>
                    <a:pt x="1779" y="81"/>
                  </a:lnTo>
                  <a:cubicBezTo>
                    <a:pt x="1813" y="103"/>
                    <a:pt x="1844" y="127"/>
                    <a:pt x="1871" y="156"/>
                  </a:cubicBezTo>
                  <a:cubicBezTo>
                    <a:pt x="1899" y="185"/>
                    <a:pt x="1924" y="217"/>
                    <a:pt x="1945" y="253"/>
                  </a:cubicBezTo>
                  <a:cubicBezTo>
                    <a:pt x="1966" y="290"/>
                    <a:pt x="1981" y="327"/>
                    <a:pt x="1992" y="367"/>
                  </a:cubicBezTo>
                  <a:cubicBezTo>
                    <a:pt x="2002" y="407"/>
                    <a:pt x="2008" y="448"/>
                    <a:pt x="2008" y="490"/>
                  </a:cubicBezTo>
                  <a:cubicBezTo>
                    <a:pt x="2008" y="558"/>
                    <a:pt x="1994" y="622"/>
                    <a:pt x="1967" y="682"/>
                  </a:cubicBezTo>
                  <a:cubicBezTo>
                    <a:pt x="1953" y="711"/>
                    <a:pt x="1937" y="739"/>
                    <a:pt x="1918" y="765"/>
                  </a:cubicBezTo>
                  <a:cubicBezTo>
                    <a:pt x="1899" y="792"/>
                    <a:pt x="1878" y="816"/>
                    <a:pt x="1853" y="839"/>
                  </a:cubicBezTo>
                  <a:cubicBezTo>
                    <a:pt x="1851" y="841"/>
                    <a:pt x="1849" y="843"/>
                    <a:pt x="1846" y="844"/>
                  </a:cubicBezTo>
                  <a:close/>
                  <a:moveTo>
                    <a:pt x="293" y="686"/>
                  </a:moveTo>
                  <a:lnTo>
                    <a:pt x="1503" y="686"/>
                  </a:lnTo>
                  <a:cubicBezTo>
                    <a:pt x="1531" y="686"/>
                    <a:pt x="1558" y="681"/>
                    <a:pt x="1584" y="671"/>
                  </a:cubicBezTo>
                  <a:cubicBezTo>
                    <a:pt x="1597" y="665"/>
                    <a:pt x="1610" y="659"/>
                    <a:pt x="1620" y="652"/>
                  </a:cubicBezTo>
                  <a:cubicBezTo>
                    <a:pt x="1631" y="646"/>
                    <a:pt x="1642" y="638"/>
                    <a:pt x="1652" y="628"/>
                  </a:cubicBezTo>
                  <a:cubicBezTo>
                    <a:pt x="1661" y="619"/>
                    <a:pt x="1670" y="610"/>
                    <a:pt x="1678" y="599"/>
                  </a:cubicBezTo>
                  <a:cubicBezTo>
                    <a:pt x="1685" y="589"/>
                    <a:pt x="1692" y="578"/>
                    <a:pt x="1698" y="565"/>
                  </a:cubicBezTo>
                  <a:cubicBezTo>
                    <a:pt x="1703" y="554"/>
                    <a:pt x="1707" y="541"/>
                    <a:pt x="1710" y="529"/>
                  </a:cubicBezTo>
                  <a:cubicBezTo>
                    <a:pt x="1713" y="517"/>
                    <a:pt x="1714" y="504"/>
                    <a:pt x="1714" y="490"/>
                  </a:cubicBezTo>
                  <a:cubicBezTo>
                    <a:pt x="1714" y="476"/>
                    <a:pt x="1713" y="463"/>
                    <a:pt x="1710" y="451"/>
                  </a:cubicBezTo>
                  <a:cubicBezTo>
                    <a:pt x="1707" y="438"/>
                    <a:pt x="1703" y="426"/>
                    <a:pt x="1697" y="415"/>
                  </a:cubicBezTo>
                  <a:lnTo>
                    <a:pt x="1697" y="415"/>
                  </a:lnTo>
                  <a:cubicBezTo>
                    <a:pt x="1691" y="403"/>
                    <a:pt x="1684" y="391"/>
                    <a:pt x="1676" y="381"/>
                  </a:cubicBezTo>
                  <a:cubicBezTo>
                    <a:pt x="1668" y="370"/>
                    <a:pt x="1659" y="361"/>
                    <a:pt x="1649" y="352"/>
                  </a:cubicBezTo>
                  <a:cubicBezTo>
                    <a:pt x="1639" y="342"/>
                    <a:pt x="1628" y="334"/>
                    <a:pt x="1617" y="327"/>
                  </a:cubicBezTo>
                  <a:cubicBezTo>
                    <a:pt x="1606" y="320"/>
                    <a:pt x="1593" y="314"/>
                    <a:pt x="1580" y="309"/>
                  </a:cubicBezTo>
                  <a:cubicBezTo>
                    <a:pt x="1566" y="304"/>
                    <a:pt x="1553" y="300"/>
                    <a:pt x="1540" y="297"/>
                  </a:cubicBezTo>
                  <a:lnTo>
                    <a:pt x="1540" y="297"/>
                  </a:lnTo>
                  <a:cubicBezTo>
                    <a:pt x="1526" y="295"/>
                    <a:pt x="1512" y="293"/>
                    <a:pt x="1497" y="293"/>
                  </a:cubicBezTo>
                  <a:lnTo>
                    <a:pt x="293" y="293"/>
                  </a:lnTo>
                  <a:lnTo>
                    <a:pt x="293" y="686"/>
                  </a:ln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 name="Freeform 8">
              <a:extLst>
                <a:ext uri="{FF2B5EF4-FFF2-40B4-BE49-F238E27FC236}">
                  <a16:creationId xmlns:a16="http://schemas.microsoft.com/office/drawing/2014/main" id="{4388498A-092F-D76E-C181-35CD54883F4B}"/>
                </a:ext>
              </a:extLst>
            </p:cNvPr>
            <p:cNvSpPr>
              <a:spLocks/>
            </p:cNvSpPr>
            <p:nvPr/>
          </p:nvSpPr>
          <p:spPr bwMode="auto">
            <a:xfrm>
              <a:off x="6861176" y="3311525"/>
              <a:ext cx="668338" cy="549275"/>
            </a:xfrm>
            <a:custGeom>
              <a:avLst/>
              <a:gdLst>
                <a:gd name="T0" fmla="*/ 1821 w 1854"/>
                <a:gd name="T1" fmla="*/ 293 h 1511"/>
                <a:gd name="T2" fmla="*/ 1074 w 1854"/>
                <a:gd name="T3" fmla="*/ 293 h 1511"/>
                <a:gd name="T4" fmla="*/ 1074 w 1854"/>
                <a:gd name="T5" fmla="*/ 1478 h 1511"/>
                <a:gd name="T6" fmla="*/ 1041 w 1854"/>
                <a:gd name="T7" fmla="*/ 1511 h 1511"/>
                <a:gd name="T8" fmla="*/ 813 w 1854"/>
                <a:gd name="T9" fmla="*/ 1511 h 1511"/>
                <a:gd name="T10" fmla="*/ 780 w 1854"/>
                <a:gd name="T11" fmla="*/ 1478 h 1511"/>
                <a:gd name="T12" fmla="*/ 780 w 1854"/>
                <a:gd name="T13" fmla="*/ 293 h 1511"/>
                <a:gd name="T14" fmla="*/ 33 w 1854"/>
                <a:gd name="T15" fmla="*/ 293 h 1511"/>
                <a:gd name="T16" fmla="*/ 0 w 1854"/>
                <a:gd name="T17" fmla="*/ 260 h 1511"/>
                <a:gd name="T18" fmla="*/ 0 w 1854"/>
                <a:gd name="T19" fmla="*/ 33 h 1511"/>
                <a:gd name="T20" fmla="*/ 33 w 1854"/>
                <a:gd name="T21" fmla="*/ 0 h 1511"/>
                <a:gd name="T22" fmla="*/ 1821 w 1854"/>
                <a:gd name="T23" fmla="*/ 0 h 1511"/>
                <a:gd name="T24" fmla="*/ 1854 w 1854"/>
                <a:gd name="T25" fmla="*/ 33 h 1511"/>
                <a:gd name="T26" fmla="*/ 1854 w 1854"/>
                <a:gd name="T27" fmla="*/ 260 h 1511"/>
                <a:gd name="T28" fmla="*/ 1821 w 1854"/>
                <a:gd name="T29" fmla="*/ 293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4" h="1511">
                  <a:moveTo>
                    <a:pt x="1821" y="293"/>
                  </a:moveTo>
                  <a:lnTo>
                    <a:pt x="1074" y="293"/>
                  </a:lnTo>
                  <a:lnTo>
                    <a:pt x="1074" y="1478"/>
                  </a:lnTo>
                  <a:cubicBezTo>
                    <a:pt x="1074" y="1497"/>
                    <a:pt x="1059" y="1511"/>
                    <a:pt x="1041" y="1511"/>
                  </a:cubicBezTo>
                  <a:lnTo>
                    <a:pt x="813" y="1511"/>
                  </a:lnTo>
                  <a:cubicBezTo>
                    <a:pt x="795" y="1511"/>
                    <a:pt x="780" y="1497"/>
                    <a:pt x="780" y="1478"/>
                  </a:cubicBezTo>
                  <a:lnTo>
                    <a:pt x="780" y="293"/>
                  </a:lnTo>
                  <a:lnTo>
                    <a:pt x="33" y="293"/>
                  </a:lnTo>
                  <a:cubicBezTo>
                    <a:pt x="15" y="293"/>
                    <a:pt x="0" y="279"/>
                    <a:pt x="0" y="260"/>
                  </a:cubicBezTo>
                  <a:lnTo>
                    <a:pt x="0" y="33"/>
                  </a:lnTo>
                  <a:cubicBezTo>
                    <a:pt x="0" y="15"/>
                    <a:pt x="15" y="0"/>
                    <a:pt x="33" y="0"/>
                  </a:cubicBezTo>
                  <a:lnTo>
                    <a:pt x="1821" y="0"/>
                  </a:lnTo>
                  <a:cubicBezTo>
                    <a:pt x="1839" y="0"/>
                    <a:pt x="1854" y="15"/>
                    <a:pt x="1854" y="33"/>
                  </a:cubicBezTo>
                  <a:lnTo>
                    <a:pt x="1854" y="260"/>
                  </a:lnTo>
                  <a:cubicBezTo>
                    <a:pt x="1854" y="279"/>
                    <a:pt x="1839" y="293"/>
                    <a:pt x="1821" y="293"/>
                  </a:cubicBez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 name="Freeform 9">
              <a:extLst>
                <a:ext uri="{FF2B5EF4-FFF2-40B4-BE49-F238E27FC236}">
                  <a16:creationId xmlns:a16="http://schemas.microsoft.com/office/drawing/2014/main" id="{E127FC99-C69B-3219-817B-BB4431620BE5}"/>
                </a:ext>
              </a:extLst>
            </p:cNvPr>
            <p:cNvSpPr>
              <a:spLocks/>
            </p:cNvSpPr>
            <p:nvPr/>
          </p:nvSpPr>
          <p:spPr bwMode="auto">
            <a:xfrm>
              <a:off x="6032501" y="2714625"/>
              <a:ext cx="433388" cy="390525"/>
            </a:xfrm>
            <a:custGeom>
              <a:avLst/>
              <a:gdLst>
                <a:gd name="T0" fmla="*/ 234 w 1200"/>
                <a:gd name="T1" fmla="*/ 411 h 1075"/>
                <a:gd name="T2" fmla="*/ 710 w 1200"/>
                <a:gd name="T3" fmla="*/ 913 h 1075"/>
                <a:gd name="T4" fmla="*/ 17 w 1200"/>
                <a:gd name="T5" fmla="*/ 1075 h 1075"/>
                <a:gd name="T6" fmla="*/ 234 w 1200"/>
                <a:gd name="T7" fmla="*/ 411 h 1075"/>
              </a:gdLst>
              <a:ahLst/>
              <a:cxnLst>
                <a:cxn ang="0">
                  <a:pos x="T0" y="T1"/>
                </a:cxn>
                <a:cxn ang="0">
                  <a:pos x="T2" y="T3"/>
                </a:cxn>
                <a:cxn ang="0">
                  <a:pos x="T4" y="T5"/>
                </a:cxn>
                <a:cxn ang="0">
                  <a:pos x="T6" y="T7"/>
                </a:cxn>
              </a:cxnLst>
              <a:rect l="0" t="0" r="r" b="b"/>
              <a:pathLst>
                <a:path w="1200" h="1075">
                  <a:moveTo>
                    <a:pt x="234" y="411"/>
                  </a:moveTo>
                  <a:cubicBezTo>
                    <a:pt x="796" y="0"/>
                    <a:pt x="1200" y="672"/>
                    <a:pt x="710" y="913"/>
                  </a:cubicBezTo>
                  <a:cubicBezTo>
                    <a:pt x="479" y="1021"/>
                    <a:pt x="248" y="837"/>
                    <a:pt x="17" y="1075"/>
                  </a:cubicBezTo>
                  <a:cubicBezTo>
                    <a:pt x="0" y="828"/>
                    <a:pt x="46" y="549"/>
                    <a:pt x="234" y="411"/>
                  </a:cubicBezTo>
                  <a:close/>
                </a:path>
              </a:pathLst>
            </a:custGeom>
            <a:solidFill>
              <a:srgbClr val="70BF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 name="Freeform 10">
              <a:extLst>
                <a:ext uri="{FF2B5EF4-FFF2-40B4-BE49-F238E27FC236}">
                  <a16:creationId xmlns:a16="http://schemas.microsoft.com/office/drawing/2014/main" id="{3D2C7CEC-560F-1869-EF45-83BEE08393C8}"/>
                </a:ext>
              </a:extLst>
            </p:cNvPr>
            <p:cNvSpPr>
              <a:spLocks/>
            </p:cNvSpPr>
            <p:nvPr/>
          </p:nvSpPr>
          <p:spPr bwMode="auto">
            <a:xfrm>
              <a:off x="5397501" y="3935413"/>
              <a:ext cx="106363" cy="106363"/>
            </a:xfrm>
            <a:custGeom>
              <a:avLst/>
              <a:gdLst>
                <a:gd name="T0" fmla="*/ 20 w 294"/>
                <a:gd name="T1" fmla="*/ 0 h 294"/>
                <a:gd name="T2" fmla="*/ 274 w 294"/>
                <a:gd name="T3" fmla="*/ 0 h 294"/>
                <a:gd name="T4" fmla="*/ 294 w 294"/>
                <a:gd name="T5" fmla="*/ 20 h 294"/>
                <a:gd name="T6" fmla="*/ 294 w 294"/>
                <a:gd name="T7" fmla="*/ 274 h 294"/>
                <a:gd name="T8" fmla="*/ 274 w 294"/>
                <a:gd name="T9" fmla="*/ 294 h 294"/>
                <a:gd name="T10" fmla="*/ 20 w 294"/>
                <a:gd name="T11" fmla="*/ 294 h 294"/>
                <a:gd name="T12" fmla="*/ 0 w 294"/>
                <a:gd name="T13" fmla="*/ 274 h 294"/>
                <a:gd name="T14" fmla="*/ 0 w 294"/>
                <a:gd name="T15" fmla="*/ 20 h 294"/>
                <a:gd name="T16" fmla="*/ 20 w 294"/>
                <a:gd name="T1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4" h="294">
                  <a:moveTo>
                    <a:pt x="20" y="0"/>
                  </a:moveTo>
                  <a:lnTo>
                    <a:pt x="274" y="0"/>
                  </a:lnTo>
                  <a:cubicBezTo>
                    <a:pt x="285" y="0"/>
                    <a:pt x="294" y="9"/>
                    <a:pt x="294" y="20"/>
                  </a:cubicBezTo>
                  <a:lnTo>
                    <a:pt x="294" y="274"/>
                  </a:lnTo>
                  <a:cubicBezTo>
                    <a:pt x="294" y="285"/>
                    <a:pt x="285" y="294"/>
                    <a:pt x="274" y="294"/>
                  </a:cubicBezTo>
                  <a:lnTo>
                    <a:pt x="20" y="294"/>
                  </a:lnTo>
                  <a:cubicBezTo>
                    <a:pt x="9" y="294"/>
                    <a:pt x="0" y="285"/>
                    <a:pt x="0" y="274"/>
                  </a:cubicBezTo>
                  <a:lnTo>
                    <a:pt x="0" y="20"/>
                  </a:lnTo>
                  <a:cubicBezTo>
                    <a:pt x="0" y="9"/>
                    <a:pt x="9" y="0"/>
                    <a:pt x="20" y="0"/>
                  </a:cubicBezTo>
                  <a:close/>
                </a:path>
              </a:pathLst>
            </a:custGeom>
            <a:solidFill>
              <a:srgbClr val="70BF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sp>
        <p:nvSpPr>
          <p:cNvPr id="3" name="CuadroTexto 2">
            <a:extLst>
              <a:ext uri="{FF2B5EF4-FFF2-40B4-BE49-F238E27FC236}">
                <a16:creationId xmlns:a16="http://schemas.microsoft.com/office/drawing/2014/main" id="{4E508925-1FFF-A116-F745-9F7105CEFE30}"/>
              </a:ext>
            </a:extLst>
          </p:cNvPr>
          <p:cNvSpPr txBox="1"/>
          <p:nvPr/>
        </p:nvSpPr>
        <p:spPr>
          <a:xfrm>
            <a:off x="1468529" y="1742891"/>
            <a:ext cx="8974881" cy="2862322"/>
          </a:xfrm>
          <a:prstGeom prst="rect">
            <a:avLst/>
          </a:prstGeom>
          <a:noFill/>
          <a:ln w="6350">
            <a:solidFill>
              <a:schemeClr val="tx1"/>
            </a:solidFill>
          </a:ln>
        </p:spPr>
        <p:txBody>
          <a:bodyPr wrap="square">
            <a:spAutoFit/>
          </a:bodyPr>
          <a:lstStyle/>
          <a:p>
            <a:pPr>
              <a:spcAft>
                <a:spcPts val="1200"/>
              </a:spcAft>
            </a:pPr>
            <a:r>
              <a:rPr lang="es-MX" sz="2000" dirty="0">
                <a:effectLst/>
                <a:latin typeface="Calibri" panose="020F0502020204030204" pitchFamily="34" charset="0"/>
                <a:ea typeface="Times New Roman" panose="02020603050405020304" pitchFamily="18" charset="0"/>
              </a:rPr>
              <a:t>(f)	En caso de Consorcio,  estos se sujetarán a las siguientes reglas de conformación:</a:t>
            </a:r>
          </a:p>
          <a:p>
            <a:pPr marL="722313" indent="-352425">
              <a:spcAft>
                <a:spcPts val="1200"/>
              </a:spcAft>
              <a:buFont typeface="Wingdings" panose="05000000000000000000" pitchFamily="2" charset="2"/>
              <a:buChar char="ü"/>
            </a:pPr>
            <a:r>
              <a:rPr lang="es-MX" sz="2000" dirty="0">
                <a:effectLst/>
                <a:latin typeface="Calibri" panose="020F0502020204030204" pitchFamily="34" charset="0"/>
                <a:ea typeface="Times New Roman" panose="02020603050405020304" pitchFamily="18" charset="0"/>
              </a:rPr>
              <a:t>El número máximo de consorciados es de tres (3).</a:t>
            </a:r>
          </a:p>
          <a:p>
            <a:pPr marL="722313" indent="-352425">
              <a:spcAft>
                <a:spcPts val="1200"/>
              </a:spcAft>
              <a:buFont typeface="Wingdings" panose="05000000000000000000" pitchFamily="2" charset="2"/>
              <a:buChar char="ü"/>
            </a:pPr>
            <a:r>
              <a:rPr lang="es-MX" sz="2000" dirty="0">
                <a:effectLst/>
                <a:latin typeface="Calibri" panose="020F0502020204030204" pitchFamily="34" charset="0"/>
                <a:ea typeface="Times New Roman" panose="02020603050405020304" pitchFamily="18" charset="0"/>
              </a:rPr>
              <a:t>El porcentaje mínimo de participación de cada consorciado es de 30%.</a:t>
            </a:r>
          </a:p>
          <a:p>
            <a:pPr marL="722313" indent="-352425">
              <a:spcAft>
                <a:spcPts val="1200"/>
              </a:spcAft>
              <a:buFont typeface="Wingdings" panose="05000000000000000000" pitchFamily="2" charset="2"/>
              <a:buChar char="ü"/>
            </a:pPr>
            <a:r>
              <a:rPr lang="es-MX" sz="2000" dirty="0">
                <a:effectLst/>
                <a:latin typeface="Calibri" panose="020F0502020204030204" pitchFamily="34" charset="0"/>
                <a:ea typeface="Times New Roman" panose="02020603050405020304" pitchFamily="18" charset="0"/>
              </a:rPr>
              <a:t>El porcentaje mínimo de participación en la ejecución del contrato, para el integrante del consorcio que acredite mayor experiencia, es de 40%</a:t>
            </a:r>
          </a:p>
          <a:p>
            <a:pPr>
              <a:spcAft>
                <a:spcPts val="1200"/>
              </a:spcAft>
            </a:pPr>
            <a:r>
              <a:rPr lang="es-MX" sz="2000" dirty="0">
                <a:effectLst/>
                <a:latin typeface="Calibri" panose="020F0502020204030204" pitchFamily="34" charset="0"/>
                <a:ea typeface="Times New Roman" panose="02020603050405020304" pitchFamily="18" charset="0"/>
              </a:rPr>
              <a:t>Todos los integrantes del consorcio son responsables de la ejecución de la obra</a:t>
            </a:r>
          </a:p>
        </p:txBody>
      </p:sp>
    </p:spTree>
    <p:extLst>
      <p:ext uri="{BB962C8B-B14F-4D97-AF65-F5344CB8AC3E}">
        <p14:creationId xmlns:p14="http://schemas.microsoft.com/office/powerpoint/2010/main" val="3516273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6CEAD-EEB4-FE8F-D278-238506CEDE9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A17A3EA-A587-A22C-4587-262D64C67C87}"/>
              </a:ext>
            </a:extLst>
          </p:cNvPr>
          <p:cNvSpPr>
            <a:spLocks noGrp="1"/>
          </p:cNvSpPr>
          <p:nvPr>
            <p:ph type="title"/>
          </p:nvPr>
        </p:nvSpPr>
        <p:spPr>
          <a:xfrm>
            <a:off x="804145" y="1415284"/>
            <a:ext cx="10710672" cy="899744"/>
          </a:xfrm>
        </p:spPr>
        <p:txBody>
          <a:bodyPr>
            <a:normAutofit fontScale="90000"/>
          </a:bodyPr>
          <a:lstStyle/>
          <a:p>
            <a:r>
              <a:rPr lang="es-ES" sz="3600" b="1" dirty="0">
                <a:hlinkClick r:id="rId2"/>
              </a:rPr>
              <a:t>https://www.gob.pe/institucion/psi/colecciones/48134-solicitud-de-ofertas</a:t>
            </a:r>
            <a:br>
              <a:rPr lang="es-ES" sz="3600" b="1" dirty="0"/>
            </a:br>
            <a:endParaRPr lang="es-PE" sz="3600" b="1" dirty="0"/>
          </a:p>
        </p:txBody>
      </p:sp>
      <p:grpSp>
        <p:nvGrpSpPr>
          <p:cNvPr id="5" name="Grupo 4">
            <a:extLst>
              <a:ext uri="{FF2B5EF4-FFF2-40B4-BE49-F238E27FC236}">
                <a16:creationId xmlns:a16="http://schemas.microsoft.com/office/drawing/2014/main" id="{39CBC040-FB65-DD4D-BD12-48169C449D26}"/>
              </a:ext>
            </a:extLst>
          </p:cNvPr>
          <p:cNvGrpSpPr/>
          <p:nvPr/>
        </p:nvGrpSpPr>
        <p:grpSpPr>
          <a:xfrm>
            <a:off x="978567" y="176463"/>
            <a:ext cx="2458453" cy="818238"/>
            <a:chOff x="4662488" y="2714625"/>
            <a:chExt cx="2867026" cy="1327151"/>
          </a:xfrm>
        </p:grpSpPr>
        <p:sp>
          <p:nvSpPr>
            <p:cNvPr id="6" name="Freeform 5">
              <a:extLst>
                <a:ext uri="{FF2B5EF4-FFF2-40B4-BE49-F238E27FC236}">
                  <a16:creationId xmlns:a16="http://schemas.microsoft.com/office/drawing/2014/main" id="{17F0CC03-2978-9853-38B6-892C7D2EA124}"/>
                </a:ext>
              </a:extLst>
            </p:cNvPr>
            <p:cNvSpPr>
              <a:spLocks noEditPoints="1"/>
            </p:cNvSpPr>
            <p:nvPr/>
          </p:nvSpPr>
          <p:spPr bwMode="auto">
            <a:xfrm>
              <a:off x="4662488" y="3313113"/>
              <a:ext cx="709613" cy="547688"/>
            </a:xfrm>
            <a:custGeom>
              <a:avLst/>
              <a:gdLst>
                <a:gd name="T0" fmla="*/ 260 w 1970"/>
                <a:gd name="T1" fmla="*/ 1509 h 1509"/>
                <a:gd name="T2" fmla="*/ 33 w 1970"/>
                <a:gd name="T3" fmla="*/ 1509 h 1509"/>
                <a:gd name="T4" fmla="*/ 0 w 1970"/>
                <a:gd name="T5" fmla="*/ 1476 h 1509"/>
                <a:gd name="T6" fmla="*/ 0 w 1970"/>
                <a:gd name="T7" fmla="*/ 33 h 1509"/>
                <a:gd name="T8" fmla="*/ 33 w 1970"/>
                <a:gd name="T9" fmla="*/ 0 h 1509"/>
                <a:gd name="T10" fmla="*/ 1478 w 1970"/>
                <a:gd name="T11" fmla="*/ 0 h 1509"/>
                <a:gd name="T12" fmla="*/ 1574 w 1970"/>
                <a:gd name="T13" fmla="*/ 10 h 1509"/>
                <a:gd name="T14" fmla="*/ 1666 w 1970"/>
                <a:gd name="T15" fmla="*/ 38 h 1509"/>
                <a:gd name="T16" fmla="*/ 1750 w 1970"/>
                <a:gd name="T17" fmla="*/ 83 h 1509"/>
                <a:gd name="T18" fmla="*/ 1823 w 1970"/>
                <a:gd name="T19" fmla="*/ 142 h 1509"/>
                <a:gd name="T20" fmla="*/ 1883 w 1970"/>
                <a:gd name="T21" fmla="*/ 213 h 1509"/>
                <a:gd name="T22" fmla="*/ 1930 w 1970"/>
                <a:gd name="T23" fmla="*/ 295 h 1509"/>
                <a:gd name="T24" fmla="*/ 1960 w 1970"/>
                <a:gd name="T25" fmla="*/ 385 h 1509"/>
                <a:gd name="T26" fmla="*/ 1970 w 1970"/>
                <a:gd name="T27" fmla="*/ 482 h 1509"/>
                <a:gd name="T28" fmla="*/ 1928 w 1970"/>
                <a:gd name="T29" fmla="*/ 671 h 1509"/>
                <a:gd name="T30" fmla="*/ 1880 w 1970"/>
                <a:gd name="T31" fmla="*/ 752 h 1509"/>
                <a:gd name="T32" fmla="*/ 1818 w 1970"/>
                <a:gd name="T33" fmla="*/ 824 h 1509"/>
                <a:gd name="T34" fmla="*/ 1743 w 1970"/>
                <a:gd name="T35" fmla="*/ 882 h 1509"/>
                <a:gd name="T36" fmla="*/ 1657 w 1970"/>
                <a:gd name="T37" fmla="*/ 926 h 1509"/>
                <a:gd name="T38" fmla="*/ 1564 w 1970"/>
                <a:gd name="T39" fmla="*/ 954 h 1509"/>
                <a:gd name="T40" fmla="*/ 1468 w 1970"/>
                <a:gd name="T41" fmla="*/ 963 h 1509"/>
                <a:gd name="T42" fmla="*/ 293 w 1970"/>
                <a:gd name="T43" fmla="*/ 963 h 1509"/>
                <a:gd name="T44" fmla="*/ 293 w 1970"/>
                <a:gd name="T45" fmla="*/ 1476 h 1509"/>
                <a:gd name="T46" fmla="*/ 260 w 1970"/>
                <a:gd name="T47" fmla="*/ 1509 h 1509"/>
                <a:gd name="T48" fmla="*/ 1472 w 1970"/>
                <a:gd name="T49" fmla="*/ 674 h 1509"/>
                <a:gd name="T50" fmla="*/ 1512 w 1970"/>
                <a:gd name="T51" fmla="*/ 670 h 1509"/>
                <a:gd name="T52" fmla="*/ 1550 w 1970"/>
                <a:gd name="T53" fmla="*/ 659 h 1509"/>
                <a:gd name="T54" fmla="*/ 1585 w 1970"/>
                <a:gd name="T55" fmla="*/ 640 h 1509"/>
                <a:gd name="T56" fmla="*/ 1615 w 1970"/>
                <a:gd name="T57" fmla="*/ 617 h 1509"/>
                <a:gd name="T58" fmla="*/ 1641 w 1970"/>
                <a:gd name="T59" fmla="*/ 588 h 1509"/>
                <a:gd name="T60" fmla="*/ 1662 w 1970"/>
                <a:gd name="T61" fmla="*/ 555 h 1509"/>
                <a:gd name="T62" fmla="*/ 1675 w 1970"/>
                <a:gd name="T63" fmla="*/ 519 h 1509"/>
                <a:gd name="T64" fmla="*/ 1681 w 1970"/>
                <a:gd name="T65" fmla="*/ 482 h 1509"/>
                <a:gd name="T66" fmla="*/ 1675 w 1970"/>
                <a:gd name="T67" fmla="*/ 445 h 1509"/>
                <a:gd name="T68" fmla="*/ 1662 w 1970"/>
                <a:gd name="T69" fmla="*/ 410 h 1509"/>
                <a:gd name="T70" fmla="*/ 1641 w 1970"/>
                <a:gd name="T71" fmla="*/ 377 h 1509"/>
                <a:gd name="T72" fmla="*/ 1615 w 1970"/>
                <a:gd name="T73" fmla="*/ 349 h 1509"/>
                <a:gd name="T74" fmla="*/ 1583 w 1970"/>
                <a:gd name="T75" fmla="*/ 325 h 1509"/>
                <a:gd name="T76" fmla="*/ 1547 w 1970"/>
                <a:gd name="T77" fmla="*/ 307 h 1509"/>
                <a:gd name="T78" fmla="*/ 1509 w 1970"/>
                <a:gd name="T79" fmla="*/ 295 h 1509"/>
                <a:gd name="T80" fmla="*/ 1468 w 1970"/>
                <a:gd name="T81" fmla="*/ 291 h 1509"/>
                <a:gd name="T82" fmla="*/ 293 w 1970"/>
                <a:gd name="T83" fmla="*/ 291 h 1509"/>
                <a:gd name="T84" fmla="*/ 293 w 1970"/>
                <a:gd name="T85" fmla="*/ 674 h 1509"/>
                <a:gd name="T86" fmla="*/ 1472 w 1970"/>
                <a:gd name="T87" fmla="*/ 674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70" h="1509">
                  <a:moveTo>
                    <a:pt x="260" y="1509"/>
                  </a:moveTo>
                  <a:lnTo>
                    <a:pt x="33" y="1509"/>
                  </a:lnTo>
                  <a:cubicBezTo>
                    <a:pt x="15" y="1509"/>
                    <a:pt x="0" y="1495"/>
                    <a:pt x="0" y="1476"/>
                  </a:cubicBezTo>
                  <a:lnTo>
                    <a:pt x="0" y="33"/>
                  </a:lnTo>
                  <a:cubicBezTo>
                    <a:pt x="0" y="15"/>
                    <a:pt x="15" y="0"/>
                    <a:pt x="33" y="0"/>
                  </a:cubicBezTo>
                  <a:lnTo>
                    <a:pt x="1478" y="0"/>
                  </a:lnTo>
                  <a:cubicBezTo>
                    <a:pt x="1511" y="0"/>
                    <a:pt x="1543" y="3"/>
                    <a:pt x="1574" y="10"/>
                  </a:cubicBezTo>
                  <a:cubicBezTo>
                    <a:pt x="1606" y="16"/>
                    <a:pt x="1637" y="26"/>
                    <a:pt x="1666" y="38"/>
                  </a:cubicBezTo>
                  <a:cubicBezTo>
                    <a:pt x="1696" y="51"/>
                    <a:pt x="1724" y="66"/>
                    <a:pt x="1750" y="83"/>
                  </a:cubicBezTo>
                  <a:cubicBezTo>
                    <a:pt x="1776" y="100"/>
                    <a:pt x="1800" y="120"/>
                    <a:pt x="1823" y="142"/>
                  </a:cubicBezTo>
                  <a:cubicBezTo>
                    <a:pt x="1845" y="164"/>
                    <a:pt x="1865" y="188"/>
                    <a:pt x="1883" y="213"/>
                  </a:cubicBezTo>
                  <a:cubicBezTo>
                    <a:pt x="1901" y="239"/>
                    <a:pt x="1916" y="266"/>
                    <a:pt x="1930" y="295"/>
                  </a:cubicBezTo>
                  <a:cubicBezTo>
                    <a:pt x="1943" y="324"/>
                    <a:pt x="1953" y="354"/>
                    <a:pt x="1960" y="385"/>
                  </a:cubicBezTo>
                  <a:cubicBezTo>
                    <a:pt x="1967" y="417"/>
                    <a:pt x="1970" y="449"/>
                    <a:pt x="1970" y="482"/>
                  </a:cubicBezTo>
                  <a:cubicBezTo>
                    <a:pt x="1970" y="549"/>
                    <a:pt x="1956" y="612"/>
                    <a:pt x="1928" y="671"/>
                  </a:cubicBezTo>
                  <a:cubicBezTo>
                    <a:pt x="1915" y="700"/>
                    <a:pt x="1899" y="727"/>
                    <a:pt x="1880" y="752"/>
                  </a:cubicBezTo>
                  <a:cubicBezTo>
                    <a:pt x="1862" y="778"/>
                    <a:pt x="1841" y="802"/>
                    <a:pt x="1818" y="824"/>
                  </a:cubicBezTo>
                  <a:cubicBezTo>
                    <a:pt x="1795" y="845"/>
                    <a:pt x="1770" y="865"/>
                    <a:pt x="1743" y="882"/>
                  </a:cubicBezTo>
                  <a:cubicBezTo>
                    <a:pt x="1716" y="899"/>
                    <a:pt x="1688" y="914"/>
                    <a:pt x="1657" y="926"/>
                  </a:cubicBezTo>
                  <a:cubicBezTo>
                    <a:pt x="1627" y="938"/>
                    <a:pt x="1596" y="948"/>
                    <a:pt x="1564" y="954"/>
                  </a:cubicBezTo>
                  <a:cubicBezTo>
                    <a:pt x="1533" y="960"/>
                    <a:pt x="1500" y="963"/>
                    <a:pt x="1468" y="963"/>
                  </a:cubicBezTo>
                  <a:lnTo>
                    <a:pt x="293" y="963"/>
                  </a:lnTo>
                  <a:lnTo>
                    <a:pt x="293" y="1476"/>
                  </a:lnTo>
                  <a:cubicBezTo>
                    <a:pt x="293" y="1495"/>
                    <a:pt x="279" y="1509"/>
                    <a:pt x="260" y="1509"/>
                  </a:cubicBezTo>
                  <a:close/>
                  <a:moveTo>
                    <a:pt x="1472" y="674"/>
                  </a:moveTo>
                  <a:cubicBezTo>
                    <a:pt x="1486" y="674"/>
                    <a:pt x="1499" y="672"/>
                    <a:pt x="1512" y="670"/>
                  </a:cubicBezTo>
                  <a:cubicBezTo>
                    <a:pt x="1525" y="667"/>
                    <a:pt x="1538" y="664"/>
                    <a:pt x="1550" y="659"/>
                  </a:cubicBezTo>
                  <a:cubicBezTo>
                    <a:pt x="1563" y="653"/>
                    <a:pt x="1575" y="647"/>
                    <a:pt x="1585" y="640"/>
                  </a:cubicBezTo>
                  <a:cubicBezTo>
                    <a:pt x="1596" y="633"/>
                    <a:pt x="1606" y="626"/>
                    <a:pt x="1615" y="617"/>
                  </a:cubicBezTo>
                  <a:cubicBezTo>
                    <a:pt x="1625" y="608"/>
                    <a:pt x="1633" y="599"/>
                    <a:pt x="1641" y="588"/>
                  </a:cubicBezTo>
                  <a:cubicBezTo>
                    <a:pt x="1649" y="578"/>
                    <a:pt x="1656" y="567"/>
                    <a:pt x="1662" y="555"/>
                  </a:cubicBezTo>
                  <a:cubicBezTo>
                    <a:pt x="1668" y="544"/>
                    <a:pt x="1672" y="532"/>
                    <a:pt x="1675" y="519"/>
                  </a:cubicBezTo>
                  <a:cubicBezTo>
                    <a:pt x="1678" y="507"/>
                    <a:pt x="1680" y="495"/>
                    <a:pt x="1681" y="482"/>
                  </a:cubicBezTo>
                  <a:cubicBezTo>
                    <a:pt x="1680" y="469"/>
                    <a:pt x="1678" y="457"/>
                    <a:pt x="1675" y="445"/>
                  </a:cubicBezTo>
                  <a:cubicBezTo>
                    <a:pt x="1672" y="433"/>
                    <a:pt x="1668" y="421"/>
                    <a:pt x="1662" y="410"/>
                  </a:cubicBezTo>
                  <a:cubicBezTo>
                    <a:pt x="1656" y="398"/>
                    <a:pt x="1649" y="387"/>
                    <a:pt x="1641" y="377"/>
                  </a:cubicBezTo>
                  <a:cubicBezTo>
                    <a:pt x="1633" y="367"/>
                    <a:pt x="1624" y="357"/>
                    <a:pt x="1615" y="349"/>
                  </a:cubicBezTo>
                  <a:cubicBezTo>
                    <a:pt x="1605" y="340"/>
                    <a:pt x="1595" y="332"/>
                    <a:pt x="1583" y="325"/>
                  </a:cubicBezTo>
                  <a:cubicBezTo>
                    <a:pt x="1572" y="318"/>
                    <a:pt x="1560" y="312"/>
                    <a:pt x="1547" y="307"/>
                  </a:cubicBezTo>
                  <a:cubicBezTo>
                    <a:pt x="1535" y="302"/>
                    <a:pt x="1522" y="298"/>
                    <a:pt x="1509" y="295"/>
                  </a:cubicBezTo>
                  <a:cubicBezTo>
                    <a:pt x="1496" y="293"/>
                    <a:pt x="1482" y="291"/>
                    <a:pt x="1468" y="291"/>
                  </a:cubicBezTo>
                  <a:lnTo>
                    <a:pt x="293" y="291"/>
                  </a:lnTo>
                  <a:lnTo>
                    <a:pt x="293" y="674"/>
                  </a:lnTo>
                  <a:lnTo>
                    <a:pt x="1472" y="674"/>
                  </a:ln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 name="Freeform 6">
              <a:extLst>
                <a:ext uri="{FF2B5EF4-FFF2-40B4-BE49-F238E27FC236}">
                  <a16:creationId xmlns:a16="http://schemas.microsoft.com/office/drawing/2014/main" id="{CA53EC2D-FBAB-C822-598C-FC37991B290D}"/>
                </a:ext>
              </a:extLst>
            </p:cNvPr>
            <p:cNvSpPr>
              <a:spLocks/>
            </p:cNvSpPr>
            <p:nvPr/>
          </p:nvSpPr>
          <p:spPr bwMode="auto">
            <a:xfrm>
              <a:off x="5397501" y="3136900"/>
              <a:ext cx="698500" cy="777875"/>
            </a:xfrm>
            <a:custGeom>
              <a:avLst/>
              <a:gdLst>
                <a:gd name="T0" fmla="*/ 1415 w 1939"/>
                <a:gd name="T1" fmla="*/ 1784 h 2143"/>
                <a:gd name="T2" fmla="*/ 1357 w 1939"/>
                <a:gd name="T3" fmla="*/ 1740 h 2143"/>
                <a:gd name="T4" fmla="*/ 1215 w 1939"/>
                <a:gd name="T5" fmla="*/ 1578 h 2143"/>
                <a:gd name="T6" fmla="*/ 977 w 1939"/>
                <a:gd name="T7" fmla="*/ 1298 h 2143"/>
                <a:gd name="T8" fmla="*/ 734 w 1939"/>
                <a:gd name="T9" fmla="*/ 1011 h 2143"/>
                <a:gd name="T10" fmla="*/ 497 w 1939"/>
                <a:gd name="T11" fmla="*/ 732 h 2143"/>
                <a:gd name="T12" fmla="*/ 348 w 1939"/>
                <a:gd name="T13" fmla="*/ 587 h 2143"/>
                <a:gd name="T14" fmla="*/ 306 w 1939"/>
                <a:gd name="T15" fmla="*/ 598 h 2143"/>
                <a:gd name="T16" fmla="*/ 298 w 1939"/>
                <a:gd name="T17" fmla="*/ 607 h 2143"/>
                <a:gd name="T18" fmla="*/ 293 w 1939"/>
                <a:gd name="T19" fmla="*/ 2110 h 2143"/>
                <a:gd name="T20" fmla="*/ 33 w 1939"/>
                <a:gd name="T21" fmla="*/ 2143 h 2143"/>
                <a:gd name="T22" fmla="*/ 0 w 1939"/>
                <a:gd name="T23" fmla="*/ 606 h 2143"/>
                <a:gd name="T24" fmla="*/ 14 w 1939"/>
                <a:gd name="T25" fmla="*/ 529 h 2143"/>
                <a:gd name="T26" fmla="*/ 74 w 1939"/>
                <a:gd name="T27" fmla="*/ 414 h 2143"/>
                <a:gd name="T28" fmla="*/ 172 w 1939"/>
                <a:gd name="T29" fmla="*/ 335 h 2143"/>
                <a:gd name="T30" fmla="*/ 291 w 1939"/>
                <a:gd name="T31" fmla="*/ 294 h 2143"/>
                <a:gd name="T32" fmla="*/ 493 w 1939"/>
                <a:gd name="T33" fmla="*/ 318 h 2143"/>
                <a:gd name="T34" fmla="*/ 613 w 1939"/>
                <a:gd name="T35" fmla="*/ 413 h 2143"/>
                <a:gd name="T36" fmla="*/ 1317 w 1939"/>
                <a:gd name="T37" fmla="*/ 1243 h 2143"/>
                <a:gd name="T38" fmla="*/ 1559 w 1939"/>
                <a:gd name="T39" fmla="*/ 1524 h 2143"/>
                <a:gd name="T40" fmla="*/ 1571 w 1939"/>
                <a:gd name="T41" fmla="*/ 1531 h 2143"/>
                <a:gd name="T42" fmla="*/ 1582 w 1939"/>
                <a:gd name="T43" fmla="*/ 1535 h 2143"/>
                <a:gd name="T44" fmla="*/ 1625 w 1939"/>
                <a:gd name="T45" fmla="*/ 1524 h 2143"/>
                <a:gd name="T46" fmla="*/ 1643 w 1939"/>
                <a:gd name="T47" fmla="*/ 33 h 2143"/>
                <a:gd name="T48" fmla="*/ 1906 w 1939"/>
                <a:gd name="T49" fmla="*/ 0 h 2143"/>
                <a:gd name="T50" fmla="*/ 1939 w 1939"/>
                <a:gd name="T51" fmla="*/ 1517 h 2143"/>
                <a:gd name="T52" fmla="*/ 1925 w 1939"/>
                <a:gd name="T53" fmla="*/ 1588 h 2143"/>
                <a:gd name="T54" fmla="*/ 1864 w 1939"/>
                <a:gd name="T55" fmla="*/ 1703 h 2143"/>
                <a:gd name="T56" fmla="*/ 1770 w 1939"/>
                <a:gd name="T57" fmla="*/ 1785 h 2143"/>
                <a:gd name="T58" fmla="*/ 1589 w 1939"/>
                <a:gd name="T59" fmla="*/ 1834 h 2143"/>
                <a:gd name="T60" fmla="*/ 1516 w 1939"/>
                <a:gd name="T61" fmla="*/ 1826 h 2143"/>
                <a:gd name="T62" fmla="*/ 1445 w 1939"/>
                <a:gd name="T63" fmla="*/ 1799 h 2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39" h="2143">
                  <a:moveTo>
                    <a:pt x="1445" y="1799"/>
                  </a:moveTo>
                  <a:cubicBezTo>
                    <a:pt x="1435" y="1795"/>
                    <a:pt x="1425" y="1790"/>
                    <a:pt x="1415" y="1784"/>
                  </a:cubicBezTo>
                  <a:cubicBezTo>
                    <a:pt x="1405" y="1778"/>
                    <a:pt x="1395" y="1771"/>
                    <a:pt x="1386" y="1764"/>
                  </a:cubicBezTo>
                  <a:cubicBezTo>
                    <a:pt x="1376" y="1757"/>
                    <a:pt x="1366" y="1749"/>
                    <a:pt x="1357" y="1740"/>
                  </a:cubicBezTo>
                  <a:cubicBezTo>
                    <a:pt x="1348" y="1731"/>
                    <a:pt x="1338" y="1721"/>
                    <a:pt x="1328" y="1710"/>
                  </a:cubicBezTo>
                  <a:cubicBezTo>
                    <a:pt x="1291" y="1666"/>
                    <a:pt x="1253" y="1623"/>
                    <a:pt x="1215" y="1578"/>
                  </a:cubicBezTo>
                  <a:cubicBezTo>
                    <a:pt x="1175" y="1532"/>
                    <a:pt x="1136" y="1486"/>
                    <a:pt x="1098" y="1440"/>
                  </a:cubicBezTo>
                  <a:lnTo>
                    <a:pt x="977" y="1298"/>
                  </a:lnTo>
                  <a:lnTo>
                    <a:pt x="856" y="1155"/>
                  </a:lnTo>
                  <a:lnTo>
                    <a:pt x="734" y="1011"/>
                  </a:lnTo>
                  <a:lnTo>
                    <a:pt x="614" y="870"/>
                  </a:lnTo>
                  <a:cubicBezTo>
                    <a:pt x="572" y="820"/>
                    <a:pt x="533" y="774"/>
                    <a:pt x="497" y="732"/>
                  </a:cubicBezTo>
                  <a:cubicBezTo>
                    <a:pt x="458" y="686"/>
                    <a:pt x="421" y="643"/>
                    <a:pt x="387" y="601"/>
                  </a:cubicBezTo>
                  <a:cubicBezTo>
                    <a:pt x="376" y="591"/>
                    <a:pt x="364" y="587"/>
                    <a:pt x="348" y="587"/>
                  </a:cubicBezTo>
                  <a:cubicBezTo>
                    <a:pt x="340" y="587"/>
                    <a:pt x="332" y="587"/>
                    <a:pt x="325" y="589"/>
                  </a:cubicBezTo>
                  <a:cubicBezTo>
                    <a:pt x="318" y="591"/>
                    <a:pt x="312" y="594"/>
                    <a:pt x="306" y="598"/>
                  </a:cubicBezTo>
                  <a:lnTo>
                    <a:pt x="306" y="598"/>
                  </a:lnTo>
                  <a:cubicBezTo>
                    <a:pt x="302" y="600"/>
                    <a:pt x="299" y="604"/>
                    <a:pt x="298" y="607"/>
                  </a:cubicBezTo>
                  <a:cubicBezTo>
                    <a:pt x="295" y="611"/>
                    <a:pt x="294" y="616"/>
                    <a:pt x="293" y="622"/>
                  </a:cubicBezTo>
                  <a:lnTo>
                    <a:pt x="293" y="2110"/>
                  </a:lnTo>
                  <a:cubicBezTo>
                    <a:pt x="293" y="2129"/>
                    <a:pt x="279" y="2143"/>
                    <a:pt x="260" y="2143"/>
                  </a:cubicBezTo>
                  <a:lnTo>
                    <a:pt x="33" y="2143"/>
                  </a:lnTo>
                  <a:cubicBezTo>
                    <a:pt x="15" y="2143"/>
                    <a:pt x="0" y="2129"/>
                    <a:pt x="0" y="2110"/>
                  </a:cubicBezTo>
                  <a:lnTo>
                    <a:pt x="0" y="606"/>
                  </a:lnTo>
                  <a:cubicBezTo>
                    <a:pt x="0" y="601"/>
                    <a:pt x="1" y="597"/>
                    <a:pt x="2" y="593"/>
                  </a:cubicBezTo>
                  <a:cubicBezTo>
                    <a:pt x="4" y="571"/>
                    <a:pt x="8" y="549"/>
                    <a:pt x="14" y="529"/>
                  </a:cubicBezTo>
                  <a:cubicBezTo>
                    <a:pt x="20" y="507"/>
                    <a:pt x="28" y="486"/>
                    <a:pt x="38" y="467"/>
                  </a:cubicBezTo>
                  <a:cubicBezTo>
                    <a:pt x="49" y="448"/>
                    <a:pt x="61" y="430"/>
                    <a:pt x="74" y="414"/>
                  </a:cubicBezTo>
                  <a:cubicBezTo>
                    <a:pt x="88" y="397"/>
                    <a:pt x="103" y="382"/>
                    <a:pt x="120" y="369"/>
                  </a:cubicBezTo>
                  <a:cubicBezTo>
                    <a:pt x="137" y="356"/>
                    <a:pt x="154" y="344"/>
                    <a:pt x="172" y="335"/>
                  </a:cubicBezTo>
                  <a:cubicBezTo>
                    <a:pt x="191" y="325"/>
                    <a:pt x="210" y="316"/>
                    <a:pt x="230" y="309"/>
                  </a:cubicBezTo>
                  <a:cubicBezTo>
                    <a:pt x="250" y="303"/>
                    <a:pt x="270" y="298"/>
                    <a:pt x="291" y="294"/>
                  </a:cubicBezTo>
                  <a:cubicBezTo>
                    <a:pt x="311" y="291"/>
                    <a:pt x="332" y="289"/>
                    <a:pt x="352" y="289"/>
                  </a:cubicBezTo>
                  <a:cubicBezTo>
                    <a:pt x="401" y="289"/>
                    <a:pt x="448" y="298"/>
                    <a:pt x="493" y="318"/>
                  </a:cubicBezTo>
                  <a:cubicBezTo>
                    <a:pt x="517" y="328"/>
                    <a:pt x="538" y="341"/>
                    <a:pt x="559" y="357"/>
                  </a:cubicBezTo>
                  <a:cubicBezTo>
                    <a:pt x="578" y="373"/>
                    <a:pt x="596" y="391"/>
                    <a:pt x="613" y="413"/>
                  </a:cubicBezTo>
                  <a:lnTo>
                    <a:pt x="848" y="690"/>
                  </a:lnTo>
                  <a:lnTo>
                    <a:pt x="1317" y="1243"/>
                  </a:lnTo>
                  <a:lnTo>
                    <a:pt x="1552" y="1519"/>
                  </a:lnTo>
                  <a:cubicBezTo>
                    <a:pt x="1554" y="1521"/>
                    <a:pt x="1556" y="1523"/>
                    <a:pt x="1559" y="1524"/>
                  </a:cubicBezTo>
                  <a:lnTo>
                    <a:pt x="1560" y="1525"/>
                  </a:lnTo>
                  <a:cubicBezTo>
                    <a:pt x="1563" y="1527"/>
                    <a:pt x="1566" y="1529"/>
                    <a:pt x="1571" y="1531"/>
                  </a:cubicBezTo>
                  <a:lnTo>
                    <a:pt x="1572" y="1532"/>
                  </a:lnTo>
                  <a:cubicBezTo>
                    <a:pt x="1575" y="1533"/>
                    <a:pt x="1579" y="1534"/>
                    <a:pt x="1582" y="1535"/>
                  </a:cubicBezTo>
                  <a:cubicBezTo>
                    <a:pt x="1585" y="1536"/>
                    <a:pt x="1588" y="1536"/>
                    <a:pt x="1591" y="1536"/>
                  </a:cubicBezTo>
                  <a:cubicBezTo>
                    <a:pt x="1603" y="1536"/>
                    <a:pt x="1615" y="1532"/>
                    <a:pt x="1625" y="1524"/>
                  </a:cubicBezTo>
                  <a:cubicBezTo>
                    <a:pt x="1634" y="1517"/>
                    <a:pt x="1640" y="1508"/>
                    <a:pt x="1643" y="1497"/>
                  </a:cubicBezTo>
                  <a:lnTo>
                    <a:pt x="1643" y="33"/>
                  </a:lnTo>
                  <a:cubicBezTo>
                    <a:pt x="1643" y="15"/>
                    <a:pt x="1658" y="0"/>
                    <a:pt x="1676" y="0"/>
                  </a:cubicBezTo>
                  <a:lnTo>
                    <a:pt x="1906" y="0"/>
                  </a:lnTo>
                  <a:cubicBezTo>
                    <a:pt x="1924" y="0"/>
                    <a:pt x="1939" y="15"/>
                    <a:pt x="1939" y="33"/>
                  </a:cubicBezTo>
                  <a:lnTo>
                    <a:pt x="1939" y="1517"/>
                  </a:lnTo>
                  <a:cubicBezTo>
                    <a:pt x="1939" y="1519"/>
                    <a:pt x="1939" y="1521"/>
                    <a:pt x="1938" y="1523"/>
                  </a:cubicBezTo>
                  <a:cubicBezTo>
                    <a:pt x="1936" y="1546"/>
                    <a:pt x="1932" y="1567"/>
                    <a:pt x="1925" y="1588"/>
                  </a:cubicBezTo>
                  <a:cubicBezTo>
                    <a:pt x="1919" y="1610"/>
                    <a:pt x="1910" y="1631"/>
                    <a:pt x="1899" y="1650"/>
                  </a:cubicBezTo>
                  <a:cubicBezTo>
                    <a:pt x="1889" y="1669"/>
                    <a:pt x="1877" y="1686"/>
                    <a:pt x="1864" y="1703"/>
                  </a:cubicBezTo>
                  <a:cubicBezTo>
                    <a:pt x="1850" y="1719"/>
                    <a:pt x="1836" y="1734"/>
                    <a:pt x="1820" y="1748"/>
                  </a:cubicBezTo>
                  <a:cubicBezTo>
                    <a:pt x="1804" y="1762"/>
                    <a:pt x="1787" y="1774"/>
                    <a:pt x="1770" y="1785"/>
                  </a:cubicBezTo>
                  <a:cubicBezTo>
                    <a:pt x="1752" y="1795"/>
                    <a:pt x="1733" y="1804"/>
                    <a:pt x="1713" y="1812"/>
                  </a:cubicBezTo>
                  <a:cubicBezTo>
                    <a:pt x="1673" y="1826"/>
                    <a:pt x="1631" y="1834"/>
                    <a:pt x="1589" y="1834"/>
                  </a:cubicBezTo>
                  <a:cubicBezTo>
                    <a:pt x="1578" y="1834"/>
                    <a:pt x="1566" y="1833"/>
                    <a:pt x="1553" y="1832"/>
                  </a:cubicBezTo>
                  <a:cubicBezTo>
                    <a:pt x="1541" y="1830"/>
                    <a:pt x="1529" y="1828"/>
                    <a:pt x="1516" y="1826"/>
                  </a:cubicBezTo>
                  <a:cubicBezTo>
                    <a:pt x="1503" y="1823"/>
                    <a:pt x="1491" y="1819"/>
                    <a:pt x="1478" y="1815"/>
                  </a:cubicBezTo>
                  <a:cubicBezTo>
                    <a:pt x="1467" y="1810"/>
                    <a:pt x="1456" y="1805"/>
                    <a:pt x="1445" y="1799"/>
                  </a:cubicBez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8" name="Freeform 7">
              <a:extLst>
                <a:ext uri="{FF2B5EF4-FFF2-40B4-BE49-F238E27FC236}">
                  <a16:creationId xmlns:a16="http://schemas.microsoft.com/office/drawing/2014/main" id="{6D2944D1-9547-F13E-9EE9-47C263AE4328}"/>
                </a:ext>
              </a:extLst>
            </p:cNvPr>
            <p:cNvSpPr>
              <a:spLocks noEditPoints="1"/>
            </p:cNvSpPr>
            <p:nvPr/>
          </p:nvSpPr>
          <p:spPr bwMode="auto">
            <a:xfrm>
              <a:off x="6124576" y="3311525"/>
              <a:ext cx="750888" cy="549275"/>
            </a:xfrm>
            <a:custGeom>
              <a:avLst/>
              <a:gdLst>
                <a:gd name="T0" fmla="*/ 1846 w 2081"/>
                <a:gd name="T1" fmla="*/ 844 h 1511"/>
                <a:gd name="T2" fmla="*/ 1808 w 2081"/>
                <a:gd name="T3" fmla="*/ 878 h 1511"/>
                <a:gd name="T4" fmla="*/ 1754 w 2081"/>
                <a:gd name="T5" fmla="*/ 912 h 1511"/>
                <a:gd name="T6" fmla="*/ 1698 w 2081"/>
                <a:gd name="T7" fmla="*/ 939 h 1511"/>
                <a:gd name="T8" fmla="*/ 1684 w 2081"/>
                <a:gd name="T9" fmla="*/ 944 h 1511"/>
                <a:gd name="T10" fmla="*/ 1758 w 2081"/>
                <a:gd name="T11" fmla="*/ 1044 h 1511"/>
                <a:gd name="T12" fmla="*/ 1865 w 2081"/>
                <a:gd name="T13" fmla="*/ 1186 h 1511"/>
                <a:gd name="T14" fmla="*/ 1865 w 2081"/>
                <a:gd name="T15" fmla="*/ 1186 h 1511"/>
                <a:gd name="T16" fmla="*/ 1972 w 2081"/>
                <a:gd name="T17" fmla="*/ 1328 h 1511"/>
                <a:gd name="T18" fmla="*/ 2022 w 2081"/>
                <a:gd name="T19" fmla="*/ 1396 h 1511"/>
                <a:gd name="T20" fmla="*/ 2070 w 2081"/>
                <a:gd name="T21" fmla="*/ 1458 h 1511"/>
                <a:gd name="T22" fmla="*/ 2063 w 2081"/>
                <a:gd name="T23" fmla="*/ 1505 h 1511"/>
                <a:gd name="T24" fmla="*/ 2043 w 2081"/>
                <a:gd name="T25" fmla="*/ 1511 h 1511"/>
                <a:gd name="T26" fmla="*/ 2043 w 2081"/>
                <a:gd name="T27" fmla="*/ 1511 h 1511"/>
                <a:gd name="T28" fmla="*/ 1755 w 2081"/>
                <a:gd name="T29" fmla="*/ 1511 h 1511"/>
                <a:gd name="T30" fmla="*/ 1727 w 2081"/>
                <a:gd name="T31" fmla="*/ 1496 h 1511"/>
                <a:gd name="T32" fmla="*/ 1343 w 2081"/>
                <a:gd name="T33" fmla="*/ 982 h 1511"/>
                <a:gd name="T34" fmla="*/ 293 w 2081"/>
                <a:gd name="T35" fmla="*/ 982 h 1511"/>
                <a:gd name="T36" fmla="*/ 293 w 2081"/>
                <a:gd name="T37" fmla="*/ 1478 h 1511"/>
                <a:gd name="T38" fmla="*/ 260 w 2081"/>
                <a:gd name="T39" fmla="*/ 1511 h 1511"/>
                <a:gd name="T40" fmla="*/ 33 w 2081"/>
                <a:gd name="T41" fmla="*/ 1511 h 1511"/>
                <a:gd name="T42" fmla="*/ 0 w 2081"/>
                <a:gd name="T43" fmla="*/ 1478 h 1511"/>
                <a:gd name="T44" fmla="*/ 0 w 2081"/>
                <a:gd name="T45" fmla="*/ 33 h 1511"/>
                <a:gd name="T46" fmla="*/ 33 w 2081"/>
                <a:gd name="T47" fmla="*/ 0 h 1511"/>
                <a:gd name="T48" fmla="*/ 1497 w 2081"/>
                <a:gd name="T49" fmla="*/ 0 h 1511"/>
                <a:gd name="T50" fmla="*/ 1645 w 2081"/>
                <a:gd name="T51" fmla="*/ 20 h 1511"/>
                <a:gd name="T52" fmla="*/ 1777 w 2081"/>
                <a:gd name="T53" fmla="*/ 80 h 1511"/>
                <a:gd name="T54" fmla="*/ 1779 w 2081"/>
                <a:gd name="T55" fmla="*/ 81 h 1511"/>
                <a:gd name="T56" fmla="*/ 1871 w 2081"/>
                <a:gd name="T57" fmla="*/ 156 h 1511"/>
                <a:gd name="T58" fmla="*/ 1945 w 2081"/>
                <a:gd name="T59" fmla="*/ 253 h 1511"/>
                <a:gd name="T60" fmla="*/ 1992 w 2081"/>
                <a:gd name="T61" fmla="*/ 367 h 1511"/>
                <a:gd name="T62" fmla="*/ 2008 w 2081"/>
                <a:gd name="T63" fmla="*/ 490 h 1511"/>
                <a:gd name="T64" fmla="*/ 1967 w 2081"/>
                <a:gd name="T65" fmla="*/ 682 h 1511"/>
                <a:gd name="T66" fmla="*/ 1918 w 2081"/>
                <a:gd name="T67" fmla="*/ 765 h 1511"/>
                <a:gd name="T68" fmla="*/ 1853 w 2081"/>
                <a:gd name="T69" fmla="*/ 839 h 1511"/>
                <a:gd name="T70" fmla="*/ 1846 w 2081"/>
                <a:gd name="T71" fmla="*/ 844 h 1511"/>
                <a:gd name="T72" fmla="*/ 293 w 2081"/>
                <a:gd name="T73" fmla="*/ 686 h 1511"/>
                <a:gd name="T74" fmla="*/ 1503 w 2081"/>
                <a:gd name="T75" fmla="*/ 686 h 1511"/>
                <a:gd name="T76" fmla="*/ 1584 w 2081"/>
                <a:gd name="T77" fmla="*/ 671 h 1511"/>
                <a:gd name="T78" fmla="*/ 1620 w 2081"/>
                <a:gd name="T79" fmla="*/ 652 h 1511"/>
                <a:gd name="T80" fmla="*/ 1652 w 2081"/>
                <a:gd name="T81" fmla="*/ 628 h 1511"/>
                <a:gd name="T82" fmla="*/ 1678 w 2081"/>
                <a:gd name="T83" fmla="*/ 599 h 1511"/>
                <a:gd name="T84" fmla="*/ 1698 w 2081"/>
                <a:gd name="T85" fmla="*/ 565 h 1511"/>
                <a:gd name="T86" fmla="*/ 1710 w 2081"/>
                <a:gd name="T87" fmla="*/ 529 h 1511"/>
                <a:gd name="T88" fmla="*/ 1714 w 2081"/>
                <a:gd name="T89" fmla="*/ 490 h 1511"/>
                <a:gd name="T90" fmla="*/ 1710 w 2081"/>
                <a:gd name="T91" fmla="*/ 451 h 1511"/>
                <a:gd name="T92" fmla="*/ 1697 w 2081"/>
                <a:gd name="T93" fmla="*/ 415 h 1511"/>
                <a:gd name="T94" fmla="*/ 1697 w 2081"/>
                <a:gd name="T95" fmla="*/ 415 h 1511"/>
                <a:gd name="T96" fmla="*/ 1676 w 2081"/>
                <a:gd name="T97" fmla="*/ 381 h 1511"/>
                <a:gd name="T98" fmla="*/ 1649 w 2081"/>
                <a:gd name="T99" fmla="*/ 352 h 1511"/>
                <a:gd name="T100" fmla="*/ 1617 w 2081"/>
                <a:gd name="T101" fmla="*/ 327 h 1511"/>
                <a:gd name="T102" fmla="*/ 1580 w 2081"/>
                <a:gd name="T103" fmla="*/ 309 h 1511"/>
                <a:gd name="T104" fmla="*/ 1540 w 2081"/>
                <a:gd name="T105" fmla="*/ 297 h 1511"/>
                <a:gd name="T106" fmla="*/ 1540 w 2081"/>
                <a:gd name="T107" fmla="*/ 297 h 1511"/>
                <a:gd name="T108" fmla="*/ 1497 w 2081"/>
                <a:gd name="T109" fmla="*/ 293 h 1511"/>
                <a:gd name="T110" fmla="*/ 293 w 2081"/>
                <a:gd name="T111" fmla="*/ 293 h 1511"/>
                <a:gd name="T112" fmla="*/ 293 w 2081"/>
                <a:gd name="T113" fmla="*/ 686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81" h="1511">
                  <a:moveTo>
                    <a:pt x="1846" y="844"/>
                  </a:moveTo>
                  <a:cubicBezTo>
                    <a:pt x="1834" y="856"/>
                    <a:pt x="1821" y="867"/>
                    <a:pt x="1808" y="878"/>
                  </a:cubicBezTo>
                  <a:cubicBezTo>
                    <a:pt x="1791" y="890"/>
                    <a:pt x="1773" y="902"/>
                    <a:pt x="1754" y="912"/>
                  </a:cubicBezTo>
                  <a:cubicBezTo>
                    <a:pt x="1736" y="922"/>
                    <a:pt x="1718" y="931"/>
                    <a:pt x="1698" y="939"/>
                  </a:cubicBezTo>
                  <a:cubicBezTo>
                    <a:pt x="1693" y="941"/>
                    <a:pt x="1689" y="943"/>
                    <a:pt x="1684" y="944"/>
                  </a:cubicBezTo>
                  <a:lnTo>
                    <a:pt x="1758" y="1044"/>
                  </a:lnTo>
                  <a:lnTo>
                    <a:pt x="1865" y="1186"/>
                  </a:lnTo>
                  <a:lnTo>
                    <a:pt x="1865" y="1186"/>
                  </a:lnTo>
                  <a:lnTo>
                    <a:pt x="1972" y="1328"/>
                  </a:lnTo>
                  <a:lnTo>
                    <a:pt x="2022" y="1396"/>
                  </a:lnTo>
                  <a:lnTo>
                    <a:pt x="2070" y="1458"/>
                  </a:lnTo>
                  <a:cubicBezTo>
                    <a:pt x="2081" y="1473"/>
                    <a:pt x="2078" y="1494"/>
                    <a:pt x="2063" y="1505"/>
                  </a:cubicBezTo>
                  <a:cubicBezTo>
                    <a:pt x="2057" y="1509"/>
                    <a:pt x="2050" y="1511"/>
                    <a:pt x="2043" y="1511"/>
                  </a:cubicBezTo>
                  <a:lnTo>
                    <a:pt x="2043" y="1511"/>
                  </a:lnTo>
                  <a:lnTo>
                    <a:pt x="1755" y="1511"/>
                  </a:lnTo>
                  <a:cubicBezTo>
                    <a:pt x="1744" y="1511"/>
                    <a:pt x="1733" y="1505"/>
                    <a:pt x="1727" y="1496"/>
                  </a:cubicBezTo>
                  <a:lnTo>
                    <a:pt x="1343" y="982"/>
                  </a:lnTo>
                  <a:lnTo>
                    <a:pt x="293" y="982"/>
                  </a:lnTo>
                  <a:lnTo>
                    <a:pt x="293" y="1478"/>
                  </a:lnTo>
                  <a:cubicBezTo>
                    <a:pt x="293" y="1497"/>
                    <a:pt x="278" y="1511"/>
                    <a:pt x="260" y="1511"/>
                  </a:cubicBezTo>
                  <a:lnTo>
                    <a:pt x="33" y="1511"/>
                  </a:lnTo>
                  <a:cubicBezTo>
                    <a:pt x="15" y="1511"/>
                    <a:pt x="0" y="1497"/>
                    <a:pt x="0" y="1478"/>
                  </a:cubicBezTo>
                  <a:lnTo>
                    <a:pt x="0" y="33"/>
                  </a:lnTo>
                  <a:cubicBezTo>
                    <a:pt x="0" y="15"/>
                    <a:pt x="15" y="0"/>
                    <a:pt x="33" y="0"/>
                  </a:cubicBezTo>
                  <a:lnTo>
                    <a:pt x="1497" y="0"/>
                  </a:lnTo>
                  <a:cubicBezTo>
                    <a:pt x="1549" y="0"/>
                    <a:pt x="1598" y="7"/>
                    <a:pt x="1645" y="20"/>
                  </a:cubicBezTo>
                  <a:cubicBezTo>
                    <a:pt x="1691" y="33"/>
                    <a:pt x="1736" y="54"/>
                    <a:pt x="1777" y="80"/>
                  </a:cubicBezTo>
                  <a:lnTo>
                    <a:pt x="1779" y="81"/>
                  </a:lnTo>
                  <a:cubicBezTo>
                    <a:pt x="1813" y="103"/>
                    <a:pt x="1844" y="127"/>
                    <a:pt x="1871" y="156"/>
                  </a:cubicBezTo>
                  <a:cubicBezTo>
                    <a:pt x="1899" y="185"/>
                    <a:pt x="1924" y="217"/>
                    <a:pt x="1945" y="253"/>
                  </a:cubicBezTo>
                  <a:cubicBezTo>
                    <a:pt x="1966" y="290"/>
                    <a:pt x="1981" y="327"/>
                    <a:pt x="1992" y="367"/>
                  </a:cubicBezTo>
                  <a:cubicBezTo>
                    <a:pt x="2002" y="407"/>
                    <a:pt x="2008" y="448"/>
                    <a:pt x="2008" y="490"/>
                  </a:cubicBezTo>
                  <a:cubicBezTo>
                    <a:pt x="2008" y="558"/>
                    <a:pt x="1994" y="622"/>
                    <a:pt x="1967" y="682"/>
                  </a:cubicBezTo>
                  <a:cubicBezTo>
                    <a:pt x="1953" y="711"/>
                    <a:pt x="1937" y="739"/>
                    <a:pt x="1918" y="765"/>
                  </a:cubicBezTo>
                  <a:cubicBezTo>
                    <a:pt x="1899" y="792"/>
                    <a:pt x="1878" y="816"/>
                    <a:pt x="1853" y="839"/>
                  </a:cubicBezTo>
                  <a:cubicBezTo>
                    <a:pt x="1851" y="841"/>
                    <a:pt x="1849" y="843"/>
                    <a:pt x="1846" y="844"/>
                  </a:cubicBezTo>
                  <a:close/>
                  <a:moveTo>
                    <a:pt x="293" y="686"/>
                  </a:moveTo>
                  <a:lnTo>
                    <a:pt x="1503" y="686"/>
                  </a:lnTo>
                  <a:cubicBezTo>
                    <a:pt x="1531" y="686"/>
                    <a:pt x="1558" y="681"/>
                    <a:pt x="1584" y="671"/>
                  </a:cubicBezTo>
                  <a:cubicBezTo>
                    <a:pt x="1597" y="665"/>
                    <a:pt x="1610" y="659"/>
                    <a:pt x="1620" y="652"/>
                  </a:cubicBezTo>
                  <a:cubicBezTo>
                    <a:pt x="1631" y="646"/>
                    <a:pt x="1642" y="638"/>
                    <a:pt x="1652" y="628"/>
                  </a:cubicBezTo>
                  <a:cubicBezTo>
                    <a:pt x="1661" y="619"/>
                    <a:pt x="1670" y="610"/>
                    <a:pt x="1678" y="599"/>
                  </a:cubicBezTo>
                  <a:cubicBezTo>
                    <a:pt x="1685" y="589"/>
                    <a:pt x="1692" y="578"/>
                    <a:pt x="1698" y="565"/>
                  </a:cubicBezTo>
                  <a:cubicBezTo>
                    <a:pt x="1703" y="554"/>
                    <a:pt x="1707" y="541"/>
                    <a:pt x="1710" y="529"/>
                  </a:cubicBezTo>
                  <a:cubicBezTo>
                    <a:pt x="1713" y="517"/>
                    <a:pt x="1714" y="504"/>
                    <a:pt x="1714" y="490"/>
                  </a:cubicBezTo>
                  <a:cubicBezTo>
                    <a:pt x="1714" y="476"/>
                    <a:pt x="1713" y="463"/>
                    <a:pt x="1710" y="451"/>
                  </a:cubicBezTo>
                  <a:cubicBezTo>
                    <a:pt x="1707" y="438"/>
                    <a:pt x="1703" y="426"/>
                    <a:pt x="1697" y="415"/>
                  </a:cubicBezTo>
                  <a:lnTo>
                    <a:pt x="1697" y="415"/>
                  </a:lnTo>
                  <a:cubicBezTo>
                    <a:pt x="1691" y="403"/>
                    <a:pt x="1684" y="391"/>
                    <a:pt x="1676" y="381"/>
                  </a:cubicBezTo>
                  <a:cubicBezTo>
                    <a:pt x="1668" y="370"/>
                    <a:pt x="1659" y="361"/>
                    <a:pt x="1649" y="352"/>
                  </a:cubicBezTo>
                  <a:cubicBezTo>
                    <a:pt x="1639" y="342"/>
                    <a:pt x="1628" y="334"/>
                    <a:pt x="1617" y="327"/>
                  </a:cubicBezTo>
                  <a:cubicBezTo>
                    <a:pt x="1606" y="320"/>
                    <a:pt x="1593" y="314"/>
                    <a:pt x="1580" y="309"/>
                  </a:cubicBezTo>
                  <a:cubicBezTo>
                    <a:pt x="1566" y="304"/>
                    <a:pt x="1553" y="300"/>
                    <a:pt x="1540" y="297"/>
                  </a:cubicBezTo>
                  <a:lnTo>
                    <a:pt x="1540" y="297"/>
                  </a:lnTo>
                  <a:cubicBezTo>
                    <a:pt x="1526" y="295"/>
                    <a:pt x="1512" y="293"/>
                    <a:pt x="1497" y="293"/>
                  </a:cubicBezTo>
                  <a:lnTo>
                    <a:pt x="293" y="293"/>
                  </a:lnTo>
                  <a:lnTo>
                    <a:pt x="293" y="686"/>
                  </a:ln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 name="Freeform 8">
              <a:extLst>
                <a:ext uri="{FF2B5EF4-FFF2-40B4-BE49-F238E27FC236}">
                  <a16:creationId xmlns:a16="http://schemas.microsoft.com/office/drawing/2014/main" id="{83BE6C91-6C37-CBAA-AF11-90EA740FA656}"/>
                </a:ext>
              </a:extLst>
            </p:cNvPr>
            <p:cNvSpPr>
              <a:spLocks/>
            </p:cNvSpPr>
            <p:nvPr/>
          </p:nvSpPr>
          <p:spPr bwMode="auto">
            <a:xfrm>
              <a:off x="6861176" y="3311525"/>
              <a:ext cx="668338" cy="549275"/>
            </a:xfrm>
            <a:custGeom>
              <a:avLst/>
              <a:gdLst>
                <a:gd name="T0" fmla="*/ 1821 w 1854"/>
                <a:gd name="T1" fmla="*/ 293 h 1511"/>
                <a:gd name="T2" fmla="*/ 1074 w 1854"/>
                <a:gd name="T3" fmla="*/ 293 h 1511"/>
                <a:gd name="T4" fmla="*/ 1074 w 1854"/>
                <a:gd name="T5" fmla="*/ 1478 h 1511"/>
                <a:gd name="T6" fmla="*/ 1041 w 1854"/>
                <a:gd name="T7" fmla="*/ 1511 h 1511"/>
                <a:gd name="T8" fmla="*/ 813 w 1854"/>
                <a:gd name="T9" fmla="*/ 1511 h 1511"/>
                <a:gd name="T10" fmla="*/ 780 w 1854"/>
                <a:gd name="T11" fmla="*/ 1478 h 1511"/>
                <a:gd name="T12" fmla="*/ 780 w 1854"/>
                <a:gd name="T13" fmla="*/ 293 h 1511"/>
                <a:gd name="T14" fmla="*/ 33 w 1854"/>
                <a:gd name="T15" fmla="*/ 293 h 1511"/>
                <a:gd name="T16" fmla="*/ 0 w 1854"/>
                <a:gd name="T17" fmla="*/ 260 h 1511"/>
                <a:gd name="T18" fmla="*/ 0 w 1854"/>
                <a:gd name="T19" fmla="*/ 33 h 1511"/>
                <a:gd name="T20" fmla="*/ 33 w 1854"/>
                <a:gd name="T21" fmla="*/ 0 h 1511"/>
                <a:gd name="T22" fmla="*/ 1821 w 1854"/>
                <a:gd name="T23" fmla="*/ 0 h 1511"/>
                <a:gd name="T24" fmla="*/ 1854 w 1854"/>
                <a:gd name="T25" fmla="*/ 33 h 1511"/>
                <a:gd name="T26" fmla="*/ 1854 w 1854"/>
                <a:gd name="T27" fmla="*/ 260 h 1511"/>
                <a:gd name="T28" fmla="*/ 1821 w 1854"/>
                <a:gd name="T29" fmla="*/ 293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4" h="1511">
                  <a:moveTo>
                    <a:pt x="1821" y="293"/>
                  </a:moveTo>
                  <a:lnTo>
                    <a:pt x="1074" y="293"/>
                  </a:lnTo>
                  <a:lnTo>
                    <a:pt x="1074" y="1478"/>
                  </a:lnTo>
                  <a:cubicBezTo>
                    <a:pt x="1074" y="1497"/>
                    <a:pt x="1059" y="1511"/>
                    <a:pt x="1041" y="1511"/>
                  </a:cubicBezTo>
                  <a:lnTo>
                    <a:pt x="813" y="1511"/>
                  </a:lnTo>
                  <a:cubicBezTo>
                    <a:pt x="795" y="1511"/>
                    <a:pt x="780" y="1497"/>
                    <a:pt x="780" y="1478"/>
                  </a:cubicBezTo>
                  <a:lnTo>
                    <a:pt x="780" y="293"/>
                  </a:lnTo>
                  <a:lnTo>
                    <a:pt x="33" y="293"/>
                  </a:lnTo>
                  <a:cubicBezTo>
                    <a:pt x="15" y="293"/>
                    <a:pt x="0" y="279"/>
                    <a:pt x="0" y="260"/>
                  </a:cubicBezTo>
                  <a:lnTo>
                    <a:pt x="0" y="33"/>
                  </a:lnTo>
                  <a:cubicBezTo>
                    <a:pt x="0" y="15"/>
                    <a:pt x="15" y="0"/>
                    <a:pt x="33" y="0"/>
                  </a:cubicBezTo>
                  <a:lnTo>
                    <a:pt x="1821" y="0"/>
                  </a:lnTo>
                  <a:cubicBezTo>
                    <a:pt x="1839" y="0"/>
                    <a:pt x="1854" y="15"/>
                    <a:pt x="1854" y="33"/>
                  </a:cubicBezTo>
                  <a:lnTo>
                    <a:pt x="1854" y="260"/>
                  </a:lnTo>
                  <a:cubicBezTo>
                    <a:pt x="1854" y="279"/>
                    <a:pt x="1839" y="293"/>
                    <a:pt x="1821" y="293"/>
                  </a:cubicBez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 name="Freeform 9">
              <a:extLst>
                <a:ext uri="{FF2B5EF4-FFF2-40B4-BE49-F238E27FC236}">
                  <a16:creationId xmlns:a16="http://schemas.microsoft.com/office/drawing/2014/main" id="{FFDA4677-3C5E-E45B-EC59-734C7D6291D5}"/>
                </a:ext>
              </a:extLst>
            </p:cNvPr>
            <p:cNvSpPr>
              <a:spLocks/>
            </p:cNvSpPr>
            <p:nvPr/>
          </p:nvSpPr>
          <p:spPr bwMode="auto">
            <a:xfrm>
              <a:off x="6032501" y="2714625"/>
              <a:ext cx="433388" cy="390525"/>
            </a:xfrm>
            <a:custGeom>
              <a:avLst/>
              <a:gdLst>
                <a:gd name="T0" fmla="*/ 234 w 1200"/>
                <a:gd name="T1" fmla="*/ 411 h 1075"/>
                <a:gd name="T2" fmla="*/ 710 w 1200"/>
                <a:gd name="T3" fmla="*/ 913 h 1075"/>
                <a:gd name="T4" fmla="*/ 17 w 1200"/>
                <a:gd name="T5" fmla="*/ 1075 h 1075"/>
                <a:gd name="T6" fmla="*/ 234 w 1200"/>
                <a:gd name="T7" fmla="*/ 411 h 1075"/>
              </a:gdLst>
              <a:ahLst/>
              <a:cxnLst>
                <a:cxn ang="0">
                  <a:pos x="T0" y="T1"/>
                </a:cxn>
                <a:cxn ang="0">
                  <a:pos x="T2" y="T3"/>
                </a:cxn>
                <a:cxn ang="0">
                  <a:pos x="T4" y="T5"/>
                </a:cxn>
                <a:cxn ang="0">
                  <a:pos x="T6" y="T7"/>
                </a:cxn>
              </a:cxnLst>
              <a:rect l="0" t="0" r="r" b="b"/>
              <a:pathLst>
                <a:path w="1200" h="1075">
                  <a:moveTo>
                    <a:pt x="234" y="411"/>
                  </a:moveTo>
                  <a:cubicBezTo>
                    <a:pt x="796" y="0"/>
                    <a:pt x="1200" y="672"/>
                    <a:pt x="710" y="913"/>
                  </a:cubicBezTo>
                  <a:cubicBezTo>
                    <a:pt x="479" y="1021"/>
                    <a:pt x="248" y="837"/>
                    <a:pt x="17" y="1075"/>
                  </a:cubicBezTo>
                  <a:cubicBezTo>
                    <a:pt x="0" y="828"/>
                    <a:pt x="46" y="549"/>
                    <a:pt x="234" y="411"/>
                  </a:cubicBezTo>
                  <a:close/>
                </a:path>
              </a:pathLst>
            </a:custGeom>
            <a:solidFill>
              <a:srgbClr val="70BF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 name="Freeform 10">
              <a:extLst>
                <a:ext uri="{FF2B5EF4-FFF2-40B4-BE49-F238E27FC236}">
                  <a16:creationId xmlns:a16="http://schemas.microsoft.com/office/drawing/2014/main" id="{C4E97E70-66F7-6ADC-FA94-620DB70AF25F}"/>
                </a:ext>
              </a:extLst>
            </p:cNvPr>
            <p:cNvSpPr>
              <a:spLocks/>
            </p:cNvSpPr>
            <p:nvPr/>
          </p:nvSpPr>
          <p:spPr bwMode="auto">
            <a:xfrm>
              <a:off x="5397501" y="3935413"/>
              <a:ext cx="106363" cy="106363"/>
            </a:xfrm>
            <a:custGeom>
              <a:avLst/>
              <a:gdLst>
                <a:gd name="T0" fmla="*/ 20 w 294"/>
                <a:gd name="T1" fmla="*/ 0 h 294"/>
                <a:gd name="T2" fmla="*/ 274 w 294"/>
                <a:gd name="T3" fmla="*/ 0 h 294"/>
                <a:gd name="T4" fmla="*/ 294 w 294"/>
                <a:gd name="T5" fmla="*/ 20 h 294"/>
                <a:gd name="T6" fmla="*/ 294 w 294"/>
                <a:gd name="T7" fmla="*/ 274 h 294"/>
                <a:gd name="T8" fmla="*/ 274 w 294"/>
                <a:gd name="T9" fmla="*/ 294 h 294"/>
                <a:gd name="T10" fmla="*/ 20 w 294"/>
                <a:gd name="T11" fmla="*/ 294 h 294"/>
                <a:gd name="T12" fmla="*/ 0 w 294"/>
                <a:gd name="T13" fmla="*/ 274 h 294"/>
                <a:gd name="T14" fmla="*/ 0 w 294"/>
                <a:gd name="T15" fmla="*/ 20 h 294"/>
                <a:gd name="T16" fmla="*/ 20 w 294"/>
                <a:gd name="T1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4" h="294">
                  <a:moveTo>
                    <a:pt x="20" y="0"/>
                  </a:moveTo>
                  <a:lnTo>
                    <a:pt x="274" y="0"/>
                  </a:lnTo>
                  <a:cubicBezTo>
                    <a:pt x="285" y="0"/>
                    <a:pt x="294" y="9"/>
                    <a:pt x="294" y="20"/>
                  </a:cubicBezTo>
                  <a:lnTo>
                    <a:pt x="294" y="274"/>
                  </a:lnTo>
                  <a:cubicBezTo>
                    <a:pt x="294" y="285"/>
                    <a:pt x="285" y="294"/>
                    <a:pt x="274" y="294"/>
                  </a:cubicBezTo>
                  <a:lnTo>
                    <a:pt x="20" y="294"/>
                  </a:lnTo>
                  <a:cubicBezTo>
                    <a:pt x="9" y="294"/>
                    <a:pt x="0" y="285"/>
                    <a:pt x="0" y="274"/>
                  </a:cubicBezTo>
                  <a:lnTo>
                    <a:pt x="0" y="20"/>
                  </a:lnTo>
                  <a:cubicBezTo>
                    <a:pt x="0" y="9"/>
                    <a:pt x="9" y="0"/>
                    <a:pt x="20" y="0"/>
                  </a:cubicBezTo>
                  <a:close/>
                </a:path>
              </a:pathLst>
            </a:custGeom>
            <a:solidFill>
              <a:srgbClr val="70BF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pic>
        <p:nvPicPr>
          <p:cNvPr id="4" name="Imagen 3">
            <a:extLst>
              <a:ext uri="{FF2B5EF4-FFF2-40B4-BE49-F238E27FC236}">
                <a16:creationId xmlns:a16="http://schemas.microsoft.com/office/drawing/2014/main" id="{60BB9429-12A7-341D-EE02-DBE24E351B58}"/>
              </a:ext>
            </a:extLst>
          </p:cNvPr>
          <p:cNvPicPr>
            <a:picLocks noChangeAspect="1"/>
          </p:cNvPicPr>
          <p:nvPr/>
        </p:nvPicPr>
        <p:blipFill>
          <a:blip r:embed="rId3"/>
          <a:srcRect t="3889" b="4583"/>
          <a:stretch/>
        </p:blipFill>
        <p:spPr>
          <a:xfrm>
            <a:off x="1978006" y="2115576"/>
            <a:ext cx="8362950" cy="4305613"/>
          </a:xfrm>
          <a:prstGeom prst="rect">
            <a:avLst/>
          </a:prstGeom>
        </p:spPr>
      </p:pic>
    </p:spTree>
    <p:extLst>
      <p:ext uri="{BB962C8B-B14F-4D97-AF65-F5344CB8AC3E}">
        <p14:creationId xmlns:p14="http://schemas.microsoft.com/office/powerpoint/2010/main" val="2829799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4332F-E2F3-3641-B375-2CC8F6720494}"/>
            </a:ext>
          </a:extLst>
        </p:cNvPr>
        <p:cNvGrpSpPr/>
        <p:nvPr/>
      </p:nvGrpSpPr>
      <p:grpSpPr>
        <a:xfrm>
          <a:off x="0" y="0"/>
          <a:ext cx="0" cy="0"/>
          <a:chOff x="0" y="0"/>
          <a:chExt cx="0" cy="0"/>
        </a:xfrm>
      </p:grpSpPr>
      <p:grpSp>
        <p:nvGrpSpPr>
          <p:cNvPr id="5" name="Grupo 4">
            <a:extLst>
              <a:ext uri="{FF2B5EF4-FFF2-40B4-BE49-F238E27FC236}">
                <a16:creationId xmlns:a16="http://schemas.microsoft.com/office/drawing/2014/main" id="{9EEC469D-F575-C121-6AA8-288654D6B46D}"/>
              </a:ext>
            </a:extLst>
          </p:cNvPr>
          <p:cNvGrpSpPr/>
          <p:nvPr/>
        </p:nvGrpSpPr>
        <p:grpSpPr>
          <a:xfrm>
            <a:off x="978567" y="176463"/>
            <a:ext cx="2458453" cy="818238"/>
            <a:chOff x="4662488" y="2714625"/>
            <a:chExt cx="2867026" cy="1327151"/>
          </a:xfrm>
        </p:grpSpPr>
        <p:sp>
          <p:nvSpPr>
            <p:cNvPr id="6" name="Freeform 5">
              <a:extLst>
                <a:ext uri="{FF2B5EF4-FFF2-40B4-BE49-F238E27FC236}">
                  <a16:creationId xmlns:a16="http://schemas.microsoft.com/office/drawing/2014/main" id="{02BF520C-CB0D-B3CF-3D96-528E90BF97DC}"/>
                </a:ext>
              </a:extLst>
            </p:cNvPr>
            <p:cNvSpPr>
              <a:spLocks noEditPoints="1"/>
            </p:cNvSpPr>
            <p:nvPr/>
          </p:nvSpPr>
          <p:spPr bwMode="auto">
            <a:xfrm>
              <a:off x="4662488" y="3313113"/>
              <a:ext cx="709613" cy="547688"/>
            </a:xfrm>
            <a:custGeom>
              <a:avLst/>
              <a:gdLst>
                <a:gd name="T0" fmla="*/ 260 w 1970"/>
                <a:gd name="T1" fmla="*/ 1509 h 1509"/>
                <a:gd name="T2" fmla="*/ 33 w 1970"/>
                <a:gd name="T3" fmla="*/ 1509 h 1509"/>
                <a:gd name="T4" fmla="*/ 0 w 1970"/>
                <a:gd name="T5" fmla="*/ 1476 h 1509"/>
                <a:gd name="T6" fmla="*/ 0 w 1970"/>
                <a:gd name="T7" fmla="*/ 33 h 1509"/>
                <a:gd name="T8" fmla="*/ 33 w 1970"/>
                <a:gd name="T9" fmla="*/ 0 h 1509"/>
                <a:gd name="T10" fmla="*/ 1478 w 1970"/>
                <a:gd name="T11" fmla="*/ 0 h 1509"/>
                <a:gd name="T12" fmla="*/ 1574 w 1970"/>
                <a:gd name="T13" fmla="*/ 10 h 1509"/>
                <a:gd name="T14" fmla="*/ 1666 w 1970"/>
                <a:gd name="T15" fmla="*/ 38 h 1509"/>
                <a:gd name="T16" fmla="*/ 1750 w 1970"/>
                <a:gd name="T17" fmla="*/ 83 h 1509"/>
                <a:gd name="T18" fmla="*/ 1823 w 1970"/>
                <a:gd name="T19" fmla="*/ 142 h 1509"/>
                <a:gd name="T20" fmla="*/ 1883 w 1970"/>
                <a:gd name="T21" fmla="*/ 213 h 1509"/>
                <a:gd name="T22" fmla="*/ 1930 w 1970"/>
                <a:gd name="T23" fmla="*/ 295 h 1509"/>
                <a:gd name="T24" fmla="*/ 1960 w 1970"/>
                <a:gd name="T25" fmla="*/ 385 h 1509"/>
                <a:gd name="T26" fmla="*/ 1970 w 1970"/>
                <a:gd name="T27" fmla="*/ 482 h 1509"/>
                <a:gd name="T28" fmla="*/ 1928 w 1970"/>
                <a:gd name="T29" fmla="*/ 671 h 1509"/>
                <a:gd name="T30" fmla="*/ 1880 w 1970"/>
                <a:gd name="T31" fmla="*/ 752 h 1509"/>
                <a:gd name="T32" fmla="*/ 1818 w 1970"/>
                <a:gd name="T33" fmla="*/ 824 h 1509"/>
                <a:gd name="T34" fmla="*/ 1743 w 1970"/>
                <a:gd name="T35" fmla="*/ 882 h 1509"/>
                <a:gd name="T36" fmla="*/ 1657 w 1970"/>
                <a:gd name="T37" fmla="*/ 926 h 1509"/>
                <a:gd name="T38" fmla="*/ 1564 w 1970"/>
                <a:gd name="T39" fmla="*/ 954 h 1509"/>
                <a:gd name="T40" fmla="*/ 1468 w 1970"/>
                <a:gd name="T41" fmla="*/ 963 h 1509"/>
                <a:gd name="T42" fmla="*/ 293 w 1970"/>
                <a:gd name="T43" fmla="*/ 963 h 1509"/>
                <a:gd name="T44" fmla="*/ 293 w 1970"/>
                <a:gd name="T45" fmla="*/ 1476 h 1509"/>
                <a:gd name="T46" fmla="*/ 260 w 1970"/>
                <a:gd name="T47" fmla="*/ 1509 h 1509"/>
                <a:gd name="T48" fmla="*/ 1472 w 1970"/>
                <a:gd name="T49" fmla="*/ 674 h 1509"/>
                <a:gd name="T50" fmla="*/ 1512 w 1970"/>
                <a:gd name="T51" fmla="*/ 670 h 1509"/>
                <a:gd name="T52" fmla="*/ 1550 w 1970"/>
                <a:gd name="T53" fmla="*/ 659 h 1509"/>
                <a:gd name="T54" fmla="*/ 1585 w 1970"/>
                <a:gd name="T55" fmla="*/ 640 h 1509"/>
                <a:gd name="T56" fmla="*/ 1615 w 1970"/>
                <a:gd name="T57" fmla="*/ 617 h 1509"/>
                <a:gd name="T58" fmla="*/ 1641 w 1970"/>
                <a:gd name="T59" fmla="*/ 588 h 1509"/>
                <a:gd name="T60" fmla="*/ 1662 w 1970"/>
                <a:gd name="T61" fmla="*/ 555 h 1509"/>
                <a:gd name="T62" fmla="*/ 1675 w 1970"/>
                <a:gd name="T63" fmla="*/ 519 h 1509"/>
                <a:gd name="T64" fmla="*/ 1681 w 1970"/>
                <a:gd name="T65" fmla="*/ 482 h 1509"/>
                <a:gd name="T66" fmla="*/ 1675 w 1970"/>
                <a:gd name="T67" fmla="*/ 445 h 1509"/>
                <a:gd name="T68" fmla="*/ 1662 w 1970"/>
                <a:gd name="T69" fmla="*/ 410 h 1509"/>
                <a:gd name="T70" fmla="*/ 1641 w 1970"/>
                <a:gd name="T71" fmla="*/ 377 h 1509"/>
                <a:gd name="T72" fmla="*/ 1615 w 1970"/>
                <a:gd name="T73" fmla="*/ 349 h 1509"/>
                <a:gd name="T74" fmla="*/ 1583 w 1970"/>
                <a:gd name="T75" fmla="*/ 325 h 1509"/>
                <a:gd name="T76" fmla="*/ 1547 w 1970"/>
                <a:gd name="T77" fmla="*/ 307 h 1509"/>
                <a:gd name="T78" fmla="*/ 1509 w 1970"/>
                <a:gd name="T79" fmla="*/ 295 h 1509"/>
                <a:gd name="T80" fmla="*/ 1468 w 1970"/>
                <a:gd name="T81" fmla="*/ 291 h 1509"/>
                <a:gd name="T82" fmla="*/ 293 w 1970"/>
                <a:gd name="T83" fmla="*/ 291 h 1509"/>
                <a:gd name="T84" fmla="*/ 293 w 1970"/>
                <a:gd name="T85" fmla="*/ 674 h 1509"/>
                <a:gd name="T86" fmla="*/ 1472 w 1970"/>
                <a:gd name="T87" fmla="*/ 674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70" h="1509">
                  <a:moveTo>
                    <a:pt x="260" y="1509"/>
                  </a:moveTo>
                  <a:lnTo>
                    <a:pt x="33" y="1509"/>
                  </a:lnTo>
                  <a:cubicBezTo>
                    <a:pt x="15" y="1509"/>
                    <a:pt x="0" y="1495"/>
                    <a:pt x="0" y="1476"/>
                  </a:cubicBezTo>
                  <a:lnTo>
                    <a:pt x="0" y="33"/>
                  </a:lnTo>
                  <a:cubicBezTo>
                    <a:pt x="0" y="15"/>
                    <a:pt x="15" y="0"/>
                    <a:pt x="33" y="0"/>
                  </a:cubicBezTo>
                  <a:lnTo>
                    <a:pt x="1478" y="0"/>
                  </a:lnTo>
                  <a:cubicBezTo>
                    <a:pt x="1511" y="0"/>
                    <a:pt x="1543" y="3"/>
                    <a:pt x="1574" y="10"/>
                  </a:cubicBezTo>
                  <a:cubicBezTo>
                    <a:pt x="1606" y="16"/>
                    <a:pt x="1637" y="26"/>
                    <a:pt x="1666" y="38"/>
                  </a:cubicBezTo>
                  <a:cubicBezTo>
                    <a:pt x="1696" y="51"/>
                    <a:pt x="1724" y="66"/>
                    <a:pt x="1750" y="83"/>
                  </a:cubicBezTo>
                  <a:cubicBezTo>
                    <a:pt x="1776" y="100"/>
                    <a:pt x="1800" y="120"/>
                    <a:pt x="1823" y="142"/>
                  </a:cubicBezTo>
                  <a:cubicBezTo>
                    <a:pt x="1845" y="164"/>
                    <a:pt x="1865" y="188"/>
                    <a:pt x="1883" y="213"/>
                  </a:cubicBezTo>
                  <a:cubicBezTo>
                    <a:pt x="1901" y="239"/>
                    <a:pt x="1916" y="266"/>
                    <a:pt x="1930" y="295"/>
                  </a:cubicBezTo>
                  <a:cubicBezTo>
                    <a:pt x="1943" y="324"/>
                    <a:pt x="1953" y="354"/>
                    <a:pt x="1960" y="385"/>
                  </a:cubicBezTo>
                  <a:cubicBezTo>
                    <a:pt x="1967" y="417"/>
                    <a:pt x="1970" y="449"/>
                    <a:pt x="1970" y="482"/>
                  </a:cubicBezTo>
                  <a:cubicBezTo>
                    <a:pt x="1970" y="549"/>
                    <a:pt x="1956" y="612"/>
                    <a:pt x="1928" y="671"/>
                  </a:cubicBezTo>
                  <a:cubicBezTo>
                    <a:pt x="1915" y="700"/>
                    <a:pt x="1899" y="727"/>
                    <a:pt x="1880" y="752"/>
                  </a:cubicBezTo>
                  <a:cubicBezTo>
                    <a:pt x="1862" y="778"/>
                    <a:pt x="1841" y="802"/>
                    <a:pt x="1818" y="824"/>
                  </a:cubicBezTo>
                  <a:cubicBezTo>
                    <a:pt x="1795" y="845"/>
                    <a:pt x="1770" y="865"/>
                    <a:pt x="1743" y="882"/>
                  </a:cubicBezTo>
                  <a:cubicBezTo>
                    <a:pt x="1716" y="899"/>
                    <a:pt x="1688" y="914"/>
                    <a:pt x="1657" y="926"/>
                  </a:cubicBezTo>
                  <a:cubicBezTo>
                    <a:pt x="1627" y="938"/>
                    <a:pt x="1596" y="948"/>
                    <a:pt x="1564" y="954"/>
                  </a:cubicBezTo>
                  <a:cubicBezTo>
                    <a:pt x="1533" y="960"/>
                    <a:pt x="1500" y="963"/>
                    <a:pt x="1468" y="963"/>
                  </a:cubicBezTo>
                  <a:lnTo>
                    <a:pt x="293" y="963"/>
                  </a:lnTo>
                  <a:lnTo>
                    <a:pt x="293" y="1476"/>
                  </a:lnTo>
                  <a:cubicBezTo>
                    <a:pt x="293" y="1495"/>
                    <a:pt x="279" y="1509"/>
                    <a:pt x="260" y="1509"/>
                  </a:cubicBezTo>
                  <a:close/>
                  <a:moveTo>
                    <a:pt x="1472" y="674"/>
                  </a:moveTo>
                  <a:cubicBezTo>
                    <a:pt x="1486" y="674"/>
                    <a:pt x="1499" y="672"/>
                    <a:pt x="1512" y="670"/>
                  </a:cubicBezTo>
                  <a:cubicBezTo>
                    <a:pt x="1525" y="667"/>
                    <a:pt x="1538" y="664"/>
                    <a:pt x="1550" y="659"/>
                  </a:cubicBezTo>
                  <a:cubicBezTo>
                    <a:pt x="1563" y="653"/>
                    <a:pt x="1575" y="647"/>
                    <a:pt x="1585" y="640"/>
                  </a:cubicBezTo>
                  <a:cubicBezTo>
                    <a:pt x="1596" y="633"/>
                    <a:pt x="1606" y="626"/>
                    <a:pt x="1615" y="617"/>
                  </a:cubicBezTo>
                  <a:cubicBezTo>
                    <a:pt x="1625" y="608"/>
                    <a:pt x="1633" y="599"/>
                    <a:pt x="1641" y="588"/>
                  </a:cubicBezTo>
                  <a:cubicBezTo>
                    <a:pt x="1649" y="578"/>
                    <a:pt x="1656" y="567"/>
                    <a:pt x="1662" y="555"/>
                  </a:cubicBezTo>
                  <a:cubicBezTo>
                    <a:pt x="1668" y="544"/>
                    <a:pt x="1672" y="532"/>
                    <a:pt x="1675" y="519"/>
                  </a:cubicBezTo>
                  <a:cubicBezTo>
                    <a:pt x="1678" y="507"/>
                    <a:pt x="1680" y="495"/>
                    <a:pt x="1681" y="482"/>
                  </a:cubicBezTo>
                  <a:cubicBezTo>
                    <a:pt x="1680" y="469"/>
                    <a:pt x="1678" y="457"/>
                    <a:pt x="1675" y="445"/>
                  </a:cubicBezTo>
                  <a:cubicBezTo>
                    <a:pt x="1672" y="433"/>
                    <a:pt x="1668" y="421"/>
                    <a:pt x="1662" y="410"/>
                  </a:cubicBezTo>
                  <a:cubicBezTo>
                    <a:pt x="1656" y="398"/>
                    <a:pt x="1649" y="387"/>
                    <a:pt x="1641" y="377"/>
                  </a:cubicBezTo>
                  <a:cubicBezTo>
                    <a:pt x="1633" y="367"/>
                    <a:pt x="1624" y="357"/>
                    <a:pt x="1615" y="349"/>
                  </a:cubicBezTo>
                  <a:cubicBezTo>
                    <a:pt x="1605" y="340"/>
                    <a:pt x="1595" y="332"/>
                    <a:pt x="1583" y="325"/>
                  </a:cubicBezTo>
                  <a:cubicBezTo>
                    <a:pt x="1572" y="318"/>
                    <a:pt x="1560" y="312"/>
                    <a:pt x="1547" y="307"/>
                  </a:cubicBezTo>
                  <a:cubicBezTo>
                    <a:pt x="1535" y="302"/>
                    <a:pt x="1522" y="298"/>
                    <a:pt x="1509" y="295"/>
                  </a:cubicBezTo>
                  <a:cubicBezTo>
                    <a:pt x="1496" y="293"/>
                    <a:pt x="1482" y="291"/>
                    <a:pt x="1468" y="291"/>
                  </a:cubicBezTo>
                  <a:lnTo>
                    <a:pt x="293" y="291"/>
                  </a:lnTo>
                  <a:lnTo>
                    <a:pt x="293" y="674"/>
                  </a:lnTo>
                  <a:lnTo>
                    <a:pt x="1472" y="674"/>
                  </a:ln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 name="Freeform 6">
              <a:extLst>
                <a:ext uri="{FF2B5EF4-FFF2-40B4-BE49-F238E27FC236}">
                  <a16:creationId xmlns:a16="http://schemas.microsoft.com/office/drawing/2014/main" id="{EB17BEB7-44ED-67BD-DC14-3DF545C29BF7}"/>
                </a:ext>
              </a:extLst>
            </p:cNvPr>
            <p:cNvSpPr>
              <a:spLocks/>
            </p:cNvSpPr>
            <p:nvPr/>
          </p:nvSpPr>
          <p:spPr bwMode="auto">
            <a:xfrm>
              <a:off x="5397501" y="3136900"/>
              <a:ext cx="698500" cy="777875"/>
            </a:xfrm>
            <a:custGeom>
              <a:avLst/>
              <a:gdLst>
                <a:gd name="T0" fmla="*/ 1415 w 1939"/>
                <a:gd name="T1" fmla="*/ 1784 h 2143"/>
                <a:gd name="T2" fmla="*/ 1357 w 1939"/>
                <a:gd name="T3" fmla="*/ 1740 h 2143"/>
                <a:gd name="T4" fmla="*/ 1215 w 1939"/>
                <a:gd name="T5" fmla="*/ 1578 h 2143"/>
                <a:gd name="T6" fmla="*/ 977 w 1939"/>
                <a:gd name="T7" fmla="*/ 1298 h 2143"/>
                <a:gd name="T8" fmla="*/ 734 w 1939"/>
                <a:gd name="T9" fmla="*/ 1011 h 2143"/>
                <a:gd name="T10" fmla="*/ 497 w 1939"/>
                <a:gd name="T11" fmla="*/ 732 h 2143"/>
                <a:gd name="T12" fmla="*/ 348 w 1939"/>
                <a:gd name="T13" fmla="*/ 587 h 2143"/>
                <a:gd name="T14" fmla="*/ 306 w 1939"/>
                <a:gd name="T15" fmla="*/ 598 h 2143"/>
                <a:gd name="T16" fmla="*/ 298 w 1939"/>
                <a:gd name="T17" fmla="*/ 607 h 2143"/>
                <a:gd name="T18" fmla="*/ 293 w 1939"/>
                <a:gd name="T19" fmla="*/ 2110 h 2143"/>
                <a:gd name="T20" fmla="*/ 33 w 1939"/>
                <a:gd name="T21" fmla="*/ 2143 h 2143"/>
                <a:gd name="T22" fmla="*/ 0 w 1939"/>
                <a:gd name="T23" fmla="*/ 606 h 2143"/>
                <a:gd name="T24" fmla="*/ 14 w 1939"/>
                <a:gd name="T25" fmla="*/ 529 h 2143"/>
                <a:gd name="T26" fmla="*/ 74 w 1939"/>
                <a:gd name="T27" fmla="*/ 414 h 2143"/>
                <a:gd name="T28" fmla="*/ 172 w 1939"/>
                <a:gd name="T29" fmla="*/ 335 h 2143"/>
                <a:gd name="T30" fmla="*/ 291 w 1939"/>
                <a:gd name="T31" fmla="*/ 294 h 2143"/>
                <a:gd name="T32" fmla="*/ 493 w 1939"/>
                <a:gd name="T33" fmla="*/ 318 h 2143"/>
                <a:gd name="T34" fmla="*/ 613 w 1939"/>
                <a:gd name="T35" fmla="*/ 413 h 2143"/>
                <a:gd name="T36" fmla="*/ 1317 w 1939"/>
                <a:gd name="T37" fmla="*/ 1243 h 2143"/>
                <a:gd name="T38" fmla="*/ 1559 w 1939"/>
                <a:gd name="T39" fmla="*/ 1524 h 2143"/>
                <a:gd name="T40" fmla="*/ 1571 w 1939"/>
                <a:gd name="T41" fmla="*/ 1531 h 2143"/>
                <a:gd name="T42" fmla="*/ 1582 w 1939"/>
                <a:gd name="T43" fmla="*/ 1535 h 2143"/>
                <a:gd name="T44" fmla="*/ 1625 w 1939"/>
                <a:gd name="T45" fmla="*/ 1524 h 2143"/>
                <a:gd name="T46" fmla="*/ 1643 w 1939"/>
                <a:gd name="T47" fmla="*/ 33 h 2143"/>
                <a:gd name="T48" fmla="*/ 1906 w 1939"/>
                <a:gd name="T49" fmla="*/ 0 h 2143"/>
                <a:gd name="T50" fmla="*/ 1939 w 1939"/>
                <a:gd name="T51" fmla="*/ 1517 h 2143"/>
                <a:gd name="T52" fmla="*/ 1925 w 1939"/>
                <a:gd name="T53" fmla="*/ 1588 h 2143"/>
                <a:gd name="T54" fmla="*/ 1864 w 1939"/>
                <a:gd name="T55" fmla="*/ 1703 h 2143"/>
                <a:gd name="T56" fmla="*/ 1770 w 1939"/>
                <a:gd name="T57" fmla="*/ 1785 h 2143"/>
                <a:gd name="T58" fmla="*/ 1589 w 1939"/>
                <a:gd name="T59" fmla="*/ 1834 h 2143"/>
                <a:gd name="T60" fmla="*/ 1516 w 1939"/>
                <a:gd name="T61" fmla="*/ 1826 h 2143"/>
                <a:gd name="T62" fmla="*/ 1445 w 1939"/>
                <a:gd name="T63" fmla="*/ 1799 h 2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39" h="2143">
                  <a:moveTo>
                    <a:pt x="1445" y="1799"/>
                  </a:moveTo>
                  <a:cubicBezTo>
                    <a:pt x="1435" y="1795"/>
                    <a:pt x="1425" y="1790"/>
                    <a:pt x="1415" y="1784"/>
                  </a:cubicBezTo>
                  <a:cubicBezTo>
                    <a:pt x="1405" y="1778"/>
                    <a:pt x="1395" y="1771"/>
                    <a:pt x="1386" y="1764"/>
                  </a:cubicBezTo>
                  <a:cubicBezTo>
                    <a:pt x="1376" y="1757"/>
                    <a:pt x="1366" y="1749"/>
                    <a:pt x="1357" y="1740"/>
                  </a:cubicBezTo>
                  <a:cubicBezTo>
                    <a:pt x="1348" y="1731"/>
                    <a:pt x="1338" y="1721"/>
                    <a:pt x="1328" y="1710"/>
                  </a:cubicBezTo>
                  <a:cubicBezTo>
                    <a:pt x="1291" y="1666"/>
                    <a:pt x="1253" y="1623"/>
                    <a:pt x="1215" y="1578"/>
                  </a:cubicBezTo>
                  <a:cubicBezTo>
                    <a:pt x="1175" y="1532"/>
                    <a:pt x="1136" y="1486"/>
                    <a:pt x="1098" y="1440"/>
                  </a:cubicBezTo>
                  <a:lnTo>
                    <a:pt x="977" y="1298"/>
                  </a:lnTo>
                  <a:lnTo>
                    <a:pt x="856" y="1155"/>
                  </a:lnTo>
                  <a:lnTo>
                    <a:pt x="734" y="1011"/>
                  </a:lnTo>
                  <a:lnTo>
                    <a:pt x="614" y="870"/>
                  </a:lnTo>
                  <a:cubicBezTo>
                    <a:pt x="572" y="820"/>
                    <a:pt x="533" y="774"/>
                    <a:pt x="497" y="732"/>
                  </a:cubicBezTo>
                  <a:cubicBezTo>
                    <a:pt x="458" y="686"/>
                    <a:pt x="421" y="643"/>
                    <a:pt x="387" y="601"/>
                  </a:cubicBezTo>
                  <a:cubicBezTo>
                    <a:pt x="376" y="591"/>
                    <a:pt x="364" y="587"/>
                    <a:pt x="348" y="587"/>
                  </a:cubicBezTo>
                  <a:cubicBezTo>
                    <a:pt x="340" y="587"/>
                    <a:pt x="332" y="587"/>
                    <a:pt x="325" y="589"/>
                  </a:cubicBezTo>
                  <a:cubicBezTo>
                    <a:pt x="318" y="591"/>
                    <a:pt x="312" y="594"/>
                    <a:pt x="306" y="598"/>
                  </a:cubicBezTo>
                  <a:lnTo>
                    <a:pt x="306" y="598"/>
                  </a:lnTo>
                  <a:cubicBezTo>
                    <a:pt x="302" y="600"/>
                    <a:pt x="299" y="604"/>
                    <a:pt x="298" y="607"/>
                  </a:cubicBezTo>
                  <a:cubicBezTo>
                    <a:pt x="295" y="611"/>
                    <a:pt x="294" y="616"/>
                    <a:pt x="293" y="622"/>
                  </a:cubicBezTo>
                  <a:lnTo>
                    <a:pt x="293" y="2110"/>
                  </a:lnTo>
                  <a:cubicBezTo>
                    <a:pt x="293" y="2129"/>
                    <a:pt x="279" y="2143"/>
                    <a:pt x="260" y="2143"/>
                  </a:cubicBezTo>
                  <a:lnTo>
                    <a:pt x="33" y="2143"/>
                  </a:lnTo>
                  <a:cubicBezTo>
                    <a:pt x="15" y="2143"/>
                    <a:pt x="0" y="2129"/>
                    <a:pt x="0" y="2110"/>
                  </a:cubicBezTo>
                  <a:lnTo>
                    <a:pt x="0" y="606"/>
                  </a:lnTo>
                  <a:cubicBezTo>
                    <a:pt x="0" y="601"/>
                    <a:pt x="1" y="597"/>
                    <a:pt x="2" y="593"/>
                  </a:cubicBezTo>
                  <a:cubicBezTo>
                    <a:pt x="4" y="571"/>
                    <a:pt x="8" y="549"/>
                    <a:pt x="14" y="529"/>
                  </a:cubicBezTo>
                  <a:cubicBezTo>
                    <a:pt x="20" y="507"/>
                    <a:pt x="28" y="486"/>
                    <a:pt x="38" y="467"/>
                  </a:cubicBezTo>
                  <a:cubicBezTo>
                    <a:pt x="49" y="448"/>
                    <a:pt x="61" y="430"/>
                    <a:pt x="74" y="414"/>
                  </a:cubicBezTo>
                  <a:cubicBezTo>
                    <a:pt x="88" y="397"/>
                    <a:pt x="103" y="382"/>
                    <a:pt x="120" y="369"/>
                  </a:cubicBezTo>
                  <a:cubicBezTo>
                    <a:pt x="137" y="356"/>
                    <a:pt x="154" y="344"/>
                    <a:pt x="172" y="335"/>
                  </a:cubicBezTo>
                  <a:cubicBezTo>
                    <a:pt x="191" y="325"/>
                    <a:pt x="210" y="316"/>
                    <a:pt x="230" y="309"/>
                  </a:cubicBezTo>
                  <a:cubicBezTo>
                    <a:pt x="250" y="303"/>
                    <a:pt x="270" y="298"/>
                    <a:pt x="291" y="294"/>
                  </a:cubicBezTo>
                  <a:cubicBezTo>
                    <a:pt x="311" y="291"/>
                    <a:pt x="332" y="289"/>
                    <a:pt x="352" y="289"/>
                  </a:cubicBezTo>
                  <a:cubicBezTo>
                    <a:pt x="401" y="289"/>
                    <a:pt x="448" y="298"/>
                    <a:pt x="493" y="318"/>
                  </a:cubicBezTo>
                  <a:cubicBezTo>
                    <a:pt x="517" y="328"/>
                    <a:pt x="538" y="341"/>
                    <a:pt x="559" y="357"/>
                  </a:cubicBezTo>
                  <a:cubicBezTo>
                    <a:pt x="578" y="373"/>
                    <a:pt x="596" y="391"/>
                    <a:pt x="613" y="413"/>
                  </a:cubicBezTo>
                  <a:lnTo>
                    <a:pt x="848" y="690"/>
                  </a:lnTo>
                  <a:lnTo>
                    <a:pt x="1317" y="1243"/>
                  </a:lnTo>
                  <a:lnTo>
                    <a:pt x="1552" y="1519"/>
                  </a:lnTo>
                  <a:cubicBezTo>
                    <a:pt x="1554" y="1521"/>
                    <a:pt x="1556" y="1523"/>
                    <a:pt x="1559" y="1524"/>
                  </a:cubicBezTo>
                  <a:lnTo>
                    <a:pt x="1560" y="1525"/>
                  </a:lnTo>
                  <a:cubicBezTo>
                    <a:pt x="1563" y="1527"/>
                    <a:pt x="1566" y="1529"/>
                    <a:pt x="1571" y="1531"/>
                  </a:cubicBezTo>
                  <a:lnTo>
                    <a:pt x="1572" y="1532"/>
                  </a:lnTo>
                  <a:cubicBezTo>
                    <a:pt x="1575" y="1533"/>
                    <a:pt x="1579" y="1534"/>
                    <a:pt x="1582" y="1535"/>
                  </a:cubicBezTo>
                  <a:cubicBezTo>
                    <a:pt x="1585" y="1536"/>
                    <a:pt x="1588" y="1536"/>
                    <a:pt x="1591" y="1536"/>
                  </a:cubicBezTo>
                  <a:cubicBezTo>
                    <a:pt x="1603" y="1536"/>
                    <a:pt x="1615" y="1532"/>
                    <a:pt x="1625" y="1524"/>
                  </a:cubicBezTo>
                  <a:cubicBezTo>
                    <a:pt x="1634" y="1517"/>
                    <a:pt x="1640" y="1508"/>
                    <a:pt x="1643" y="1497"/>
                  </a:cubicBezTo>
                  <a:lnTo>
                    <a:pt x="1643" y="33"/>
                  </a:lnTo>
                  <a:cubicBezTo>
                    <a:pt x="1643" y="15"/>
                    <a:pt x="1658" y="0"/>
                    <a:pt x="1676" y="0"/>
                  </a:cubicBezTo>
                  <a:lnTo>
                    <a:pt x="1906" y="0"/>
                  </a:lnTo>
                  <a:cubicBezTo>
                    <a:pt x="1924" y="0"/>
                    <a:pt x="1939" y="15"/>
                    <a:pt x="1939" y="33"/>
                  </a:cubicBezTo>
                  <a:lnTo>
                    <a:pt x="1939" y="1517"/>
                  </a:lnTo>
                  <a:cubicBezTo>
                    <a:pt x="1939" y="1519"/>
                    <a:pt x="1939" y="1521"/>
                    <a:pt x="1938" y="1523"/>
                  </a:cubicBezTo>
                  <a:cubicBezTo>
                    <a:pt x="1936" y="1546"/>
                    <a:pt x="1932" y="1567"/>
                    <a:pt x="1925" y="1588"/>
                  </a:cubicBezTo>
                  <a:cubicBezTo>
                    <a:pt x="1919" y="1610"/>
                    <a:pt x="1910" y="1631"/>
                    <a:pt x="1899" y="1650"/>
                  </a:cubicBezTo>
                  <a:cubicBezTo>
                    <a:pt x="1889" y="1669"/>
                    <a:pt x="1877" y="1686"/>
                    <a:pt x="1864" y="1703"/>
                  </a:cubicBezTo>
                  <a:cubicBezTo>
                    <a:pt x="1850" y="1719"/>
                    <a:pt x="1836" y="1734"/>
                    <a:pt x="1820" y="1748"/>
                  </a:cubicBezTo>
                  <a:cubicBezTo>
                    <a:pt x="1804" y="1762"/>
                    <a:pt x="1787" y="1774"/>
                    <a:pt x="1770" y="1785"/>
                  </a:cubicBezTo>
                  <a:cubicBezTo>
                    <a:pt x="1752" y="1795"/>
                    <a:pt x="1733" y="1804"/>
                    <a:pt x="1713" y="1812"/>
                  </a:cubicBezTo>
                  <a:cubicBezTo>
                    <a:pt x="1673" y="1826"/>
                    <a:pt x="1631" y="1834"/>
                    <a:pt x="1589" y="1834"/>
                  </a:cubicBezTo>
                  <a:cubicBezTo>
                    <a:pt x="1578" y="1834"/>
                    <a:pt x="1566" y="1833"/>
                    <a:pt x="1553" y="1832"/>
                  </a:cubicBezTo>
                  <a:cubicBezTo>
                    <a:pt x="1541" y="1830"/>
                    <a:pt x="1529" y="1828"/>
                    <a:pt x="1516" y="1826"/>
                  </a:cubicBezTo>
                  <a:cubicBezTo>
                    <a:pt x="1503" y="1823"/>
                    <a:pt x="1491" y="1819"/>
                    <a:pt x="1478" y="1815"/>
                  </a:cubicBezTo>
                  <a:cubicBezTo>
                    <a:pt x="1467" y="1810"/>
                    <a:pt x="1456" y="1805"/>
                    <a:pt x="1445" y="1799"/>
                  </a:cubicBez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8" name="Freeform 7">
              <a:extLst>
                <a:ext uri="{FF2B5EF4-FFF2-40B4-BE49-F238E27FC236}">
                  <a16:creationId xmlns:a16="http://schemas.microsoft.com/office/drawing/2014/main" id="{AB6C9E33-5CEB-B105-994B-CDB5186B9158}"/>
                </a:ext>
              </a:extLst>
            </p:cNvPr>
            <p:cNvSpPr>
              <a:spLocks noEditPoints="1"/>
            </p:cNvSpPr>
            <p:nvPr/>
          </p:nvSpPr>
          <p:spPr bwMode="auto">
            <a:xfrm>
              <a:off x="6124576" y="3311525"/>
              <a:ext cx="750888" cy="549275"/>
            </a:xfrm>
            <a:custGeom>
              <a:avLst/>
              <a:gdLst>
                <a:gd name="T0" fmla="*/ 1846 w 2081"/>
                <a:gd name="T1" fmla="*/ 844 h 1511"/>
                <a:gd name="T2" fmla="*/ 1808 w 2081"/>
                <a:gd name="T3" fmla="*/ 878 h 1511"/>
                <a:gd name="T4" fmla="*/ 1754 w 2081"/>
                <a:gd name="T5" fmla="*/ 912 h 1511"/>
                <a:gd name="T6" fmla="*/ 1698 w 2081"/>
                <a:gd name="T7" fmla="*/ 939 h 1511"/>
                <a:gd name="T8" fmla="*/ 1684 w 2081"/>
                <a:gd name="T9" fmla="*/ 944 h 1511"/>
                <a:gd name="T10" fmla="*/ 1758 w 2081"/>
                <a:gd name="T11" fmla="*/ 1044 h 1511"/>
                <a:gd name="T12" fmla="*/ 1865 w 2081"/>
                <a:gd name="T13" fmla="*/ 1186 h 1511"/>
                <a:gd name="T14" fmla="*/ 1865 w 2081"/>
                <a:gd name="T15" fmla="*/ 1186 h 1511"/>
                <a:gd name="T16" fmla="*/ 1972 w 2081"/>
                <a:gd name="T17" fmla="*/ 1328 h 1511"/>
                <a:gd name="T18" fmla="*/ 2022 w 2081"/>
                <a:gd name="T19" fmla="*/ 1396 h 1511"/>
                <a:gd name="T20" fmla="*/ 2070 w 2081"/>
                <a:gd name="T21" fmla="*/ 1458 h 1511"/>
                <a:gd name="T22" fmla="*/ 2063 w 2081"/>
                <a:gd name="T23" fmla="*/ 1505 h 1511"/>
                <a:gd name="T24" fmla="*/ 2043 w 2081"/>
                <a:gd name="T25" fmla="*/ 1511 h 1511"/>
                <a:gd name="T26" fmla="*/ 2043 w 2081"/>
                <a:gd name="T27" fmla="*/ 1511 h 1511"/>
                <a:gd name="T28" fmla="*/ 1755 w 2081"/>
                <a:gd name="T29" fmla="*/ 1511 h 1511"/>
                <a:gd name="T30" fmla="*/ 1727 w 2081"/>
                <a:gd name="T31" fmla="*/ 1496 h 1511"/>
                <a:gd name="T32" fmla="*/ 1343 w 2081"/>
                <a:gd name="T33" fmla="*/ 982 h 1511"/>
                <a:gd name="T34" fmla="*/ 293 w 2081"/>
                <a:gd name="T35" fmla="*/ 982 h 1511"/>
                <a:gd name="T36" fmla="*/ 293 w 2081"/>
                <a:gd name="T37" fmla="*/ 1478 h 1511"/>
                <a:gd name="T38" fmla="*/ 260 w 2081"/>
                <a:gd name="T39" fmla="*/ 1511 h 1511"/>
                <a:gd name="T40" fmla="*/ 33 w 2081"/>
                <a:gd name="T41" fmla="*/ 1511 h 1511"/>
                <a:gd name="T42" fmla="*/ 0 w 2081"/>
                <a:gd name="T43" fmla="*/ 1478 h 1511"/>
                <a:gd name="T44" fmla="*/ 0 w 2081"/>
                <a:gd name="T45" fmla="*/ 33 h 1511"/>
                <a:gd name="T46" fmla="*/ 33 w 2081"/>
                <a:gd name="T47" fmla="*/ 0 h 1511"/>
                <a:gd name="T48" fmla="*/ 1497 w 2081"/>
                <a:gd name="T49" fmla="*/ 0 h 1511"/>
                <a:gd name="T50" fmla="*/ 1645 w 2081"/>
                <a:gd name="T51" fmla="*/ 20 h 1511"/>
                <a:gd name="T52" fmla="*/ 1777 w 2081"/>
                <a:gd name="T53" fmla="*/ 80 h 1511"/>
                <a:gd name="T54" fmla="*/ 1779 w 2081"/>
                <a:gd name="T55" fmla="*/ 81 h 1511"/>
                <a:gd name="T56" fmla="*/ 1871 w 2081"/>
                <a:gd name="T57" fmla="*/ 156 h 1511"/>
                <a:gd name="T58" fmla="*/ 1945 w 2081"/>
                <a:gd name="T59" fmla="*/ 253 h 1511"/>
                <a:gd name="T60" fmla="*/ 1992 w 2081"/>
                <a:gd name="T61" fmla="*/ 367 h 1511"/>
                <a:gd name="T62" fmla="*/ 2008 w 2081"/>
                <a:gd name="T63" fmla="*/ 490 h 1511"/>
                <a:gd name="T64" fmla="*/ 1967 w 2081"/>
                <a:gd name="T65" fmla="*/ 682 h 1511"/>
                <a:gd name="T66" fmla="*/ 1918 w 2081"/>
                <a:gd name="T67" fmla="*/ 765 h 1511"/>
                <a:gd name="T68" fmla="*/ 1853 w 2081"/>
                <a:gd name="T69" fmla="*/ 839 h 1511"/>
                <a:gd name="T70" fmla="*/ 1846 w 2081"/>
                <a:gd name="T71" fmla="*/ 844 h 1511"/>
                <a:gd name="T72" fmla="*/ 293 w 2081"/>
                <a:gd name="T73" fmla="*/ 686 h 1511"/>
                <a:gd name="T74" fmla="*/ 1503 w 2081"/>
                <a:gd name="T75" fmla="*/ 686 h 1511"/>
                <a:gd name="T76" fmla="*/ 1584 w 2081"/>
                <a:gd name="T77" fmla="*/ 671 h 1511"/>
                <a:gd name="T78" fmla="*/ 1620 w 2081"/>
                <a:gd name="T79" fmla="*/ 652 h 1511"/>
                <a:gd name="T80" fmla="*/ 1652 w 2081"/>
                <a:gd name="T81" fmla="*/ 628 h 1511"/>
                <a:gd name="T82" fmla="*/ 1678 w 2081"/>
                <a:gd name="T83" fmla="*/ 599 h 1511"/>
                <a:gd name="T84" fmla="*/ 1698 w 2081"/>
                <a:gd name="T85" fmla="*/ 565 h 1511"/>
                <a:gd name="T86" fmla="*/ 1710 w 2081"/>
                <a:gd name="T87" fmla="*/ 529 h 1511"/>
                <a:gd name="T88" fmla="*/ 1714 w 2081"/>
                <a:gd name="T89" fmla="*/ 490 h 1511"/>
                <a:gd name="T90" fmla="*/ 1710 w 2081"/>
                <a:gd name="T91" fmla="*/ 451 h 1511"/>
                <a:gd name="T92" fmla="*/ 1697 w 2081"/>
                <a:gd name="T93" fmla="*/ 415 h 1511"/>
                <a:gd name="T94" fmla="*/ 1697 w 2081"/>
                <a:gd name="T95" fmla="*/ 415 h 1511"/>
                <a:gd name="T96" fmla="*/ 1676 w 2081"/>
                <a:gd name="T97" fmla="*/ 381 h 1511"/>
                <a:gd name="T98" fmla="*/ 1649 w 2081"/>
                <a:gd name="T99" fmla="*/ 352 h 1511"/>
                <a:gd name="T100" fmla="*/ 1617 w 2081"/>
                <a:gd name="T101" fmla="*/ 327 h 1511"/>
                <a:gd name="T102" fmla="*/ 1580 w 2081"/>
                <a:gd name="T103" fmla="*/ 309 h 1511"/>
                <a:gd name="T104" fmla="*/ 1540 w 2081"/>
                <a:gd name="T105" fmla="*/ 297 h 1511"/>
                <a:gd name="T106" fmla="*/ 1540 w 2081"/>
                <a:gd name="T107" fmla="*/ 297 h 1511"/>
                <a:gd name="T108" fmla="*/ 1497 w 2081"/>
                <a:gd name="T109" fmla="*/ 293 h 1511"/>
                <a:gd name="T110" fmla="*/ 293 w 2081"/>
                <a:gd name="T111" fmla="*/ 293 h 1511"/>
                <a:gd name="T112" fmla="*/ 293 w 2081"/>
                <a:gd name="T113" fmla="*/ 686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81" h="1511">
                  <a:moveTo>
                    <a:pt x="1846" y="844"/>
                  </a:moveTo>
                  <a:cubicBezTo>
                    <a:pt x="1834" y="856"/>
                    <a:pt x="1821" y="867"/>
                    <a:pt x="1808" y="878"/>
                  </a:cubicBezTo>
                  <a:cubicBezTo>
                    <a:pt x="1791" y="890"/>
                    <a:pt x="1773" y="902"/>
                    <a:pt x="1754" y="912"/>
                  </a:cubicBezTo>
                  <a:cubicBezTo>
                    <a:pt x="1736" y="922"/>
                    <a:pt x="1718" y="931"/>
                    <a:pt x="1698" y="939"/>
                  </a:cubicBezTo>
                  <a:cubicBezTo>
                    <a:pt x="1693" y="941"/>
                    <a:pt x="1689" y="943"/>
                    <a:pt x="1684" y="944"/>
                  </a:cubicBezTo>
                  <a:lnTo>
                    <a:pt x="1758" y="1044"/>
                  </a:lnTo>
                  <a:lnTo>
                    <a:pt x="1865" y="1186"/>
                  </a:lnTo>
                  <a:lnTo>
                    <a:pt x="1865" y="1186"/>
                  </a:lnTo>
                  <a:lnTo>
                    <a:pt x="1972" y="1328"/>
                  </a:lnTo>
                  <a:lnTo>
                    <a:pt x="2022" y="1396"/>
                  </a:lnTo>
                  <a:lnTo>
                    <a:pt x="2070" y="1458"/>
                  </a:lnTo>
                  <a:cubicBezTo>
                    <a:pt x="2081" y="1473"/>
                    <a:pt x="2078" y="1494"/>
                    <a:pt x="2063" y="1505"/>
                  </a:cubicBezTo>
                  <a:cubicBezTo>
                    <a:pt x="2057" y="1509"/>
                    <a:pt x="2050" y="1511"/>
                    <a:pt x="2043" y="1511"/>
                  </a:cubicBezTo>
                  <a:lnTo>
                    <a:pt x="2043" y="1511"/>
                  </a:lnTo>
                  <a:lnTo>
                    <a:pt x="1755" y="1511"/>
                  </a:lnTo>
                  <a:cubicBezTo>
                    <a:pt x="1744" y="1511"/>
                    <a:pt x="1733" y="1505"/>
                    <a:pt x="1727" y="1496"/>
                  </a:cubicBezTo>
                  <a:lnTo>
                    <a:pt x="1343" y="982"/>
                  </a:lnTo>
                  <a:lnTo>
                    <a:pt x="293" y="982"/>
                  </a:lnTo>
                  <a:lnTo>
                    <a:pt x="293" y="1478"/>
                  </a:lnTo>
                  <a:cubicBezTo>
                    <a:pt x="293" y="1497"/>
                    <a:pt x="278" y="1511"/>
                    <a:pt x="260" y="1511"/>
                  </a:cubicBezTo>
                  <a:lnTo>
                    <a:pt x="33" y="1511"/>
                  </a:lnTo>
                  <a:cubicBezTo>
                    <a:pt x="15" y="1511"/>
                    <a:pt x="0" y="1497"/>
                    <a:pt x="0" y="1478"/>
                  </a:cubicBezTo>
                  <a:lnTo>
                    <a:pt x="0" y="33"/>
                  </a:lnTo>
                  <a:cubicBezTo>
                    <a:pt x="0" y="15"/>
                    <a:pt x="15" y="0"/>
                    <a:pt x="33" y="0"/>
                  </a:cubicBezTo>
                  <a:lnTo>
                    <a:pt x="1497" y="0"/>
                  </a:lnTo>
                  <a:cubicBezTo>
                    <a:pt x="1549" y="0"/>
                    <a:pt x="1598" y="7"/>
                    <a:pt x="1645" y="20"/>
                  </a:cubicBezTo>
                  <a:cubicBezTo>
                    <a:pt x="1691" y="33"/>
                    <a:pt x="1736" y="54"/>
                    <a:pt x="1777" y="80"/>
                  </a:cubicBezTo>
                  <a:lnTo>
                    <a:pt x="1779" y="81"/>
                  </a:lnTo>
                  <a:cubicBezTo>
                    <a:pt x="1813" y="103"/>
                    <a:pt x="1844" y="127"/>
                    <a:pt x="1871" y="156"/>
                  </a:cubicBezTo>
                  <a:cubicBezTo>
                    <a:pt x="1899" y="185"/>
                    <a:pt x="1924" y="217"/>
                    <a:pt x="1945" y="253"/>
                  </a:cubicBezTo>
                  <a:cubicBezTo>
                    <a:pt x="1966" y="290"/>
                    <a:pt x="1981" y="327"/>
                    <a:pt x="1992" y="367"/>
                  </a:cubicBezTo>
                  <a:cubicBezTo>
                    <a:pt x="2002" y="407"/>
                    <a:pt x="2008" y="448"/>
                    <a:pt x="2008" y="490"/>
                  </a:cubicBezTo>
                  <a:cubicBezTo>
                    <a:pt x="2008" y="558"/>
                    <a:pt x="1994" y="622"/>
                    <a:pt x="1967" y="682"/>
                  </a:cubicBezTo>
                  <a:cubicBezTo>
                    <a:pt x="1953" y="711"/>
                    <a:pt x="1937" y="739"/>
                    <a:pt x="1918" y="765"/>
                  </a:cubicBezTo>
                  <a:cubicBezTo>
                    <a:pt x="1899" y="792"/>
                    <a:pt x="1878" y="816"/>
                    <a:pt x="1853" y="839"/>
                  </a:cubicBezTo>
                  <a:cubicBezTo>
                    <a:pt x="1851" y="841"/>
                    <a:pt x="1849" y="843"/>
                    <a:pt x="1846" y="844"/>
                  </a:cubicBezTo>
                  <a:close/>
                  <a:moveTo>
                    <a:pt x="293" y="686"/>
                  </a:moveTo>
                  <a:lnTo>
                    <a:pt x="1503" y="686"/>
                  </a:lnTo>
                  <a:cubicBezTo>
                    <a:pt x="1531" y="686"/>
                    <a:pt x="1558" y="681"/>
                    <a:pt x="1584" y="671"/>
                  </a:cubicBezTo>
                  <a:cubicBezTo>
                    <a:pt x="1597" y="665"/>
                    <a:pt x="1610" y="659"/>
                    <a:pt x="1620" y="652"/>
                  </a:cubicBezTo>
                  <a:cubicBezTo>
                    <a:pt x="1631" y="646"/>
                    <a:pt x="1642" y="638"/>
                    <a:pt x="1652" y="628"/>
                  </a:cubicBezTo>
                  <a:cubicBezTo>
                    <a:pt x="1661" y="619"/>
                    <a:pt x="1670" y="610"/>
                    <a:pt x="1678" y="599"/>
                  </a:cubicBezTo>
                  <a:cubicBezTo>
                    <a:pt x="1685" y="589"/>
                    <a:pt x="1692" y="578"/>
                    <a:pt x="1698" y="565"/>
                  </a:cubicBezTo>
                  <a:cubicBezTo>
                    <a:pt x="1703" y="554"/>
                    <a:pt x="1707" y="541"/>
                    <a:pt x="1710" y="529"/>
                  </a:cubicBezTo>
                  <a:cubicBezTo>
                    <a:pt x="1713" y="517"/>
                    <a:pt x="1714" y="504"/>
                    <a:pt x="1714" y="490"/>
                  </a:cubicBezTo>
                  <a:cubicBezTo>
                    <a:pt x="1714" y="476"/>
                    <a:pt x="1713" y="463"/>
                    <a:pt x="1710" y="451"/>
                  </a:cubicBezTo>
                  <a:cubicBezTo>
                    <a:pt x="1707" y="438"/>
                    <a:pt x="1703" y="426"/>
                    <a:pt x="1697" y="415"/>
                  </a:cubicBezTo>
                  <a:lnTo>
                    <a:pt x="1697" y="415"/>
                  </a:lnTo>
                  <a:cubicBezTo>
                    <a:pt x="1691" y="403"/>
                    <a:pt x="1684" y="391"/>
                    <a:pt x="1676" y="381"/>
                  </a:cubicBezTo>
                  <a:cubicBezTo>
                    <a:pt x="1668" y="370"/>
                    <a:pt x="1659" y="361"/>
                    <a:pt x="1649" y="352"/>
                  </a:cubicBezTo>
                  <a:cubicBezTo>
                    <a:pt x="1639" y="342"/>
                    <a:pt x="1628" y="334"/>
                    <a:pt x="1617" y="327"/>
                  </a:cubicBezTo>
                  <a:cubicBezTo>
                    <a:pt x="1606" y="320"/>
                    <a:pt x="1593" y="314"/>
                    <a:pt x="1580" y="309"/>
                  </a:cubicBezTo>
                  <a:cubicBezTo>
                    <a:pt x="1566" y="304"/>
                    <a:pt x="1553" y="300"/>
                    <a:pt x="1540" y="297"/>
                  </a:cubicBezTo>
                  <a:lnTo>
                    <a:pt x="1540" y="297"/>
                  </a:lnTo>
                  <a:cubicBezTo>
                    <a:pt x="1526" y="295"/>
                    <a:pt x="1512" y="293"/>
                    <a:pt x="1497" y="293"/>
                  </a:cubicBezTo>
                  <a:lnTo>
                    <a:pt x="293" y="293"/>
                  </a:lnTo>
                  <a:lnTo>
                    <a:pt x="293" y="686"/>
                  </a:ln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 name="Freeform 8">
              <a:extLst>
                <a:ext uri="{FF2B5EF4-FFF2-40B4-BE49-F238E27FC236}">
                  <a16:creationId xmlns:a16="http://schemas.microsoft.com/office/drawing/2014/main" id="{14EF283B-6541-37FB-3D1B-AA98EA1A35EB}"/>
                </a:ext>
              </a:extLst>
            </p:cNvPr>
            <p:cNvSpPr>
              <a:spLocks/>
            </p:cNvSpPr>
            <p:nvPr/>
          </p:nvSpPr>
          <p:spPr bwMode="auto">
            <a:xfrm>
              <a:off x="6861176" y="3311525"/>
              <a:ext cx="668338" cy="549275"/>
            </a:xfrm>
            <a:custGeom>
              <a:avLst/>
              <a:gdLst>
                <a:gd name="T0" fmla="*/ 1821 w 1854"/>
                <a:gd name="T1" fmla="*/ 293 h 1511"/>
                <a:gd name="T2" fmla="*/ 1074 w 1854"/>
                <a:gd name="T3" fmla="*/ 293 h 1511"/>
                <a:gd name="T4" fmla="*/ 1074 w 1854"/>
                <a:gd name="T5" fmla="*/ 1478 h 1511"/>
                <a:gd name="T6" fmla="*/ 1041 w 1854"/>
                <a:gd name="T7" fmla="*/ 1511 h 1511"/>
                <a:gd name="T8" fmla="*/ 813 w 1854"/>
                <a:gd name="T9" fmla="*/ 1511 h 1511"/>
                <a:gd name="T10" fmla="*/ 780 w 1854"/>
                <a:gd name="T11" fmla="*/ 1478 h 1511"/>
                <a:gd name="T12" fmla="*/ 780 w 1854"/>
                <a:gd name="T13" fmla="*/ 293 h 1511"/>
                <a:gd name="T14" fmla="*/ 33 w 1854"/>
                <a:gd name="T15" fmla="*/ 293 h 1511"/>
                <a:gd name="T16" fmla="*/ 0 w 1854"/>
                <a:gd name="T17" fmla="*/ 260 h 1511"/>
                <a:gd name="T18" fmla="*/ 0 w 1854"/>
                <a:gd name="T19" fmla="*/ 33 h 1511"/>
                <a:gd name="T20" fmla="*/ 33 w 1854"/>
                <a:gd name="T21" fmla="*/ 0 h 1511"/>
                <a:gd name="T22" fmla="*/ 1821 w 1854"/>
                <a:gd name="T23" fmla="*/ 0 h 1511"/>
                <a:gd name="T24" fmla="*/ 1854 w 1854"/>
                <a:gd name="T25" fmla="*/ 33 h 1511"/>
                <a:gd name="T26" fmla="*/ 1854 w 1854"/>
                <a:gd name="T27" fmla="*/ 260 h 1511"/>
                <a:gd name="T28" fmla="*/ 1821 w 1854"/>
                <a:gd name="T29" fmla="*/ 293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4" h="1511">
                  <a:moveTo>
                    <a:pt x="1821" y="293"/>
                  </a:moveTo>
                  <a:lnTo>
                    <a:pt x="1074" y="293"/>
                  </a:lnTo>
                  <a:lnTo>
                    <a:pt x="1074" y="1478"/>
                  </a:lnTo>
                  <a:cubicBezTo>
                    <a:pt x="1074" y="1497"/>
                    <a:pt x="1059" y="1511"/>
                    <a:pt x="1041" y="1511"/>
                  </a:cubicBezTo>
                  <a:lnTo>
                    <a:pt x="813" y="1511"/>
                  </a:lnTo>
                  <a:cubicBezTo>
                    <a:pt x="795" y="1511"/>
                    <a:pt x="780" y="1497"/>
                    <a:pt x="780" y="1478"/>
                  </a:cubicBezTo>
                  <a:lnTo>
                    <a:pt x="780" y="293"/>
                  </a:lnTo>
                  <a:lnTo>
                    <a:pt x="33" y="293"/>
                  </a:lnTo>
                  <a:cubicBezTo>
                    <a:pt x="15" y="293"/>
                    <a:pt x="0" y="279"/>
                    <a:pt x="0" y="260"/>
                  </a:cubicBezTo>
                  <a:lnTo>
                    <a:pt x="0" y="33"/>
                  </a:lnTo>
                  <a:cubicBezTo>
                    <a:pt x="0" y="15"/>
                    <a:pt x="15" y="0"/>
                    <a:pt x="33" y="0"/>
                  </a:cubicBezTo>
                  <a:lnTo>
                    <a:pt x="1821" y="0"/>
                  </a:lnTo>
                  <a:cubicBezTo>
                    <a:pt x="1839" y="0"/>
                    <a:pt x="1854" y="15"/>
                    <a:pt x="1854" y="33"/>
                  </a:cubicBezTo>
                  <a:lnTo>
                    <a:pt x="1854" y="260"/>
                  </a:lnTo>
                  <a:cubicBezTo>
                    <a:pt x="1854" y="279"/>
                    <a:pt x="1839" y="293"/>
                    <a:pt x="1821" y="293"/>
                  </a:cubicBez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 name="Freeform 9">
              <a:extLst>
                <a:ext uri="{FF2B5EF4-FFF2-40B4-BE49-F238E27FC236}">
                  <a16:creationId xmlns:a16="http://schemas.microsoft.com/office/drawing/2014/main" id="{BDAD8EBA-06D7-C113-CBC3-69D6E27623B5}"/>
                </a:ext>
              </a:extLst>
            </p:cNvPr>
            <p:cNvSpPr>
              <a:spLocks/>
            </p:cNvSpPr>
            <p:nvPr/>
          </p:nvSpPr>
          <p:spPr bwMode="auto">
            <a:xfrm>
              <a:off x="6032501" y="2714625"/>
              <a:ext cx="433388" cy="390525"/>
            </a:xfrm>
            <a:custGeom>
              <a:avLst/>
              <a:gdLst>
                <a:gd name="T0" fmla="*/ 234 w 1200"/>
                <a:gd name="T1" fmla="*/ 411 h 1075"/>
                <a:gd name="T2" fmla="*/ 710 w 1200"/>
                <a:gd name="T3" fmla="*/ 913 h 1075"/>
                <a:gd name="T4" fmla="*/ 17 w 1200"/>
                <a:gd name="T5" fmla="*/ 1075 h 1075"/>
                <a:gd name="T6" fmla="*/ 234 w 1200"/>
                <a:gd name="T7" fmla="*/ 411 h 1075"/>
              </a:gdLst>
              <a:ahLst/>
              <a:cxnLst>
                <a:cxn ang="0">
                  <a:pos x="T0" y="T1"/>
                </a:cxn>
                <a:cxn ang="0">
                  <a:pos x="T2" y="T3"/>
                </a:cxn>
                <a:cxn ang="0">
                  <a:pos x="T4" y="T5"/>
                </a:cxn>
                <a:cxn ang="0">
                  <a:pos x="T6" y="T7"/>
                </a:cxn>
              </a:cxnLst>
              <a:rect l="0" t="0" r="r" b="b"/>
              <a:pathLst>
                <a:path w="1200" h="1075">
                  <a:moveTo>
                    <a:pt x="234" y="411"/>
                  </a:moveTo>
                  <a:cubicBezTo>
                    <a:pt x="796" y="0"/>
                    <a:pt x="1200" y="672"/>
                    <a:pt x="710" y="913"/>
                  </a:cubicBezTo>
                  <a:cubicBezTo>
                    <a:pt x="479" y="1021"/>
                    <a:pt x="248" y="837"/>
                    <a:pt x="17" y="1075"/>
                  </a:cubicBezTo>
                  <a:cubicBezTo>
                    <a:pt x="0" y="828"/>
                    <a:pt x="46" y="549"/>
                    <a:pt x="234" y="411"/>
                  </a:cubicBezTo>
                  <a:close/>
                </a:path>
              </a:pathLst>
            </a:custGeom>
            <a:solidFill>
              <a:srgbClr val="70BF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 name="Freeform 10">
              <a:extLst>
                <a:ext uri="{FF2B5EF4-FFF2-40B4-BE49-F238E27FC236}">
                  <a16:creationId xmlns:a16="http://schemas.microsoft.com/office/drawing/2014/main" id="{880D230C-1CA4-0630-315E-DC547F95C7B8}"/>
                </a:ext>
              </a:extLst>
            </p:cNvPr>
            <p:cNvSpPr>
              <a:spLocks/>
            </p:cNvSpPr>
            <p:nvPr/>
          </p:nvSpPr>
          <p:spPr bwMode="auto">
            <a:xfrm>
              <a:off x="5397501" y="3935413"/>
              <a:ext cx="106363" cy="106363"/>
            </a:xfrm>
            <a:custGeom>
              <a:avLst/>
              <a:gdLst>
                <a:gd name="T0" fmla="*/ 20 w 294"/>
                <a:gd name="T1" fmla="*/ 0 h 294"/>
                <a:gd name="T2" fmla="*/ 274 w 294"/>
                <a:gd name="T3" fmla="*/ 0 h 294"/>
                <a:gd name="T4" fmla="*/ 294 w 294"/>
                <a:gd name="T5" fmla="*/ 20 h 294"/>
                <a:gd name="T6" fmla="*/ 294 w 294"/>
                <a:gd name="T7" fmla="*/ 274 h 294"/>
                <a:gd name="T8" fmla="*/ 274 w 294"/>
                <a:gd name="T9" fmla="*/ 294 h 294"/>
                <a:gd name="T10" fmla="*/ 20 w 294"/>
                <a:gd name="T11" fmla="*/ 294 h 294"/>
                <a:gd name="T12" fmla="*/ 0 w 294"/>
                <a:gd name="T13" fmla="*/ 274 h 294"/>
                <a:gd name="T14" fmla="*/ 0 w 294"/>
                <a:gd name="T15" fmla="*/ 20 h 294"/>
                <a:gd name="T16" fmla="*/ 20 w 294"/>
                <a:gd name="T1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4" h="294">
                  <a:moveTo>
                    <a:pt x="20" y="0"/>
                  </a:moveTo>
                  <a:lnTo>
                    <a:pt x="274" y="0"/>
                  </a:lnTo>
                  <a:cubicBezTo>
                    <a:pt x="285" y="0"/>
                    <a:pt x="294" y="9"/>
                    <a:pt x="294" y="20"/>
                  </a:cubicBezTo>
                  <a:lnTo>
                    <a:pt x="294" y="274"/>
                  </a:lnTo>
                  <a:cubicBezTo>
                    <a:pt x="294" y="285"/>
                    <a:pt x="285" y="294"/>
                    <a:pt x="274" y="294"/>
                  </a:cubicBezTo>
                  <a:lnTo>
                    <a:pt x="20" y="294"/>
                  </a:lnTo>
                  <a:cubicBezTo>
                    <a:pt x="9" y="294"/>
                    <a:pt x="0" y="285"/>
                    <a:pt x="0" y="274"/>
                  </a:cubicBezTo>
                  <a:lnTo>
                    <a:pt x="0" y="20"/>
                  </a:lnTo>
                  <a:cubicBezTo>
                    <a:pt x="0" y="9"/>
                    <a:pt x="9" y="0"/>
                    <a:pt x="20" y="0"/>
                  </a:cubicBezTo>
                  <a:close/>
                </a:path>
              </a:pathLst>
            </a:custGeom>
            <a:solidFill>
              <a:srgbClr val="70BF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sp>
        <p:nvSpPr>
          <p:cNvPr id="3" name="CuadroTexto 2">
            <a:extLst>
              <a:ext uri="{FF2B5EF4-FFF2-40B4-BE49-F238E27FC236}">
                <a16:creationId xmlns:a16="http://schemas.microsoft.com/office/drawing/2014/main" id="{817B781C-0699-9C6C-6A54-4D619D4ACE04}"/>
              </a:ext>
            </a:extLst>
          </p:cNvPr>
          <p:cNvSpPr txBox="1"/>
          <p:nvPr/>
        </p:nvSpPr>
        <p:spPr>
          <a:xfrm>
            <a:off x="614497" y="1712865"/>
            <a:ext cx="11244127" cy="4801314"/>
          </a:xfrm>
          <a:prstGeom prst="rect">
            <a:avLst/>
          </a:prstGeom>
          <a:noFill/>
        </p:spPr>
        <p:txBody>
          <a:bodyPr wrap="square">
            <a:spAutoFit/>
          </a:bodyPr>
          <a:lstStyle/>
          <a:p>
            <a:pPr algn="just"/>
            <a:r>
              <a:rPr lang="es-ES" i="1" dirty="0">
                <a:effectLst/>
                <a:latin typeface="+mj-lt"/>
                <a:ea typeface="Times New Roman" panose="02020603050405020304" pitchFamily="18" charset="0"/>
              </a:rPr>
              <a:t> </a:t>
            </a:r>
            <a:r>
              <a:rPr lang="es-ES_tradnl" b="1" dirty="0">
                <a:effectLst/>
                <a:latin typeface="+mj-lt"/>
                <a:ea typeface="Times New Roman" panose="02020603050405020304" pitchFamily="18" charset="0"/>
              </a:rPr>
              <a:t> </a:t>
            </a:r>
            <a:endParaRPr lang="es-PE"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tabLst>
                <a:tab pos="457200" algn="l"/>
              </a:tabLst>
            </a:pPr>
            <a:r>
              <a:rPr lang="es-ES" sz="1800" dirty="0">
                <a:effectLst/>
                <a:latin typeface="Calibri Light" panose="020F0302020204030204" pitchFamily="34" charset="0"/>
                <a:ea typeface="Times New Roman" panose="02020603050405020304" pitchFamily="18" charset="0"/>
              </a:rPr>
              <a:t>Formulario N°1	Formulario Carta de Oferta</a:t>
            </a:r>
            <a:endParaRPr lang="es-PE"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tabLst>
                <a:tab pos="457200" algn="l"/>
              </a:tabLst>
            </a:pPr>
            <a:r>
              <a:rPr lang="es-ES" sz="1800" dirty="0">
                <a:effectLst/>
                <a:latin typeface="Calibri Light" panose="020F0302020204030204" pitchFamily="34" charset="0"/>
                <a:ea typeface="Times New Roman" panose="02020603050405020304" pitchFamily="18" charset="0"/>
              </a:rPr>
              <a:t>Formulario N°2 	Formulario Lista de Cantidades </a:t>
            </a:r>
            <a:endParaRPr lang="es-PE"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tabLst>
                <a:tab pos="457200" algn="l"/>
              </a:tabLst>
            </a:pPr>
            <a:r>
              <a:rPr lang="es-ES" sz="1800" dirty="0">
                <a:effectLst/>
                <a:latin typeface="Calibri Light" panose="020F0302020204030204" pitchFamily="34" charset="0"/>
                <a:ea typeface="Times New Roman" panose="02020603050405020304" pitchFamily="18" charset="0"/>
              </a:rPr>
              <a:t>Formulario N°3	Formulario de Declaración de Mantenimiento de la Oferta </a:t>
            </a:r>
            <a:endParaRPr lang="es-PE"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tabLst>
                <a:tab pos="457200" algn="l"/>
              </a:tabLst>
            </a:pPr>
            <a:r>
              <a:rPr lang="es-ES" sz="1800" dirty="0">
                <a:effectLst/>
                <a:latin typeface="Calibri Light" panose="020F0302020204030204" pitchFamily="34" charset="0"/>
                <a:ea typeface="Times New Roman" panose="02020603050405020304" pitchFamily="18" charset="0"/>
              </a:rPr>
              <a:t>Formulario N°4	Oferta Técnica </a:t>
            </a:r>
            <a:endParaRPr lang="es-PE"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tabLst>
                <a:tab pos="457200" algn="l"/>
              </a:tabLst>
            </a:pPr>
            <a:r>
              <a:rPr lang="es-ES" sz="1800" dirty="0">
                <a:effectLst/>
                <a:latin typeface="Calibri Light" panose="020F0302020204030204" pitchFamily="34" charset="0"/>
                <a:ea typeface="Times New Roman" panose="02020603050405020304" pitchFamily="18" charset="0"/>
              </a:rPr>
              <a:t>Formulario N°5	Formulario de Resumen de Información Financiera </a:t>
            </a:r>
            <a:endParaRPr lang="es-PE"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tabLst>
                <a:tab pos="457200" algn="l"/>
              </a:tabLst>
            </a:pPr>
            <a:r>
              <a:rPr lang="es-ES" sz="1800" dirty="0">
                <a:effectLst/>
                <a:latin typeface="Calibri Light" panose="020F0302020204030204" pitchFamily="34" charset="0"/>
                <a:ea typeface="Times New Roman" panose="02020603050405020304" pitchFamily="18" charset="0"/>
              </a:rPr>
              <a:t>Formulario N°6	Formulario de facturación promedio anual de obras de construcción </a:t>
            </a:r>
            <a:endParaRPr lang="es-PE"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tabLst>
                <a:tab pos="457200" algn="l"/>
              </a:tabLst>
            </a:pPr>
            <a:r>
              <a:rPr lang="es-ES" sz="1800" dirty="0">
                <a:effectLst/>
                <a:latin typeface="Calibri Light" panose="020F0302020204030204" pitchFamily="34" charset="0"/>
                <a:ea typeface="Times New Roman" panose="02020603050405020304" pitchFamily="18" charset="0"/>
              </a:rPr>
              <a:t>Formulario N°7	Formulario de Experiencia Específica del Oferente </a:t>
            </a:r>
            <a:endParaRPr lang="es-PE"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tabLst>
                <a:tab pos="457200" algn="l"/>
              </a:tabLst>
            </a:pPr>
            <a:r>
              <a:rPr lang="es-ES" sz="1800" dirty="0">
                <a:effectLst/>
                <a:latin typeface="Calibri Light" panose="020F0302020204030204" pitchFamily="34" charset="0"/>
                <a:ea typeface="Times New Roman" panose="02020603050405020304" pitchFamily="18" charset="0"/>
              </a:rPr>
              <a:t>Formulario N°8	Formulario de Equipos </a:t>
            </a:r>
            <a:endParaRPr lang="es-PE"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tabLst>
                <a:tab pos="457200" algn="l"/>
              </a:tabLst>
            </a:pPr>
            <a:r>
              <a:rPr lang="es-ES" sz="1800" dirty="0">
                <a:effectLst/>
                <a:latin typeface="Calibri Light" panose="020F0302020204030204" pitchFamily="34" charset="0"/>
                <a:ea typeface="Times New Roman" panose="02020603050405020304" pitchFamily="18" charset="0"/>
              </a:rPr>
              <a:t>Formulario N°9	Formulario de Personal Clave Propuesto y Declaración </a:t>
            </a:r>
            <a:endParaRPr lang="es-PE"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tabLst>
                <a:tab pos="457200" algn="l"/>
              </a:tabLst>
            </a:pPr>
            <a:r>
              <a:rPr lang="es-ES" sz="1800" dirty="0">
                <a:effectLst/>
                <a:latin typeface="Calibri Light" panose="020F0302020204030204" pitchFamily="34" charset="0"/>
                <a:ea typeface="Times New Roman" panose="02020603050405020304" pitchFamily="18" charset="0"/>
              </a:rPr>
              <a:t>Formulario N°10	Formulario de Certificado de Disponibilidad de Línea de Crédito </a:t>
            </a:r>
            <a:endParaRPr lang="es-PE"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tabLst>
                <a:tab pos="457200" algn="l"/>
              </a:tabLst>
            </a:pPr>
            <a:r>
              <a:rPr lang="es-ES" sz="1800" dirty="0">
                <a:effectLst/>
                <a:latin typeface="Calibri Light" panose="020F0302020204030204" pitchFamily="34" charset="0"/>
                <a:ea typeface="Times New Roman" panose="02020603050405020304" pitchFamily="18" charset="0"/>
              </a:rPr>
              <a:t>Formulario N°11-	Formulario Estrategias de Gestión Ambiental y Social y Plan de Implementación (EGPI) </a:t>
            </a:r>
            <a:endParaRPr lang="es-PE"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tabLst>
                <a:tab pos="457200" algn="l"/>
              </a:tabLst>
            </a:pPr>
            <a:r>
              <a:rPr lang="es-ES" sz="1800" dirty="0">
                <a:effectLst/>
                <a:latin typeface="Calibri Light" panose="020F0302020204030204" pitchFamily="34" charset="0"/>
                <a:ea typeface="Times New Roman" panose="02020603050405020304" pitchFamily="18" charset="0"/>
              </a:rPr>
              <a:t>Formulario N°12	Formulario Normas de Conducta  </a:t>
            </a:r>
            <a:endParaRPr lang="es-PE"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tabLst>
                <a:tab pos="457200" algn="l"/>
              </a:tabLst>
            </a:pPr>
            <a:r>
              <a:rPr lang="es-ES" sz="1800" dirty="0">
                <a:effectLst/>
                <a:latin typeface="Calibri Light" panose="020F0302020204030204" pitchFamily="34" charset="0"/>
                <a:ea typeface="Times New Roman" panose="02020603050405020304" pitchFamily="18" charset="0"/>
              </a:rPr>
              <a:t>Formulario N°13	Declaración de Desempeño ASSS </a:t>
            </a:r>
            <a:endParaRPr lang="es-PE" dirty="0">
              <a:latin typeface="Times New Roman" panose="02020603050405020304" pitchFamily="18" charset="0"/>
              <a:ea typeface="Times New Roman" panose="02020603050405020304" pitchFamily="18" charset="0"/>
            </a:endParaRPr>
          </a:p>
          <a:p>
            <a:pPr lvl="0">
              <a:tabLst>
                <a:tab pos="457200" algn="l"/>
              </a:tabLst>
            </a:pPr>
            <a:r>
              <a:rPr lang="es-ES" sz="1800" dirty="0">
                <a:effectLst/>
                <a:latin typeface="Calibri Light" panose="020F0302020204030204" pitchFamily="34" charset="0"/>
                <a:ea typeface="Times New Roman" panose="02020603050405020304" pitchFamily="18" charset="0"/>
              </a:rPr>
              <a:t>Asimismo, se pone a disposición los siguientes formatos, cuyo uso es opcional: </a:t>
            </a:r>
            <a:endParaRPr lang="es-PE"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tabLst>
                <a:tab pos="457200" algn="l"/>
              </a:tabLst>
            </a:pPr>
            <a:r>
              <a:rPr lang="es-ES" sz="1800" dirty="0">
                <a:effectLst/>
                <a:latin typeface="Calibri Light" panose="020F0302020204030204" pitchFamily="34" charset="0"/>
                <a:ea typeface="Times New Roman" panose="02020603050405020304" pitchFamily="18" charset="0"/>
              </a:rPr>
              <a:t>Formato N°1	Carta de Intención de Conformar un Consorcio (APCA)</a:t>
            </a:r>
            <a:endParaRPr lang="es-PE"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tabLst>
                <a:tab pos="457200" algn="l"/>
              </a:tabLst>
            </a:pPr>
            <a:r>
              <a:rPr lang="es-ES" sz="1800" dirty="0">
                <a:effectLst/>
                <a:latin typeface="Calibri Light" panose="020F0302020204030204" pitchFamily="34" charset="0"/>
                <a:ea typeface="Times New Roman" panose="02020603050405020304" pitchFamily="18" charset="0"/>
              </a:rPr>
              <a:t>Formato N°2	Modelo de rotulo de sobre de oferta.</a:t>
            </a:r>
            <a:endParaRPr lang="es-PE" dirty="0">
              <a:effectLst/>
              <a:latin typeface="+mj-lt"/>
              <a:ea typeface="Times New Roman" panose="02020603050405020304" pitchFamily="18" charset="0"/>
            </a:endParaRPr>
          </a:p>
        </p:txBody>
      </p:sp>
      <p:sp>
        <p:nvSpPr>
          <p:cNvPr id="4" name="Título 1">
            <a:extLst>
              <a:ext uri="{FF2B5EF4-FFF2-40B4-BE49-F238E27FC236}">
                <a16:creationId xmlns:a16="http://schemas.microsoft.com/office/drawing/2014/main" id="{6B19576D-E76E-61C1-BDB2-BFE0EB48D1B8}"/>
              </a:ext>
            </a:extLst>
          </p:cNvPr>
          <p:cNvSpPr>
            <a:spLocks noGrp="1"/>
          </p:cNvSpPr>
          <p:nvPr>
            <p:ph type="title"/>
          </p:nvPr>
        </p:nvSpPr>
        <p:spPr>
          <a:xfrm>
            <a:off x="740664" y="1135400"/>
            <a:ext cx="10710672" cy="626720"/>
          </a:xfrm>
        </p:spPr>
        <p:txBody>
          <a:bodyPr>
            <a:normAutofit/>
          </a:bodyPr>
          <a:lstStyle/>
          <a:p>
            <a:r>
              <a:rPr lang="es-MX" sz="3600" b="1" dirty="0"/>
              <a:t>Sección II. Formularios de Oferta</a:t>
            </a:r>
          </a:p>
        </p:txBody>
      </p:sp>
    </p:spTree>
    <p:extLst>
      <p:ext uri="{BB962C8B-B14F-4D97-AF65-F5344CB8AC3E}">
        <p14:creationId xmlns:p14="http://schemas.microsoft.com/office/powerpoint/2010/main" val="2677970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id="{6FBC8130-8563-501F-B011-E88252CAF087}"/>
              </a:ext>
            </a:extLst>
          </p:cNvPr>
          <p:cNvPicPr>
            <a:picLocks noChangeAspect="1"/>
          </p:cNvPicPr>
          <p:nvPr/>
        </p:nvPicPr>
        <p:blipFill>
          <a:blip r:embed="rId2"/>
          <a:stretch>
            <a:fillRect/>
          </a:stretch>
        </p:blipFill>
        <p:spPr>
          <a:xfrm>
            <a:off x="2235358" y="1069896"/>
            <a:ext cx="9442277" cy="5511724"/>
          </a:xfrm>
          <a:prstGeom prst="rect">
            <a:avLst/>
          </a:prstGeom>
        </p:spPr>
      </p:pic>
      <p:grpSp>
        <p:nvGrpSpPr>
          <p:cNvPr id="5" name="Grupo 4">
            <a:extLst>
              <a:ext uri="{FF2B5EF4-FFF2-40B4-BE49-F238E27FC236}">
                <a16:creationId xmlns:a16="http://schemas.microsoft.com/office/drawing/2014/main" id="{FA763C76-9734-A32A-35C1-F996366C9C6F}"/>
              </a:ext>
            </a:extLst>
          </p:cNvPr>
          <p:cNvGrpSpPr/>
          <p:nvPr/>
        </p:nvGrpSpPr>
        <p:grpSpPr>
          <a:xfrm>
            <a:off x="981629" y="128444"/>
            <a:ext cx="2458453" cy="818238"/>
            <a:chOff x="4662488" y="2714625"/>
            <a:chExt cx="2867026" cy="1327151"/>
          </a:xfrm>
        </p:grpSpPr>
        <p:sp>
          <p:nvSpPr>
            <p:cNvPr id="6" name="Freeform 5">
              <a:extLst>
                <a:ext uri="{FF2B5EF4-FFF2-40B4-BE49-F238E27FC236}">
                  <a16:creationId xmlns:a16="http://schemas.microsoft.com/office/drawing/2014/main" id="{CF72B70E-EFA3-D81B-F5C6-C8EC0BA6EC22}"/>
                </a:ext>
              </a:extLst>
            </p:cNvPr>
            <p:cNvSpPr>
              <a:spLocks noEditPoints="1"/>
            </p:cNvSpPr>
            <p:nvPr/>
          </p:nvSpPr>
          <p:spPr bwMode="auto">
            <a:xfrm>
              <a:off x="4662488" y="3313113"/>
              <a:ext cx="709613" cy="547688"/>
            </a:xfrm>
            <a:custGeom>
              <a:avLst/>
              <a:gdLst>
                <a:gd name="T0" fmla="*/ 260 w 1970"/>
                <a:gd name="T1" fmla="*/ 1509 h 1509"/>
                <a:gd name="T2" fmla="*/ 33 w 1970"/>
                <a:gd name="T3" fmla="*/ 1509 h 1509"/>
                <a:gd name="T4" fmla="*/ 0 w 1970"/>
                <a:gd name="T5" fmla="*/ 1476 h 1509"/>
                <a:gd name="T6" fmla="*/ 0 w 1970"/>
                <a:gd name="T7" fmla="*/ 33 h 1509"/>
                <a:gd name="T8" fmla="*/ 33 w 1970"/>
                <a:gd name="T9" fmla="*/ 0 h 1509"/>
                <a:gd name="T10" fmla="*/ 1478 w 1970"/>
                <a:gd name="T11" fmla="*/ 0 h 1509"/>
                <a:gd name="T12" fmla="*/ 1574 w 1970"/>
                <a:gd name="T13" fmla="*/ 10 h 1509"/>
                <a:gd name="T14" fmla="*/ 1666 w 1970"/>
                <a:gd name="T15" fmla="*/ 38 h 1509"/>
                <a:gd name="T16" fmla="*/ 1750 w 1970"/>
                <a:gd name="T17" fmla="*/ 83 h 1509"/>
                <a:gd name="T18" fmla="*/ 1823 w 1970"/>
                <a:gd name="T19" fmla="*/ 142 h 1509"/>
                <a:gd name="T20" fmla="*/ 1883 w 1970"/>
                <a:gd name="T21" fmla="*/ 213 h 1509"/>
                <a:gd name="T22" fmla="*/ 1930 w 1970"/>
                <a:gd name="T23" fmla="*/ 295 h 1509"/>
                <a:gd name="T24" fmla="*/ 1960 w 1970"/>
                <a:gd name="T25" fmla="*/ 385 h 1509"/>
                <a:gd name="T26" fmla="*/ 1970 w 1970"/>
                <a:gd name="T27" fmla="*/ 482 h 1509"/>
                <a:gd name="T28" fmla="*/ 1928 w 1970"/>
                <a:gd name="T29" fmla="*/ 671 h 1509"/>
                <a:gd name="T30" fmla="*/ 1880 w 1970"/>
                <a:gd name="T31" fmla="*/ 752 h 1509"/>
                <a:gd name="T32" fmla="*/ 1818 w 1970"/>
                <a:gd name="T33" fmla="*/ 824 h 1509"/>
                <a:gd name="T34" fmla="*/ 1743 w 1970"/>
                <a:gd name="T35" fmla="*/ 882 h 1509"/>
                <a:gd name="T36" fmla="*/ 1657 w 1970"/>
                <a:gd name="T37" fmla="*/ 926 h 1509"/>
                <a:gd name="T38" fmla="*/ 1564 w 1970"/>
                <a:gd name="T39" fmla="*/ 954 h 1509"/>
                <a:gd name="T40" fmla="*/ 1468 w 1970"/>
                <a:gd name="T41" fmla="*/ 963 h 1509"/>
                <a:gd name="T42" fmla="*/ 293 w 1970"/>
                <a:gd name="T43" fmla="*/ 963 h 1509"/>
                <a:gd name="T44" fmla="*/ 293 w 1970"/>
                <a:gd name="T45" fmla="*/ 1476 h 1509"/>
                <a:gd name="T46" fmla="*/ 260 w 1970"/>
                <a:gd name="T47" fmla="*/ 1509 h 1509"/>
                <a:gd name="T48" fmla="*/ 1472 w 1970"/>
                <a:gd name="T49" fmla="*/ 674 h 1509"/>
                <a:gd name="T50" fmla="*/ 1512 w 1970"/>
                <a:gd name="T51" fmla="*/ 670 h 1509"/>
                <a:gd name="T52" fmla="*/ 1550 w 1970"/>
                <a:gd name="T53" fmla="*/ 659 h 1509"/>
                <a:gd name="T54" fmla="*/ 1585 w 1970"/>
                <a:gd name="T55" fmla="*/ 640 h 1509"/>
                <a:gd name="T56" fmla="*/ 1615 w 1970"/>
                <a:gd name="T57" fmla="*/ 617 h 1509"/>
                <a:gd name="T58" fmla="*/ 1641 w 1970"/>
                <a:gd name="T59" fmla="*/ 588 h 1509"/>
                <a:gd name="T60" fmla="*/ 1662 w 1970"/>
                <a:gd name="T61" fmla="*/ 555 h 1509"/>
                <a:gd name="T62" fmla="*/ 1675 w 1970"/>
                <a:gd name="T63" fmla="*/ 519 h 1509"/>
                <a:gd name="T64" fmla="*/ 1681 w 1970"/>
                <a:gd name="T65" fmla="*/ 482 h 1509"/>
                <a:gd name="T66" fmla="*/ 1675 w 1970"/>
                <a:gd name="T67" fmla="*/ 445 h 1509"/>
                <a:gd name="T68" fmla="*/ 1662 w 1970"/>
                <a:gd name="T69" fmla="*/ 410 h 1509"/>
                <a:gd name="T70" fmla="*/ 1641 w 1970"/>
                <a:gd name="T71" fmla="*/ 377 h 1509"/>
                <a:gd name="T72" fmla="*/ 1615 w 1970"/>
                <a:gd name="T73" fmla="*/ 349 h 1509"/>
                <a:gd name="T74" fmla="*/ 1583 w 1970"/>
                <a:gd name="T75" fmla="*/ 325 h 1509"/>
                <a:gd name="T76" fmla="*/ 1547 w 1970"/>
                <a:gd name="T77" fmla="*/ 307 h 1509"/>
                <a:gd name="T78" fmla="*/ 1509 w 1970"/>
                <a:gd name="T79" fmla="*/ 295 h 1509"/>
                <a:gd name="T80" fmla="*/ 1468 w 1970"/>
                <a:gd name="T81" fmla="*/ 291 h 1509"/>
                <a:gd name="T82" fmla="*/ 293 w 1970"/>
                <a:gd name="T83" fmla="*/ 291 h 1509"/>
                <a:gd name="T84" fmla="*/ 293 w 1970"/>
                <a:gd name="T85" fmla="*/ 674 h 1509"/>
                <a:gd name="T86" fmla="*/ 1472 w 1970"/>
                <a:gd name="T87" fmla="*/ 674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70" h="1509">
                  <a:moveTo>
                    <a:pt x="260" y="1509"/>
                  </a:moveTo>
                  <a:lnTo>
                    <a:pt x="33" y="1509"/>
                  </a:lnTo>
                  <a:cubicBezTo>
                    <a:pt x="15" y="1509"/>
                    <a:pt x="0" y="1495"/>
                    <a:pt x="0" y="1476"/>
                  </a:cubicBezTo>
                  <a:lnTo>
                    <a:pt x="0" y="33"/>
                  </a:lnTo>
                  <a:cubicBezTo>
                    <a:pt x="0" y="15"/>
                    <a:pt x="15" y="0"/>
                    <a:pt x="33" y="0"/>
                  </a:cubicBezTo>
                  <a:lnTo>
                    <a:pt x="1478" y="0"/>
                  </a:lnTo>
                  <a:cubicBezTo>
                    <a:pt x="1511" y="0"/>
                    <a:pt x="1543" y="3"/>
                    <a:pt x="1574" y="10"/>
                  </a:cubicBezTo>
                  <a:cubicBezTo>
                    <a:pt x="1606" y="16"/>
                    <a:pt x="1637" y="26"/>
                    <a:pt x="1666" y="38"/>
                  </a:cubicBezTo>
                  <a:cubicBezTo>
                    <a:pt x="1696" y="51"/>
                    <a:pt x="1724" y="66"/>
                    <a:pt x="1750" y="83"/>
                  </a:cubicBezTo>
                  <a:cubicBezTo>
                    <a:pt x="1776" y="100"/>
                    <a:pt x="1800" y="120"/>
                    <a:pt x="1823" y="142"/>
                  </a:cubicBezTo>
                  <a:cubicBezTo>
                    <a:pt x="1845" y="164"/>
                    <a:pt x="1865" y="188"/>
                    <a:pt x="1883" y="213"/>
                  </a:cubicBezTo>
                  <a:cubicBezTo>
                    <a:pt x="1901" y="239"/>
                    <a:pt x="1916" y="266"/>
                    <a:pt x="1930" y="295"/>
                  </a:cubicBezTo>
                  <a:cubicBezTo>
                    <a:pt x="1943" y="324"/>
                    <a:pt x="1953" y="354"/>
                    <a:pt x="1960" y="385"/>
                  </a:cubicBezTo>
                  <a:cubicBezTo>
                    <a:pt x="1967" y="417"/>
                    <a:pt x="1970" y="449"/>
                    <a:pt x="1970" y="482"/>
                  </a:cubicBezTo>
                  <a:cubicBezTo>
                    <a:pt x="1970" y="549"/>
                    <a:pt x="1956" y="612"/>
                    <a:pt x="1928" y="671"/>
                  </a:cubicBezTo>
                  <a:cubicBezTo>
                    <a:pt x="1915" y="700"/>
                    <a:pt x="1899" y="727"/>
                    <a:pt x="1880" y="752"/>
                  </a:cubicBezTo>
                  <a:cubicBezTo>
                    <a:pt x="1862" y="778"/>
                    <a:pt x="1841" y="802"/>
                    <a:pt x="1818" y="824"/>
                  </a:cubicBezTo>
                  <a:cubicBezTo>
                    <a:pt x="1795" y="845"/>
                    <a:pt x="1770" y="865"/>
                    <a:pt x="1743" y="882"/>
                  </a:cubicBezTo>
                  <a:cubicBezTo>
                    <a:pt x="1716" y="899"/>
                    <a:pt x="1688" y="914"/>
                    <a:pt x="1657" y="926"/>
                  </a:cubicBezTo>
                  <a:cubicBezTo>
                    <a:pt x="1627" y="938"/>
                    <a:pt x="1596" y="948"/>
                    <a:pt x="1564" y="954"/>
                  </a:cubicBezTo>
                  <a:cubicBezTo>
                    <a:pt x="1533" y="960"/>
                    <a:pt x="1500" y="963"/>
                    <a:pt x="1468" y="963"/>
                  </a:cubicBezTo>
                  <a:lnTo>
                    <a:pt x="293" y="963"/>
                  </a:lnTo>
                  <a:lnTo>
                    <a:pt x="293" y="1476"/>
                  </a:lnTo>
                  <a:cubicBezTo>
                    <a:pt x="293" y="1495"/>
                    <a:pt x="279" y="1509"/>
                    <a:pt x="260" y="1509"/>
                  </a:cubicBezTo>
                  <a:close/>
                  <a:moveTo>
                    <a:pt x="1472" y="674"/>
                  </a:moveTo>
                  <a:cubicBezTo>
                    <a:pt x="1486" y="674"/>
                    <a:pt x="1499" y="672"/>
                    <a:pt x="1512" y="670"/>
                  </a:cubicBezTo>
                  <a:cubicBezTo>
                    <a:pt x="1525" y="667"/>
                    <a:pt x="1538" y="664"/>
                    <a:pt x="1550" y="659"/>
                  </a:cubicBezTo>
                  <a:cubicBezTo>
                    <a:pt x="1563" y="653"/>
                    <a:pt x="1575" y="647"/>
                    <a:pt x="1585" y="640"/>
                  </a:cubicBezTo>
                  <a:cubicBezTo>
                    <a:pt x="1596" y="633"/>
                    <a:pt x="1606" y="626"/>
                    <a:pt x="1615" y="617"/>
                  </a:cubicBezTo>
                  <a:cubicBezTo>
                    <a:pt x="1625" y="608"/>
                    <a:pt x="1633" y="599"/>
                    <a:pt x="1641" y="588"/>
                  </a:cubicBezTo>
                  <a:cubicBezTo>
                    <a:pt x="1649" y="578"/>
                    <a:pt x="1656" y="567"/>
                    <a:pt x="1662" y="555"/>
                  </a:cubicBezTo>
                  <a:cubicBezTo>
                    <a:pt x="1668" y="544"/>
                    <a:pt x="1672" y="532"/>
                    <a:pt x="1675" y="519"/>
                  </a:cubicBezTo>
                  <a:cubicBezTo>
                    <a:pt x="1678" y="507"/>
                    <a:pt x="1680" y="495"/>
                    <a:pt x="1681" y="482"/>
                  </a:cubicBezTo>
                  <a:cubicBezTo>
                    <a:pt x="1680" y="469"/>
                    <a:pt x="1678" y="457"/>
                    <a:pt x="1675" y="445"/>
                  </a:cubicBezTo>
                  <a:cubicBezTo>
                    <a:pt x="1672" y="433"/>
                    <a:pt x="1668" y="421"/>
                    <a:pt x="1662" y="410"/>
                  </a:cubicBezTo>
                  <a:cubicBezTo>
                    <a:pt x="1656" y="398"/>
                    <a:pt x="1649" y="387"/>
                    <a:pt x="1641" y="377"/>
                  </a:cubicBezTo>
                  <a:cubicBezTo>
                    <a:pt x="1633" y="367"/>
                    <a:pt x="1624" y="357"/>
                    <a:pt x="1615" y="349"/>
                  </a:cubicBezTo>
                  <a:cubicBezTo>
                    <a:pt x="1605" y="340"/>
                    <a:pt x="1595" y="332"/>
                    <a:pt x="1583" y="325"/>
                  </a:cubicBezTo>
                  <a:cubicBezTo>
                    <a:pt x="1572" y="318"/>
                    <a:pt x="1560" y="312"/>
                    <a:pt x="1547" y="307"/>
                  </a:cubicBezTo>
                  <a:cubicBezTo>
                    <a:pt x="1535" y="302"/>
                    <a:pt x="1522" y="298"/>
                    <a:pt x="1509" y="295"/>
                  </a:cubicBezTo>
                  <a:cubicBezTo>
                    <a:pt x="1496" y="293"/>
                    <a:pt x="1482" y="291"/>
                    <a:pt x="1468" y="291"/>
                  </a:cubicBezTo>
                  <a:lnTo>
                    <a:pt x="293" y="291"/>
                  </a:lnTo>
                  <a:lnTo>
                    <a:pt x="293" y="674"/>
                  </a:lnTo>
                  <a:lnTo>
                    <a:pt x="1472" y="674"/>
                  </a:ln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 name="Freeform 6">
              <a:extLst>
                <a:ext uri="{FF2B5EF4-FFF2-40B4-BE49-F238E27FC236}">
                  <a16:creationId xmlns:a16="http://schemas.microsoft.com/office/drawing/2014/main" id="{E9A77436-CB0E-3047-EA28-A1F2DB294EB8}"/>
                </a:ext>
              </a:extLst>
            </p:cNvPr>
            <p:cNvSpPr>
              <a:spLocks/>
            </p:cNvSpPr>
            <p:nvPr/>
          </p:nvSpPr>
          <p:spPr bwMode="auto">
            <a:xfrm>
              <a:off x="5397501" y="3136900"/>
              <a:ext cx="698500" cy="777875"/>
            </a:xfrm>
            <a:custGeom>
              <a:avLst/>
              <a:gdLst>
                <a:gd name="T0" fmla="*/ 1415 w 1939"/>
                <a:gd name="T1" fmla="*/ 1784 h 2143"/>
                <a:gd name="T2" fmla="*/ 1357 w 1939"/>
                <a:gd name="T3" fmla="*/ 1740 h 2143"/>
                <a:gd name="T4" fmla="*/ 1215 w 1939"/>
                <a:gd name="T5" fmla="*/ 1578 h 2143"/>
                <a:gd name="T6" fmla="*/ 977 w 1939"/>
                <a:gd name="T7" fmla="*/ 1298 h 2143"/>
                <a:gd name="T8" fmla="*/ 734 w 1939"/>
                <a:gd name="T9" fmla="*/ 1011 h 2143"/>
                <a:gd name="T10" fmla="*/ 497 w 1939"/>
                <a:gd name="T11" fmla="*/ 732 h 2143"/>
                <a:gd name="T12" fmla="*/ 348 w 1939"/>
                <a:gd name="T13" fmla="*/ 587 h 2143"/>
                <a:gd name="T14" fmla="*/ 306 w 1939"/>
                <a:gd name="T15" fmla="*/ 598 h 2143"/>
                <a:gd name="T16" fmla="*/ 298 w 1939"/>
                <a:gd name="T17" fmla="*/ 607 h 2143"/>
                <a:gd name="T18" fmla="*/ 293 w 1939"/>
                <a:gd name="T19" fmla="*/ 2110 h 2143"/>
                <a:gd name="T20" fmla="*/ 33 w 1939"/>
                <a:gd name="T21" fmla="*/ 2143 h 2143"/>
                <a:gd name="T22" fmla="*/ 0 w 1939"/>
                <a:gd name="T23" fmla="*/ 606 h 2143"/>
                <a:gd name="T24" fmla="*/ 14 w 1939"/>
                <a:gd name="T25" fmla="*/ 529 h 2143"/>
                <a:gd name="T26" fmla="*/ 74 w 1939"/>
                <a:gd name="T27" fmla="*/ 414 h 2143"/>
                <a:gd name="T28" fmla="*/ 172 w 1939"/>
                <a:gd name="T29" fmla="*/ 335 h 2143"/>
                <a:gd name="T30" fmla="*/ 291 w 1939"/>
                <a:gd name="T31" fmla="*/ 294 h 2143"/>
                <a:gd name="T32" fmla="*/ 493 w 1939"/>
                <a:gd name="T33" fmla="*/ 318 h 2143"/>
                <a:gd name="T34" fmla="*/ 613 w 1939"/>
                <a:gd name="T35" fmla="*/ 413 h 2143"/>
                <a:gd name="T36" fmla="*/ 1317 w 1939"/>
                <a:gd name="T37" fmla="*/ 1243 h 2143"/>
                <a:gd name="T38" fmla="*/ 1559 w 1939"/>
                <a:gd name="T39" fmla="*/ 1524 h 2143"/>
                <a:gd name="T40" fmla="*/ 1571 w 1939"/>
                <a:gd name="T41" fmla="*/ 1531 h 2143"/>
                <a:gd name="T42" fmla="*/ 1582 w 1939"/>
                <a:gd name="T43" fmla="*/ 1535 h 2143"/>
                <a:gd name="T44" fmla="*/ 1625 w 1939"/>
                <a:gd name="T45" fmla="*/ 1524 h 2143"/>
                <a:gd name="T46" fmla="*/ 1643 w 1939"/>
                <a:gd name="T47" fmla="*/ 33 h 2143"/>
                <a:gd name="T48" fmla="*/ 1906 w 1939"/>
                <a:gd name="T49" fmla="*/ 0 h 2143"/>
                <a:gd name="T50" fmla="*/ 1939 w 1939"/>
                <a:gd name="T51" fmla="*/ 1517 h 2143"/>
                <a:gd name="T52" fmla="*/ 1925 w 1939"/>
                <a:gd name="T53" fmla="*/ 1588 h 2143"/>
                <a:gd name="T54" fmla="*/ 1864 w 1939"/>
                <a:gd name="T55" fmla="*/ 1703 h 2143"/>
                <a:gd name="T56" fmla="*/ 1770 w 1939"/>
                <a:gd name="T57" fmla="*/ 1785 h 2143"/>
                <a:gd name="T58" fmla="*/ 1589 w 1939"/>
                <a:gd name="T59" fmla="*/ 1834 h 2143"/>
                <a:gd name="T60" fmla="*/ 1516 w 1939"/>
                <a:gd name="T61" fmla="*/ 1826 h 2143"/>
                <a:gd name="T62" fmla="*/ 1445 w 1939"/>
                <a:gd name="T63" fmla="*/ 1799 h 2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39" h="2143">
                  <a:moveTo>
                    <a:pt x="1445" y="1799"/>
                  </a:moveTo>
                  <a:cubicBezTo>
                    <a:pt x="1435" y="1795"/>
                    <a:pt x="1425" y="1790"/>
                    <a:pt x="1415" y="1784"/>
                  </a:cubicBezTo>
                  <a:cubicBezTo>
                    <a:pt x="1405" y="1778"/>
                    <a:pt x="1395" y="1771"/>
                    <a:pt x="1386" y="1764"/>
                  </a:cubicBezTo>
                  <a:cubicBezTo>
                    <a:pt x="1376" y="1757"/>
                    <a:pt x="1366" y="1749"/>
                    <a:pt x="1357" y="1740"/>
                  </a:cubicBezTo>
                  <a:cubicBezTo>
                    <a:pt x="1348" y="1731"/>
                    <a:pt x="1338" y="1721"/>
                    <a:pt x="1328" y="1710"/>
                  </a:cubicBezTo>
                  <a:cubicBezTo>
                    <a:pt x="1291" y="1666"/>
                    <a:pt x="1253" y="1623"/>
                    <a:pt x="1215" y="1578"/>
                  </a:cubicBezTo>
                  <a:cubicBezTo>
                    <a:pt x="1175" y="1532"/>
                    <a:pt x="1136" y="1486"/>
                    <a:pt x="1098" y="1440"/>
                  </a:cubicBezTo>
                  <a:lnTo>
                    <a:pt x="977" y="1298"/>
                  </a:lnTo>
                  <a:lnTo>
                    <a:pt x="856" y="1155"/>
                  </a:lnTo>
                  <a:lnTo>
                    <a:pt x="734" y="1011"/>
                  </a:lnTo>
                  <a:lnTo>
                    <a:pt x="614" y="870"/>
                  </a:lnTo>
                  <a:cubicBezTo>
                    <a:pt x="572" y="820"/>
                    <a:pt x="533" y="774"/>
                    <a:pt x="497" y="732"/>
                  </a:cubicBezTo>
                  <a:cubicBezTo>
                    <a:pt x="458" y="686"/>
                    <a:pt x="421" y="643"/>
                    <a:pt x="387" y="601"/>
                  </a:cubicBezTo>
                  <a:cubicBezTo>
                    <a:pt x="376" y="591"/>
                    <a:pt x="364" y="587"/>
                    <a:pt x="348" y="587"/>
                  </a:cubicBezTo>
                  <a:cubicBezTo>
                    <a:pt x="340" y="587"/>
                    <a:pt x="332" y="587"/>
                    <a:pt x="325" y="589"/>
                  </a:cubicBezTo>
                  <a:cubicBezTo>
                    <a:pt x="318" y="591"/>
                    <a:pt x="312" y="594"/>
                    <a:pt x="306" y="598"/>
                  </a:cubicBezTo>
                  <a:lnTo>
                    <a:pt x="306" y="598"/>
                  </a:lnTo>
                  <a:cubicBezTo>
                    <a:pt x="302" y="600"/>
                    <a:pt x="299" y="604"/>
                    <a:pt x="298" y="607"/>
                  </a:cubicBezTo>
                  <a:cubicBezTo>
                    <a:pt x="295" y="611"/>
                    <a:pt x="294" y="616"/>
                    <a:pt x="293" y="622"/>
                  </a:cubicBezTo>
                  <a:lnTo>
                    <a:pt x="293" y="2110"/>
                  </a:lnTo>
                  <a:cubicBezTo>
                    <a:pt x="293" y="2129"/>
                    <a:pt x="279" y="2143"/>
                    <a:pt x="260" y="2143"/>
                  </a:cubicBezTo>
                  <a:lnTo>
                    <a:pt x="33" y="2143"/>
                  </a:lnTo>
                  <a:cubicBezTo>
                    <a:pt x="15" y="2143"/>
                    <a:pt x="0" y="2129"/>
                    <a:pt x="0" y="2110"/>
                  </a:cubicBezTo>
                  <a:lnTo>
                    <a:pt x="0" y="606"/>
                  </a:lnTo>
                  <a:cubicBezTo>
                    <a:pt x="0" y="601"/>
                    <a:pt x="1" y="597"/>
                    <a:pt x="2" y="593"/>
                  </a:cubicBezTo>
                  <a:cubicBezTo>
                    <a:pt x="4" y="571"/>
                    <a:pt x="8" y="549"/>
                    <a:pt x="14" y="529"/>
                  </a:cubicBezTo>
                  <a:cubicBezTo>
                    <a:pt x="20" y="507"/>
                    <a:pt x="28" y="486"/>
                    <a:pt x="38" y="467"/>
                  </a:cubicBezTo>
                  <a:cubicBezTo>
                    <a:pt x="49" y="448"/>
                    <a:pt x="61" y="430"/>
                    <a:pt x="74" y="414"/>
                  </a:cubicBezTo>
                  <a:cubicBezTo>
                    <a:pt x="88" y="397"/>
                    <a:pt x="103" y="382"/>
                    <a:pt x="120" y="369"/>
                  </a:cubicBezTo>
                  <a:cubicBezTo>
                    <a:pt x="137" y="356"/>
                    <a:pt x="154" y="344"/>
                    <a:pt x="172" y="335"/>
                  </a:cubicBezTo>
                  <a:cubicBezTo>
                    <a:pt x="191" y="325"/>
                    <a:pt x="210" y="316"/>
                    <a:pt x="230" y="309"/>
                  </a:cubicBezTo>
                  <a:cubicBezTo>
                    <a:pt x="250" y="303"/>
                    <a:pt x="270" y="298"/>
                    <a:pt x="291" y="294"/>
                  </a:cubicBezTo>
                  <a:cubicBezTo>
                    <a:pt x="311" y="291"/>
                    <a:pt x="332" y="289"/>
                    <a:pt x="352" y="289"/>
                  </a:cubicBezTo>
                  <a:cubicBezTo>
                    <a:pt x="401" y="289"/>
                    <a:pt x="448" y="298"/>
                    <a:pt x="493" y="318"/>
                  </a:cubicBezTo>
                  <a:cubicBezTo>
                    <a:pt x="517" y="328"/>
                    <a:pt x="538" y="341"/>
                    <a:pt x="559" y="357"/>
                  </a:cubicBezTo>
                  <a:cubicBezTo>
                    <a:pt x="578" y="373"/>
                    <a:pt x="596" y="391"/>
                    <a:pt x="613" y="413"/>
                  </a:cubicBezTo>
                  <a:lnTo>
                    <a:pt x="848" y="690"/>
                  </a:lnTo>
                  <a:lnTo>
                    <a:pt x="1317" y="1243"/>
                  </a:lnTo>
                  <a:lnTo>
                    <a:pt x="1552" y="1519"/>
                  </a:lnTo>
                  <a:cubicBezTo>
                    <a:pt x="1554" y="1521"/>
                    <a:pt x="1556" y="1523"/>
                    <a:pt x="1559" y="1524"/>
                  </a:cubicBezTo>
                  <a:lnTo>
                    <a:pt x="1560" y="1525"/>
                  </a:lnTo>
                  <a:cubicBezTo>
                    <a:pt x="1563" y="1527"/>
                    <a:pt x="1566" y="1529"/>
                    <a:pt x="1571" y="1531"/>
                  </a:cubicBezTo>
                  <a:lnTo>
                    <a:pt x="1572" y="1532"/>
                  </a:lnTo>
                  <a:cubicBezTo>
                    <a:pt x="1575" y="1533"/>
                    <a:pt x="1579" y="1534"/>
                    <a:pt x="1582" y="1535"/>
                  </a:cubicBezTo>
                  <a:cubicBezTo>
                    <a:pt x="1585" y="1536"/>
                    <a:pt x="1588" y="1536"/>
                    <a:pt x="1591" y="1536"/>
                  </a:cubicBezTo>
                  <a:cubicBezTo>
                    <a:pt x="1603" y="1536"/>
                    <a:pt x="1615" y="1532"/>
                    <a:pt x="1625" y="1524"/>
                  </a:cubicBezTo>
                  <a:cubicBezTo>
                    <a:pt x="1634" y="1517"/>
                    <a:pt x="1640" y="1508"/>
                    <a:pt x="1643" y="1497"/>
                  </a:cubicBezTo>
                  <a:lnTo>
                    <a:pt x="1643" y="33"/>
                  </a:lnTo>
                  <a:cubicBezTo>
                    <a:pt x="1643" y="15"/>
                    <a:pt x="1658" y="0"/>
                    <a:pt x="1676" y="0"/>
                  </a:cubicBezTo>
                  <a:lnTo>
                    <a:pt x="1906" y="0"/>
                  </a:lnTo>
                  <a:cubicBezTo>
                    <a:pt x="1924" y="0"/>
                    <a:pt x="1939" y="15"/>
                    <a:pt x="1939" y="33"/>
                  </a:cubicBezTo>
                  <a:lnTo>
                    <a:pt x="1939" y="1517"/>
                  </a:lnTo>
                  <a:cubicBezTo>
                    <a:pt x="1939" y="1519"/>
                    <a:pt x="1939" y="1521"/>
                    <a:pt x="1938" y="1523"/>
                  </a:cubicBezTo>
                  <a:cubicBezTo>
                    <a:pt x="1936" y="1546"/>
                    <a:pt x="1932" y="1567"/>
                    <a:pt x="1925" y="1588"/>
                  </a:cubicBezTo>
                  <a:cubicBezTo>
                    <a:pt x="1919" y="1610"/>
                    <a:pt x="1910" y="1631"/>
                    <a:pt x="1899" y="1650"/>
                  </a:cubicBezTo>
                  <a:cubicBezTo>
                    <a:pt x="1889" y="1669"/>
                    <a:pt x="1877" y="1686"/>
                    <a:pt x="1864" y="1703"/>
                  </a:cubicBezTo>
                  <a:cubicBezTo>
                    <a:pt x="1850" y="1719"/>
                    <a:pt x="1836" y="1734"/>
                    <a:pt x="1820" y="1748"/>
                  </a:cubicBezTo>
                  <a:cubicBezTo>
                    <a:pt x="1804" y="1762"/>
                    <a:pt x="1787" y="1774"/>
                    <a:pt x="1770" y="1785"/>
                  </a:cubicBezTo>
                  <a:cubicBezTo>
                    <a:pt x="1752" y="1795"/>
                    <a:pt x="1733" y="1804"/>
                    <a:pt x="1713" y="1812"/>
                  </a:cubicBezTo>
                  <a:cubicBezTo>
                    <a:pt x="1673" y="1826"/>
                    <a:pt x="1631" y="1834"/>
                    <a:pt x="1589" y="1834"/>
                  </a:cubicBezTo>
                  <a:cubicBezTo>
                    <a:pt x="1578" y="1834"/>
                    <a:pt x="1566" y="1833"/>
                    <a:pt x="1553" y="1832"/>
                  </a:cubicBezTo>
                  <a:cubicBezTo>
                    <a:pt x="1541" y="1830"/>
                    <a:pt x="1529" y="1828"/>
                    <a:pt x="1516" y="1826"/>
                  </a:cubicBezTo>
                  <a:cubicBezTo>
                    <a:pt x="1503" y="1823"/>
                    <a:pt x="1491" y="1819"/>
                    <a:pt x="1478" y="1815"/>
                  </a:cubicBezTo>
                  <a:cubicBezTo>
                    <a:pt x="1467" y="1810"/>
                    <a:pt x="1456" y="1805"/>
                    <a:pt x="1445" y="1799"/>
                  </a:cubicBez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8" name="Freeform 7">
              <a:extLst>
                <a:ext uri="{FF2B5EF4-FFF2-40B4-BE49-F238E27FC236}">
                  <a16:creationId xmlns:a16="http://schemas.microsoft.com/office/drawing/2014/main" id="{774B5E73-D663-5F8D-79B1-4EFC41F10844}"/>
                </a:ext>
              </a:extLst>
            </p:cNvPr>
            <p:cNvSpPr>
              <a:spLocks noEditPoints="1"/>
            </p:cNvSpPr>
            <p:nvPr/>
          </p:nvSpPr>
          <p:spPr bwMode="auto">
            <a:xfrm>
              <a:off x="6124576" y="3311525"/>
              <a:ext cx="750888" cy="549275"/>
            </a:xfrm>
            <a:custGeom>
              <a:avLst/>
              <a:gdLst>
                <a:gd name="T0" fmla="*/ 1846 w 2081"/>
                <a:gd name="T1" fmla="*/ 844 h 1511"/>
                <a:gd name="T2" fmla="*/ 1808 w 2081"/>
                <a:gd name="T3" fmla="*/ 878 h 1511"/>
                <a:gd name="T4" fmla="*/ 1754 w 2081"/>
                <a:gd name="T5" fmla="*/ 912 h 1511"/>
                <a:gd name="T6" fmla="*/ 1698 w 2081"/>
                <a:gd name="T7" fmla="*/ 939 h 1511"/>
                <a:gd name="T8" fmla="*/ 1684 w 2081"/>
                <a:gd name="T9" fmla="*/ 944 h 1511"/>
                <a:gd name="T10" fmla="*/ 1758 w 2081"/>
                <a:gd name="T11" fmla="*/ 1044 h 1511"/>
                <a:gd name="T12" fmla="*/ 1865 w 2081"/>
                <a:gd name="T13" fmla="*/ 1186 h 1511"/>
                <a:gd name="T14" fmla="*/ 1865 w 2081"/>
                <a:gd name="T15" fmla="*/ 1186 h 1511"/>
                <a:gd name="T16" fmla="*/ 1972 w 2081"/>
                <a:gd name="T17" fmla="*/ 1328 h 1511"/>
                <a:gd name="T18" fmla="*/ 2022 w 2081"/>
                <a:gd name="T19" fmla="*/ 1396 h 1511"/>
                <a:gd name="T20" fmla="*/ 2070 w 2081"/>
                <a:gd name="T21" fmla="*/ 1458 h 1511"/>
                <a:gd name="T22" fmla="*/ 2063 w 2081"/>
                <a:gd name="T23" fmla="*/ 1505 h 1511"/>
                <a:gd name="T24" fmla="*/ 2043 w 2081"/>
                <a:gd name="T25" fmla="*/ 1511 h 1511"/>
                <a:gd name="T26" fmla="*/ 2043 w 2081"/>
                <a:gd name="T27" fmla="*/ 1511 h 1511"/>
                <a:gd name="T28" fmla="*/ 1755 w 2081"/>
                <a:gd name="T29" fmla="*/ 1511 h 1511"/>
                <a:gd name="T30" fmla="*/ 1727 w 2081"/>
                <a:gd name="T31" fmla="*/ 1496 h 1511"/>
                <a:gd name="T32" fmla="*/ 1343 w 2081"/>
                <a:gd name="T33" fmla="*/ 982 h 1511"/>
                <a:gd name="T34" fmla="*/ 293 w 2081"/>
                <a:gd name="T35" fmla="*/ 982 h 1511"/>
                <a:gd name="T36" fmla="*/ 293 w 2081"/>
                <a:gd name="T37" fmla="*/ 1478 h 1511"/>
                <a:gd name="T38" fmla="*/ 260 w 2081"/>
                <a:gd name="T39" fmla="*/ 1511 h 1511"/>
                <a:gd name="T40" fmla="*/ 33 w 2081"/>
                <a:gd name="T41" fmla="*/ 1511 h 1511"/>
                <a:gd name="T42" fmla="*/ 0 w 2081"/>
                <a:gd name="T43" fmla="*/ 1478 h 1511"/>
                <a:gd name="T44" fmla="*/ 0 w 2081"/>
                <a:gd name="T45" fmla="*/ 33 h 1511"/>
                <a:gd name="T46" fmla="*/ 33 w 2081"/>
                <a:gd name="T47" fmla="*/ 0 h 1511"/>
                <a:gd name="T48" fmla="*/ 1497 w 2081"/>
                <a:gd name="T49" fmla="*/ 0 h 1511"/>
                <a:gd name="T50" fmla="*/ 1645 w 2081"/>
                <a:gd name="T51" fmla="*/ 20 h 1511"/>
                <a:gd name="T52" fmla="*/ 1777 w 2081"/>
                <a:gd name="T53" fmla="*/ 80 h 1511"/>
                <a:gd name="T54" fmla="*/ 1779 w 2081"/>
                <a:gd name="T55" fmla="*/ 81 h 1511"/>
                <a:gd name="T56" fmla="*/ 1871 w 2081"/>
                <a:gd name="T57" fmla="*/ 156 h 1511"/>
                <a:gd name="T58" fmla="*/ 1945 w 2081"/>
                <a:gd name="T59" fmla="*/ 253 h 1511"/>
                <a:gd name="T60" fmla="*/ 1992 w 2081"/>
                <a:gd name="T61" fmla="*/ 367 h 1511"/>
                <a:gd name="T62" fmla="*/ 2008 w 2081"/>
                <a:gd name="T63" fmla="*/ 490 h 1511"/>
                <a:gd name="T64" fmla="*/ 1967 w 2081"/>
                <a:gd name="T65" fmla="*/ 682 h 1511"/>
                <a:gd name="T66" fmla="*/ 1918 w 2081"/>
                <a:gd name="T67" fmla="*/ 765 h 1511"/>
                <a:gd name="T68" fmla="*/ 1853 w 2081"/>
                <a:gd name="T69" fmla="*/ 839 h 1511"/>
                <a:gd name="T70" fmla="*/ 1846 w 2081"/>
                <a:gd name="T71" fmla="*/ 844 h 1511"/>
                <a:gd name="T72" fmla="*/ 293 w 2081"/>
                <a:gd name="T73" fmla="*/ 686 h 1511"/>
                <a:gd name="T74" fmla="*/ 1503 w 2081"/>
                <a:gd name="T75" fmla="*/ 686 h 1511"/>
                <a:gd name="T76" fmla="*/ 1584 w 2081"/>
                <a:gd name="T77" fmla="*/ 671 h 1511"/>
                <a:gd name="T78" fmla="*/ 1620 w 2081"/>
                <a:gd name="T79" fmla="*/ 652 h 1511"/>
                <a:gd name="T80" fmla="*/ 1652 w 2081"/>
                <a:gd name="T81" fmla="*/ 628 h 1511"/>
                <a:gd name="T82" fmla="*/ 1678 w 2081"/>
                <a:gd name="T83" fmla="*/ 599 h 1511"/>
                <a:gd name="T84" fmla="*/ 1698 w 2081"/>
                <a:gd name="T85" fmla="*/ 565 h 1511"/>
                <a:gd name="T86" fmla="*/ 1710 w 2081"/>
                <a:gd name="T87" fmla="*/ 529 h 1511"/>
                <a:gd name="T88" fmla="*/ 1714 w 2081"/>
                <a:gd name="T89" fmla="*/ 490 h 1511"/>
                <a:gd name="T90" fmla="*/ 1710 w 2081"/>
                <a:gd name="T91" fmla="*/ 451 h 1511"/>
                <a:gd name="T92" fmla="*/ 1697 w 2081"/>
                <a:gd name="T93" fmla="*/ 415 h 1511"/>
                <a:gd name="T94" fmla="*/ 1697 w 2081"/>
                <a:gd name="T95" fmla="*/ 415 h 1511"/>
                <a:gd name="T96" fmla="*/ 1676 w 2081"/>
                <a:gd name="T97" fmla="*/ 381 h 1511"/>
                <a:gd name="T98" fmla="*/ 1649 w 2081"/>
                <a:gd name="T99" fmla="*/ 352 h 1511"/>
                <a:gd name="T100" fmla="*/ 1617 w 2081"/>
                <a:gd name="T101" fmla="*/ 327 h 1511"/>
                <a:gd name="T102" fmla="*/ 1580 w 2081"/>
                <a:gd name="T103" fmla="*/ 309 h 1511"/>
                <a:gd name="T104" fmla="*/ 1540 w 2081"/>
                <a:gd name="T105" fmla="*/ 297 h 1511"/>
                <a:gd name="T106" fmla="*/ 1540 w 2081"/>
                <a:gd name="T107" fmla="*/ 297 h 1511"/>
                <a:gd name="T108" fmla="*/ 1497 w 2081"/>
                <a:gd name="T109" fmla="*/ 293 h 1511"/>
                <a:gd name="T110" fmla="*/ 293 w 2081"/>
                <a:gd name="T111" fmla="*/ 293 h 1511"/>
                <a:gd name="T112" fmla="*/ 293 w 2081"/>
                <a:gd name="T113" fmla="*/ 686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81" h="1511">
                  <a:moveTo>
                    <a:pt x="1846" y="844"/>
                  </a:moveTo>
                  <a:cubicBezTo>
                    <a:pt x="1834" y="856"/>
                    <a:pt x="1821" y="867"/>
                    <a:pt x="1808" y="878"/>
                  </a:cubicBezTo>
                  <a:cubicBezTo>
                    <a:pt x="1791" y="890"/>
                    <a:pt x="1773" y="902"/>
                    <a:pt x="1754" y="912"/>
                  </a:cubicBezTo>
                  <a:cubicBezTo>
                    <a:pt x="1736" y="922"/>
                    <a:pt x="1718" y="931"/>
                    <a:pt x="1698" y="939"/>
                  </a:cubicBezTo>
                  <a:cubicBezTo>
                    <a:pt x="1693" y="941"/>
                    <a:pt x="1689" y="943"/>
                    <a:pt x="1684" y="944"/>
                  </a:cubicBezTo>
                  <a:lnTo>
                    <a:pt x="1758" y="1044"/>
                  </a:lnTo>
                  <a:lnTo>
                    <a:pt x="1865" y="1186"/>
                  </a:lnTo>
                  <a:lnTo>
                    <a:pt x="1865" y="1186"/>
                  </a:lnTo>
                  <a:lnTo>
                    <a:pt x="1972" y="1328"/>
                  </a:lnTo>
                  <a:lnTo>
                    <a:pt x="2022" y="1396"/>
                  </a:lnTo>
                  <a:lnTo>
                    <a:pt x="2070" y="1458"/>
                  </a:lnTo>
                  <a:cubicBezTo>
                    <a:pt x="2081" y="1473"/>
                    <a:pt x="2078" y="1494"/>
                    <a:pt x="2063" y="1505"/>
                  </a:cubicBezTo>
                  <a:cubicBezTo>
                    <a:pt x="2057" y="1509"/>
                    <a:pt x="2050" y="1511"/>
                    <a:pt x="2043" y="1511"/>
                  </a:cubicBezTo>
                  <a:lnTo>
                    <a:pt x="2043" y="1511"/>
                  </a:lnTo>
                  <a:lnTo>
                    <a:pt x="1755" y="1511"/>
                  </a:lnTo>
                  <a:cubicBezTo>
                    <a:pt x="1744" y="1511"/>
                    <a:pt x="1733" y="1505"/>
                    <a:pt x="1727" y="1496"/>
                  </a:cubicBezTo>
                  <a:lnTo>
                    <a:pt x="1343" y="982"/>
                  </a:lnTo>
                  <a:lnTo>
                    <a:pt x="293" y="982"/>
                  </a:lnTo>
                  <a:lnTo>
                    <a:pt x="293" y="1478"/>
                  </a:lnTo>
                  <a:cubicBezTo>
                    <a:pt x="293" y="1497"/>
                    <a:pt x="278" y="1511"/>
                    <a:pt x="260" y="1511"/>
                  </a:cubicBezTo>
                  <a:lnTo>
                    <a:pt x="33" y="1511"/>
                  </a:lnTo>
                  <a:cubicBezTo>
                    <a:pt x="15" y="1511"/>
                    <a:pt x="0" y="1497"/>
                    <a:pt x="0" y="1478"/>
                  </a:cubicBezTo>
                  <a:lnTo>
                    <a:pt x="0" y="33"/>
                  </a:lnTo>
                  <a:cubicBezTo>
                    <a:pt x="0" y="15"/>
                    <a:pt x="15" y="0"/>
                    <a:pt x="33" y="0"/>
                  </a:cubicBezTo>
                  <a:lnTo>
                    <a:pt x="1497" y="0"/>
                  </a:lnTo>
                  <a:cubicBezTo>
                    <a:pt x="1549" y="0"/>
                    <a:pt x="1598" y="7"/>
                    <a:pt x="1645" y="20"/>
                  </a:cubicBezTo>
                  <a:cubicBezTo>
                    <a:pt x="1691" y="33"/>
                    <a:pt x="1736" y="54"/>
                    <a:pt x="1777" y="80"/>
                  </a:cubicBezTo>
                  <a:lnTo>
                    <a:pt x="1779" y="81"/>
                  </a:lnTo>
                  <a:cubicBezTo>
                    <a:pt x="1813" y="103"/>
                    <a:pt x="1844" y="127"/>
                    <a:pt x="1871" y="156"/>
                  </a:cubicBezTo>
                  <a:cubicBezTo>
                    <a:pt x="1899" y="185"/>
                    <a:pt x="1924" y="217"/>
                    <a:pt x="1945" y="253"/>
                  </a:cubicBezTo>
                  <a:cubicBezTo>
                    <a:pt x="1966" y="290"/>
                    <a:pt x="1981" y="327"/>
                    <a:pt x="1992" y="367"/>
                  </a:cubicBezTo>
                  <a:cubicBezTo>
                    <a:pt x="2002" y="407"/>
                    <a:pt x="2008" y="448"/>
                    <a:pt x="2008" y="490"/>
                  </a:cubicBezTo>
                  <a:cubicBezTo>
                    <a:pt x="2008" y="558"/>
                    <a:pt x="1994" y="622"/>
                    <a:pt x="1967" y="682"/>
                  </a:cubicBezTo>
                  <a:cubicBezTo>
                    <a:pt x="1953" y="711"/>
                    <a:pt x="1937" y="739"/>
                    <a:pt x="1918" y="765"/>
                  </a:cubicBezTo>
                  <a:cubicBezTo>
                    <a:pt x="1899" y="792"/>
                    <a:pt x="1878" y="816"/>
                    <a:pt x="1853" y="839"/>
                  </a:cubicBezTo>
                  <a:cubicBezTo>
                    <a:pt x="1851" y="841"/>
                    <a:pt x="1849" y="843"/>
                    <a:pt x="1846" y="844"/>
                  </a:cubicBezTo>
                  <a:close/>
                  <a:moveTo>
                    <a:pt x="293" y="686"/>
                  </a:moveTo>
                  <a:lnTo>
                    <a:pt x="1503" y="686"/>
                  </a:lnTo>
                  <a:cubicBezTo>
                    <a:pt x="1531" y="686"/>
                    <a:pt x="1558" y="681"/>
                    <a:pt x="1584" y="671"/>
                  </a:cubicBezTo>
                  <a:cubicBezTo>
                    <a:pt x="1597" y="665"/>
                    <a:pt x="1610" y="659"/>
                    <a:pt x="1620" y="652"/>
                  </a:cubicBezTo>
                  <a:cubicBezTo>
                    <a:pt x="1631" y="646"/>
                    <a:pt x="1642" y="638"/>
                    <a:pt x="1652" y="628"/>
                  </a:cubicBezTo>
                  <a:cubicBezTo>
                    <a:pt x="1661" y="619"/>
                    <a:pt x="1670" y="610"/>
                    <a:pt x="1678" y="599"/>
                  </a:cubicBezTo>
                  <a:cubicBezTo>
                    <a:pt x="1685" y="589"/>
                    <a:pt x="1692" y="578"/>
                    <a:pt x="1698" y="565"/>
                  </a:cubicBezTo>
                  <a:cubicBezTo>
                    <a:pt x="1703" y="554"/>
                    <a:pt x="1707" y="541"/>
                    <a:pt x="1710" y="529"/>
                  </a:cubicBezTo>
                  <a:cubicBezTo>
                    <a:pt x="1713" y="517"/>
                    <a:pt x="1714" y="504"/>
                    <a:pt x="1714" y="490"/>
                  </a:cubicBezTo>
                  <a:cubicBezTo>
                    <a:pt x="1714" y="476"/>
                    <a:pt x="1713" y="463"/>
                    <a:pt x="1710" y="451"/>
                  </a:cubicBezTo>
                  <a:cubicBezTo>
                    <a:pt x="1707" y="438"/>
                    <a:pt x="1703" y="426"/>
                    <a:pt x="1697" y="415"/>
                  </a:cubicBezTo>
                  <a:lnTo>
                    <a:pt x="1697" y="415"/>
                  </a:lnTo>
                  <a:cubicBezTo>
                    <a:pt x="1691" y="403"/>
                    <a:pt x="1684" y="391"/>
                    <a:pt x="1676" y="381"/>
                  </a:cubicBezTo>
                  <a:cubicBezTo>
                    <a:pt x="1668" y="370"/>
                    <a:pt x="1659" y="361"/>
                    <a:pt x="1649" y="352"/>
                  </a:cubicBezTo>
                  <a:cubicBezTo>
                    <a:pt x="1639" y="342"/>
                    <a:pt x="1628" y="334"/>
                    <a:pt x="1617" y="327"/>
                  </a:cubicBezTo>
                  <a:cubicBezTo>
                    <a:pt x="1606" y="320"/>
                    <a:pt x="1593" y="314"/>
                    <a:pt x="1580" y="309"/>
                  </a:cubicBezTo>
                  <a:cubicBezTo>
                    <a:pt x="1566" y="304"/>
                    <a:pt x="1553" y="300"/>
                    <a:pt x="1540" y="297"/>
                  </a:cubicBezTo>
                  <a:lnTo>
                    <a:pt x="1540" y="297"/>
                  </a:lnTo>
                  <a:cubicBezTo>
                    <a:pt x="1526" y="295"/>
                    <a:pt x="1512" y="293"/>
                    <a:pt x="1497" y="293"/>
                  </a:cubicBezTo>
                  <a:lnTo>
                    <a:pt x="293" y="293"/>
                  </a:lnTo>
                  <a:lnTo>
                    <a:pt x="293" y="686"/>
                  </a:ln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 name="Freeform 8">
              <a:extLst>
                <a:ext uri="{FF2B5EF4-FFF2-40B4-BE49-F238E27FC236}">
                  <a16:creationId xmlns:a16="http://schemas.microsoft.com/office/drawing/2014/main" id="{4388498A-092F-D76E-C181-35CD54883F4B}"/>
                </a:ext>
              </a:extLst>
            </p:cNvPr>
            <p:cNvSpPr>
              <a:spLocks/>
            </p:cNvSpPr>
            <p:nvPr/>
          </p:nvSpPr>
          <p:spPr bwMode="auto">
            <a:xfrm>
              <a:off x="6861176" y="3311525"/>
              <a:ext cx="668338" cy="549275"/>
            </a:xfrm>
            <a:custGeom>
              <a:avLst/>
              <a:gdLst>
                <a:gd name="T0" fmla="*/ 1821 w 1854"/>
                <a:gd name="T1" fmla="*/ 293 h 1511"/>
                <a:gd name="T2" fmla="*/ 1074 w 1854"/>
                <a:gd name="T3" fmla="*/ 293 h 1511"/>
                <a:gd name="T4" fmla="*/ 1074 w 1854"/>
                <a:gd name="T5" fmla="*/ 1478 h 1511"/>
                <a:gd name="T6" fmla="*/ 1041 w 1854"/>
                <a:gd name="T7" fmla="*/ 1511 h 1511"/>
                <a:gd name="T8" fmla="*/ 813 w 1854"/>
                <a:gd name="T9" fmla="*/ 1511 h 1511"/>
                <a:gd name="T10" fmla="*/ 780 w 1854"/>
                <a:gd name="T11" fmla="*/ 1478 h 1511"/>
                <a:gd name="T12" fmla="*/ 780 w 1854"/>
                <a:gd name="T13" fmla="*/ 293 h 1511"/>
                <a:gd name="T14" fmla="*/ 33 w 1854"/>
                <a:gd name="T15" fmla="*/ 293 h 1511"/>
                <a:gd name="T16" fmla="*/ 0 w 1854"/>
                <a:gd name="T17" fmla="*/ 260 h 1511"/>
                <a:gd name="T18" fmla="*/ 0 w 1854"/>
                <a:gd name="T19" fmla="*/ 33 h 1511"/>
                <a:gd name="T20" fmla="*/ 33 w 1854"/>
                <a:gd name="T21" fmla="*/ 0 h 1511"/>
                <a:gd name="T22" fmla="*/ 1821 w 1854"/>
                <a:gd name="T23" fmla="*/ 0 h 1511"/>
                <a:gd name="T24" fmla="*/ 1854 w 1854"/>
                <a:gd name="T25" fmla="*/ 33 h 1511"/>
                <a:gd name="T26" fmla="*/ 1854 w 1854"/>
                <a:gd name="T27" fmla="*/ 260 h 1511"/>
                <a:gd name="T28" fmla="*/ 1821 w 1854"/>
                <a:gd name="T29" fmla="*/ 293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4" h="1511">
                  <a:moveTo>
                    <a:pt x="1821" y="293"/>
                  </a:moveTo>
                  <a:lnTo>
                    <a:pt x="1074" y="293"/>
                  </a:lnTo>
                  <a:lnTo>
                    <a:pt x="1074" y="1478"/>
                  </a:lnTo>
                  <a:cubicBezTo>
                    <a:pt x="1074" y="1497"/>
                    <a:pt x="1059" y="1511"/>
                    <a:pt x="1041" y="1511"/>
                  </a:cubicBezTo>
                  <a:lnTo>
                    <a:pt x="813" y="1511"/>
                  </a:lnTo>
                  <a:cubicBezTo>
                    <a:pt x="795" y="1511"/>
                    <a:pt x="780" y="1497"/>
                    <a:pt x="780" y="1478"/>
                  </a:cubicBezTo>
                  <a:lnTo>
                    <a:pt x="780" y="293"/>
                  </a:lnTo>
                  <a:lnTo>
                    <a:pt x="33" y="293"/>
                  </a:lnTo>
                  <a:cubicBezTo>
                    <a:pt x="15" y="293"/>
                    <a:pt x="0" y="279"/>
                    <a:pt x="0" y="260"/>
                  </a:cubicBezTo>
                  <a:lnTo>
                    <a:pt x="0" y="33"/>
                  </a:lnTo>
                  <a:cubicBezTo>
                    <a:pt x="0" y="15"/>
                    <a:pt x="15" y="0"/>
                    <a:pt x="33" y="0"/>
                  </a:cubicBezTo>
                  <a:lnTo>
                    <a:pt x="1821" y="0"/>
                  </a:lnTo>
                  <a:cubicBezTo>
                    <a:pt x="1839" y="0"/>
                    <a:pt x="1854" y="15"/>
                    <a:pt x="1854" y="33"/>
                  </a:cubicBezTo>
                  <a:lnTo>
                    <a:pt x="1854" y="260"/>
                  </a:lnTo>
                  <a:cubicBezTo>
                    <a:pt x="1854" y="279"/>
                    <a:pt x="1839" y="293"/>
                    <a:pt x="1821" y="293"/>
                  </a:cubicBezTo>
                  <a:close/>
                </a:path>
              </a:pathLst>
            </a:custGeom>
            <a:solidFill>
              <a:srgbClr val="593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 name="Freeform 9">
              <a:extLst>
                <a:ext uri="{FF2B5EF4-FFF2-40B4-BE49-F238E27FC236}">
                  <a16:creationId xmlns:a16="http://schemas.microsoft.com/office/drawing/2014/main" id="{E127FC99-C69B-3219-817B-BB4431620BE5}"/>
                </a:ext>
              </a:extLst>
            </p:cNvPr>
            <p:cNvSpPr>
              <a:spLocks/>
            </p:cNvSpPr>
            <p:nvPr/>
          </p:nvSpPr>
          <p:spPr bwMode="auto">
            <a:xfrm>
              <a:off x="6032501" y="2714625"/>
              <a:ext cx="433388" cy="390525"/>
            </a:xfrm>
            <a:custGeom>
              <a:avLst/>
              <a:gdLst>
                <a:gd name="T0" fmla="*/ 234 w 1200"/>
                <a:gd name="T1" fmla="*/ 411 h 1075"/>
                <a:gd name="T2" fmla="*/ 710 w 1200"/>
                <a:gd name="T3" fmla="*/ 913 h 1075"/>
                <a:gd name="T4" fmla="*/ 17 w 1200"/>
                <a:gd name="T5" fmla="*/ 1075 h 1075"/>
                <a:gd name="T6" fmla="*/ 234 w 1200"/>
                <a:gd name="T7" fmla="*/ 411 h 1075"/>
              </a:gdLst>
              <a:ahLst/>
              <a:cxnLst>
                <a:cxn ang="0">
                  <a:pos x="T0" y="T1"/>
                </a:cxn>
                <a:cxn ang="0">
                  <a:pos x="T2" y="T3"/>
                </a:cxn>
                <a:cxn ang="0">
                  <a:pos x="T4" y="T5"/>
                </a:cxn>
                <a:cxn ang="0">
                  <a:pos x="T6" y="T7"/>
                </a:cxn>
              </a:cxnLst>
              <a:rect l="0" t="0" r="r" b="b"/>
              <a:pathLst>
                <a:path w="1200" h="1075">
                  <a:moveTo>
                    <a:pt x="234" y="411"/>
                  </a:moveTo>
                  <a:cubicBezTo>
                    <a:pt x="796" y="0"/>
                    <a:pt x="1200" y="672"/>
                    <a:pt x="710" y="913"/>
                  </a:cubicBezTo>
                  <a:cubicBezTo>
                    <a:pt x="479" y="1021"/>
                    <a:pt x="248" y="837"/>
                    <a:pt x="17" y="1075"/>
                  </a:cubicBezTo>
                  <a:cubicBezTo>
                    <a:pt x="0" y="828"/>
                    <a:pt x="46" y="549"/>
                    <a:pt x="234" y="411"/>
                  </a:cubicBezTo>
                  <a:close/>
                </a:path>
              </a:pathLst>
            </a:custGeom>
            <a:solidFill>
              <a:srgbClr val="70BF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 name="Freeform 10">
              <a:extLst>
                <a:ext uri="{FF2B5EF4-FFF2-40B4-BE49-F238E27FC236}">
                  <a16:creationId xmlns:a16="http://schemas.microsoft.com/office/drawing/2014/main" id="{3D2C7CEC-560F-1869-EF45-83BEE08393C8}"/>
                </a:ext>
              </a:extLst>
            </p:cNvPr>
            <p:cNvSpPr>
              <a:spLocks/>
            </p:cNvSpPr>
            <p:nvPr/>
          </p:nvSpPr>
          <p:spPr bwMode="auto">
            <a:xfrm>
              <a:off x="5397501" y="3935413"/>
              <a:ext cx="106363" cy="106363"/>
            </a:xfrm>
            <a:custGeom>
              <a:avLst/>
              <a:gdLst>
                <a:gd name="T0" fmla="*/ 20 w 294"/>
                <a:gd name="T1" fmla="*/ 0 h 294"/>
                <a:gd name="T2" fmla="*/ 274 w 294"/>
                <a:gd name="T3" fmla="*/ 0 h 294"/>
                <a:gd name="T4" fmla="*/ 294 w 294"/>
                <a:gd name="T5" fmla="*/ 20 h 294"/>
                <a:gd name="T6" fmla="*/ 294 w 294"/>
                <a:gd name="T7" fmla="*/ 274 h 294"/>
                <a:gd name="T8" fmla="*/ 274 w 294"/>
                <a:gd name="T9" fmla="*/ 294 h 294"/>
                <a:gd name="T10" fmla="*/ 20 w 294"/>
                <a:gd name="T11" fmla="*/ 294 h 294"/>
                <a:gd name="T12" fmla="*/ 0 w 294"/>
                <a:gd name="T13" fmla="*/ 274 h 294"/>
                <a:gd name="T14" fmla="*/ 0 w 294"/>
                <a:gd name="T15" fmla="*/ 20 h 294"/>
                <a:gd name="T16" fmla="*/ 20 w 294"/>
                <a:gd name="T1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4" h="294">
                  <a:moveTo>
                    <a:pt x="20" y="0"/>
                  </a:moveTo>
                  <a:lnTo>
                    <a:pt x="274" y="0"/>
                  </a:lnTo>
                  <a:cubicBezTo>
                    <a:pt x="285" y="0"/>
                    <a:pt x="294" y="9"/>
                    <a:pt x="294" y="20"/>
                  </a:cubicBezTo>
                  <a:lnTo>
                    <a:pt x="294" y="274"/>
                  </a:lnTo>
                  <a:cubicBezTo>
                    <a:pt x="294" y="285"/>
                    <a:pt x="285" y="294"/>
                    <a:pt x="274" y="294"/>
                  </a:cubicBezTo>
                  <a:lnTo>
                    <a:pt x="20" y="294"/>
                  </a:lnTo>
                  <a:cubicBezTo>
                    <a:pt x="9" y="294"/>
                    <a:pt x="0" y="285"/>
                    <a:pt x="0" y="274"/>
                  </a:cubicBezTo>
                  <a:lnTo>
                    <a:pt x="0" y="20"/>
                  </a:lnTo>
                  <a:cubicBezTo>
                    <a:pt x="0" y="9"/>
                    <a:pt x="9" y="0"/>
                    <a:pt x="20" y="0"/>
                  </a:cubicBezTo>
                  <a:close/>
                </a:path>
              </a:pathLst>
            </a:custGeom>
            <a:solidFill>
              <a:srgbClr val="70BF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graphicFrame>
        <p:nvGraphicFramePr>
          <p:cNvPr id="13" name="Tabla 12">
            <a:extLst>
              <a:ext uri="{FF2B5EF4-FFF2-40B4-BE49-F238E27FC236}">
                <a16:creationId xmlns:a16="http://schemas.microsoft.com/office/drawing/2014/main" id="{78DD7C92-FBC7-B2F4-5273-AD86A9EFD0D4}"/>
              </a:ext>
            </a:extLst>
          </p:cNvPr>
          <p:cNvGraphicFramePr>
            <a:graphicFrameLocks noGrp="1"/>
          </p:cNvGraphicFramePr>
          <p:nvPr>
            <p:extLst>
              <p:ext uri="{D42A27DB-BD31-4B8C-83A1-F6EECF244321}">
                <p14:modId xmlns:p14="http://schemas.microsoft.com/office/powerpoint/2010/main" val="2276726791"/>
              </p:ext>
            </p:extLst>
          </p:nvPr>
        </p:nvGraphicFramePr>
        <p:xfrm>
          <a:off x="3837373" y="192723"/>
          <a:ext cx="7083202" cy="749935"/>
        </p:xfrm>
        <a:graphic>
          <a:graphicData uri="http://schemas.openxmlformats.org/drawingml/2006/table">
            <a:tbl>
              <a:tblPr firstRow="1" firstCol="1" bandRow="1"/>
              <a:tblGrid>
                <a:gridCol w="5001827">
                  <a:extLst>
                    <a:ext uri="{9D8B030D-6E8A-4147-A177-3AD203B41FA5}">
                      <a16:colId xmlns:a16="http://schemas.microsoft.com/office/drawing/2014/main" val="3995355258"/>
                    </a:ext>
                  </a:extLst>
                </a:gridCol>
                <a:gridCol w="2081375">
                  <a:extLst>
                    <a:ext uri="{9D8B030D-6E8A-4147-A177-3AD203B41FA5}">
                      <a16:colId xmlns:a16="http://schemas.microsoft.com/office/drawing/2014/main" val="958389916"/>
                    </a:ext>
                  </a:extLst>
                </a:gridCol>
              </a:tblGrid>
              <a:tr h="141007">
                <a:tc>
                  <a:txBody>
                    <a:bodyPr/>
                    <a:lstStyle/>
                    <a:p>
                      <a:pPr algn="ctr">
                        <a:lnSpc>
                          <a:spcPct val="107000"/>
                        </a:lnSpc>
                        <a:spcAft>
                          <a:spcPts val="800"/>
                        </a:spcAft>
                      </a:pPr>
                      <a:r>
                        <a:rPr lang="es-ES" sz="1100" b="0" kern="100">
                          <a:solidFill>
                            <a:srgbClr val="000000"/>
                          </a:solidFill>
                          <a:effectLst/>
                          <a:latin typeface="+mj-lt"/>
                          <a:ea typeface="Calibri" panose="020F0502020204030204" pitchFamily="34" charset="0"/>
                          <a:cs typeface="Times New Roman" panose="02020603050405020304" pitchFamily="18" charset="0"/>
                        </a:rPr>
                        <a:t>Sección I.  Instrucciones a los Oferentes (IAO) numeral 6.5</a:t>
                      </a:r>
                      <a:endParaRPr lang="es-PE" sz="1100" b="0" kern="1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a:lnSpc>
                          <a:spcPct val="107000"/>
                        </a:lnSpc>
                        <a:spcAft>
                          <a:spcPts val="800"/>
                        </a:spcAft>
                      </a:pPr>
                      <a:r>
                        <a:rPr lang="es-ES" sz="1100" b="0" kern="100">
                          <a:solidFill>
                            <a:srgbClr val="000000"/>
                          </a:solidFill>
                          <a:effectLst/>
                          <a:latin typeface="+mj-lt"/>
                          <a:ea typeface="Calibri" panose="020F0502020204030204" pitchFamily="34" charset="0"/>
                          <a:cs typeface="Times New Roman" panose="02020603050405020304" pitchFamily="18" charset="0"/>
                        </a:rPr>
                        <a:t>Sección II. Formularios de Oferta</a:t>
                      </a:r>
                      <a:endParaRPr lang="es-PE" sz="1100" b="0" kern="1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489187249"/>
                  </a:ext>
                </a:extLst>
              </a:tr>
              <a:tr h="501373">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s-ES" sz="1200" b="0" kern="100">
                          <a:effectLst/>
                          <a:latin typeface="+mj-lt"/>
                          <a:ea typeface="Calibri" panose="020F0502020204030204" pitchFamily="34" charset="0"/>
                          <a:cs typeface="Times New Roman" panose="02020603050405020304" pitchFamily="18" charset="0"/>
                        </a:rPr>
                        <a:t>6.5.1 Formulario Carta de Oferta. </a:t>
                      </a:r>
                      <a:r>
                        <a:rPr lang="es-PE" sz="1200" b="0" kern="100">
                          <a:solidFill>
                            <a:schemeClr val="tx1"/>
                          </a:solidFill>
                          <a:effectLst/>
                          <a:latin typeface="+mj-lt"/>
                          <a:ea typeface="+mn-ea"/>
                          <a:cs typeface="Times New Roman" panose="02020603050405020304" pitchFamily="18" charset="0"/>
                        </a:rPr>
                        <a:t>La persona que firme la Oferta deberá contar con el poder otorgado por el Licitante</a:t>
                      </a:r>
                      <a:endParaRPr lang="es-PE" sz="1200" b="0" kern="1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spcAft>
                          <a:spcPts val="800"/>
                        </a:spcAft>
                      </a:pPr>
                      <a:r>
                        <a:rPr lang="es-ES" sz="1200" b="0" kern="100" dirty="0">
                          <a:effectLst/>
                          <a:latin typeface="+mj-lt"/>
                          <a:ea typeface="Calibri" panose="020F0502020204030204" pitchFamily="34" charset="0"/>
                          <a:cs typeface="Times New Roman" panose="02020603050405020304" pitchFamily="18" charset="0"/>
                        </a:rPr>
                        <a:t>FORMULARIO N°1 FORMULARIO CARTA DE OFERTA  </a:t>
                      </a:r>
                      <a:endParaRPr lang="es-PE" sz="1200" b="0" kern="1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8345229"/>
                  </a:ext>
                </a:extLst>
              </a:tr>
            </a:tbl>
          </a:graphicData>
        </a:graphic>
      </p:graphicFrame>
      <p:sp>
        <p:nvSpPr>
          <p:cNvPr id="3" name="CuadroTexto 2">
            <a:extLst>
              <a:ext uri="{FF2B5EF4-FFF2-40B4-BE49-F238E27FC236}">
                <a16:creationId xmlns:a16="http://schemas.microsoft.com/office/drawing/2014/main" id="{878809F1-1D46-E054-9758-ACE9F4E65D11}"/>
              </a:ext>
            </a:extLst>
          </p:cNvPr>
          <p:cNvSpPr txBox="1"/>
          <p:nvPr/>
        </p:nvSpPr>
        <p:spPr>
          <a:xfrm>
            <a:off x="163342" y="2411807"/>
            <a:ext cx="1748034" cy="2677656"/>
          </a:xfrm>
          <a:prstGeom prst="rect">
            <a:avLst/>
          </a:prstGeom>
          <a:noFill/>
        </p:spPr>
        <p:txBody>
          <a:bodyPr wrap="square">
            <a:spAutoFit/>
          </a:bodyPr>
          <a:lstStyle/>
          <a:p>
            <a:pPr algn="just"/>
            <a:r>
              <a:rPr lang="es-ES" sz="1200" b="1" dirty="0">
                <a:effectLst/>
                <a:latin typeface="Calibri Light" panose="020F0302020204030204" pitchFamily="34" charset="0"/>
                <a:ea typeface="Times New Roman" panose="02020603050405020304" pitchFamily="18" charset="0"/>
              </a:rPr>
              <a:t>Los descuentos que se ofrecen en el presente literal se aplican sobre el monto ofertado en literal (c) del presente documento (Formulario de Carta de Oferta). Asimismo, la metodología aplicada para este descuento es independiente a la utilizada para la formulación de su oferta primigenia.</a:t>
            </a:r>
            <a:endParaRPr lang="es-PE" sz="1200" b="1" dirty="0">
              <a:effectLst/>
              <a:latin typeface="Times New Roman" panose="02020603050405020304" pitchFamily="18" charset="0"/>
              <a:ea typeface="Times New Roman" panose="02020603050405020304" pitchFamily="18" charset="0"/>
            </a:endParaRPr>
          </a:p>
        </p:txBody>
      </p:sp>
      <p:sp>
        <p:nvSpPr>
          <p:cNvPr id="4" name="Rectángulo 3">
            <a:extLst>
              <a:ext uri="{FF2B5EF4-FFF2-40B4-BE49-F238E27FC236}">
                <a16:creationId xmlns:a16="http://schemas.microsoft.com/office/drawing/2014/main" id="{DCA1B86E-2B9B-2392-99FE-2DCDC2F9EA0F}"/>
              </a:ext>
            </a:extLst>
          </p:cNvPr>
          <p:cNvSpPr/>
          <p:nvPr/>
        </p:nvSpPr>
        <p:spPr>
          <a:xfrm>
            <a:off x="2235358" y="3428999"/>
            <a:ext cx="4225600" cy="75798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Flecha: a la derecha 11">
            <a:extLst>
              <a:ext uri="{FF2B5EF4-FFF2-40B4-BE49-F238E27FC236}">
                <a16:creationId xmlns:a16="http://schemas.microsoft.com/office/drawing/2014/main" id="{F321EB83-C100-01E5-C087-B4505E9B82E6}"/>
              </a:ext>
            </a:extLst>
          </p:cNvPr>
          <p:cNvSpPr/>
          <p:nvPr/>
        </p:nvSpPr>
        <p:spPr>
          <a:xfrm>
            <a:off x="1911376" y="3429000"/>
            <a:ext cx="235681" cy="643270"/>
          </a:xfrm>
          <a:prstGeom prst="rightArrow">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80966732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090CFFB64082A9488790BD6084C310EF" ma:contentTypeVersion="11" ma:contentTypeDescription="Crear nuevo documento." ma:contentTypeScope="" ma:versionID="0ad88ec379e3ba0d0eff33b5f6ef48f1">
  <xsd:schema xmlns:xsd="http://www.w3.org/2001/XMLSchema" xmlns:xs="http://www.w3.org/2001/XMLSchema" xmlns:p="http://schemas.microsoft.com/office/2006/metadata/properties" xmlns:ns2="10650edc-7d86-4ead-a355-b800e1988940" xmlns:ns3="00f8f5c1-059a-410c-8892-94d7051fa625" targetNamespace="http://schemas.microsoft.com/office/2006/metadata/properties" ma:root="true" ma:fieldsID="48bf3cc77e43e45553abe5178f5868b8" ns2:_="" ns3:_="">
    <xsd:import namespace="10650edc-7d86-4ead-a355-b800e1988940"/>
    <xsd:import namespace="00f8f5c1-059a-410c-8892-94d7051fa62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650edc-7d86-4ead-a355-b800e19889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Etiquetas de imagen" ma:readOnly="false" ma:fieldId="{5cf76f15-5ced-4ddc-b409-7134ff3c332f}" ma:taxonomyMulti="true" ma:sspId="0ef0b1bd-beb2-4cac-bd57-ff6ae33b416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f8f5c1-059a-410c-8892-94d7051fa62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527eb69-f9f3-447e-9eeb-69839610dab1}" ma:internalName="TaxCatchAll" ma:showField="CatchAllData" ma:web="00f8f5c1-059a-410c-8892-94d7051fa6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0650edc-7d86-4ead-a355-b800e1988940">
      <Terms xmlns="http://schemas.microsoft.com/office/infopath/2007/PartnerControls"/>
    </lcf76f155ced4ddcb4097134ff3c332f>
    <TaxCatchAll xmlns="00f8f5c1-059a-410c-8892-94d7051fa625" xsi:nil="true"/>
  </documentManagement>
</p:properties>
</file>

<file path=customXml/itemProps1.xml><?xml version="1.0" encoding="utf-8"?>
<ds:datastoreItem xmlns:ds="http://schemas.openxmlformats.org/officeDocument/2006/customXml" ds:itemID="{BB1E0962-3685-46A5-9A73-F73B0BCDAA65}">
  <ds:schemaRefs>
    <ds:schemaRef ds:uri="00f8f5c1-059a-410c-8892-94d7051fa625"/>
    <ds:schemaRef ds:uri="10650edc-7d86-4ead-a355-b800e198894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A6B87BE-E5B1-4FA9-91BE-A86B7CCEEA1E}">
  <ds:schemaRefs>
    <ds:schemaRef ds:uri="http://schemas.microsoft.com/sharepoint/v3/contenttype/forms"/>
  </ds:schemaRefs>
</ds:datastoreItem>
</file>

<file path=customXml/itemProps3.xml><?xml version="1.0" encoding="utf-8"?>
<ds:datastoreItem xmlns:ds="http://schemas.openxmlformats.org/officeDocument/2006/customXml" ds:itemID="{A9C17D7F-6967-4A8E-9F77-D733B15B0281}">
  <ds:schemaRefs>
    <ds:schemaRef ds:uri="00f8f5c1-059a-410c-8892-94d7051fa625"/>
    <ds:schemaRef ds:uri="10650edc-7d86-4ead-a355-b800e1988940"/>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263</TotalTime>
  <Words>5463</Words>
  <Application>Microsoft Office PowerPoint</Application>
  <PresentationFormat>Panorámica</PresentationFormat>
  <Paragraphs>476</Paragraphs>
  <Slides>29</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29</vt:i4>
      </vt:variant>
    </vt:vector>
  </HeadingPairs>
  <TitlesOfParts>
    <vt:vector size="37" baseType="lpstr">
      <vt:lpstr>Aptos</vt:lpstr>
      <vt:lpstr>Arial</vt:lpstr>
      <vt:lpstr>Arial Narrow</vt:lpstr>
      <vt:lpstr>Calibri</vt:lpstr>
      <vt:lpstr>Calibri Light</vt:lpstr>
      <vt:lpstr>Times New Roman</vt:lpstr>
      <vt:lpstr>Wingdings</vt:lpstr>
      <vt:lpstr>Tema de Office</vt:lpstr>
      <vt:lpstr>Programa Nacional de Riego Tecnificado para una Agricultura   Climáticamente Resiliente</vt:lpstr>
      <vt:lpstr>Presentación de PowerPoint</vt:lpstr>
      <vt:lpstr>Presentación de PowerPoint</vt:lpstr>
      <vt:lpstr>Presentación de PowerPoint</vt:lpstr>
      <vt:lpstr>Preparación y presentación de las Ofertas</vt:lpstr>
      <vt:lpstr>Presentación de PowerPoint</vt:lpstr>
      <vt:lpstr>https://www.gob.pe/institucion/psi/colecciones/48134-solicitud-de-ofertas </vt:lpstr>
      <vt:lpstr>Sección II. Formularios de Oferta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del sobre que contiene la Oferta</vt:lpstr>
      <vt:lpstr>Fecha y hora de presentación de ofertas</vt:lpstr>
      <vt:lpstr>Presentación de PowerPoint</vt:lpstr>
      <vt:lpstr>Programa Nacional de Riego Tecnificado para una Agricultura   Climáticamente Resiliente</vt:lpstr>
      <vt:lpstr>Programa Nacional de Riego Tecnificado para una Agricultura   Climáticamente Resiliente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Maria Teresa Sanchez Lechuga</dc:creator>
  <cp:lastModifiedBy>Maria Teresa Sanchez</cp:lastModifiedBy>
  <cp:revision>13</cp:revision>
  <dcterms:created xsi:type="dcterms:W3CDTF">2024-10-02T21:30:28Z</dcterms:created>
  <dcterms:modified xsi:type="dcterms:W3CDTF">2025-01-06T05:11:17Z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0x010100090CFFB64082A9488790BD6084C310EF</vt:lpwstr>
  </property>
  <property fmtid="{D5CDD505-2E9C-101B-9397-08002B2CF9AE}" pid="3" name="MediaServiceImageTags">
    <vt:lpwstr/>
  </property>
</Properties>
</file>