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8" r:id="rId4"/>
    <p:sldId id="275" r:id="rId5"/>
    <p:sldId id="274" r:id="rId6"/>
    <p:sldId id="276" r:id="rId7"/>
    <p:sldId id="281" r:id="rId8"/>
    <p:sldId id="280" r:id="rId9"/>
    <p:sldId id="277" r:id="rId10"/>
    <p:sldId id="278" r:id="rId11"/>
    <p:sldId id="279" r:id="rId12"/>
    <p:sldId id="262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00AE-F3E9-4802-BD15-A92F13721CBA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0EEB7-1EF0-4EB2-A051-C17DC034E9F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722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0EEB7-1EF0-4EB2-A051-C17DC034E9F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644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7B223-75AA-9B42-8F6E-BD6265B6F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B34854-CD2A-79FD-2BA7-AC740A3D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CBC0B-D684-8BDE-BDD6-E770B2B8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D7EA8E-3DD1-6A84-3FBE-BBB81AD3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6F315B-6519-3023-05F6-48EB1399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453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DDC63-F6AA-FFBF-0E6D-ED16EC6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816411-F714-3234-8237-B74523B12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50D8B-5110-DACA-8A4D-53EEF967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E7E30F-D1FF-C15B-740B-9EC9195F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355C0-1609-3B3D-2289-1C6AC9EC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73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3CF432-D848-E98C-B9FE-81C8BF2C6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9124E-05F3-69B2-7889-C5ED88504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2B483-5E2E-0683-1548-BB2E0B6F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40490B-D46E-E3C4-6C87-2B890298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49C52-4C9F-5DE2-0574-84271E6D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125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9395D-A5E8-0008-A29F-4CAC1074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64CB6-D86D-35DA-D96B-27687C2D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DCF66B-33D4-C5E3-6E9C-969D5E8C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4E14E-8152-7E83-A5C4-EF672E48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28C2F-94B2-0490-2972-8CD9C72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74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6211-75A5-6038-301E-C10E5D2E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930A-1C64-4DD3-52B5-92A7BA11E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7AF28A-3A19-F05F-41A1-6DF8B615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B65FE-C154-535B-F1ED-0915731A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D401C-FB91-137C-8670-0ED31CD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99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E250A-9892-C1D3-22B9-2CD8D84A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374BA3-B790-A288-B120-F1D0EAC8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D93050-BA56-3D6B-B258-48965277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DD1A8-CECF-A57E-56B9-C5ED45AB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D5501A-8A8E-B877-2111-4E0573D9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7E063-2275-F471-B31E-5226D799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69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67AF1-EB33-B202-753A-2EE4EC98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854EA7-C939-9B49-22BF-8AD94226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9250EB-481E-AC59-8368-0D7ADCA15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4D9D96-A12A-C4DE-0806-596D232C2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DF59B5-AD0C-D0E6-8017-95EE55A70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6B2908-7645-AA11-E165-BF2CB273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030785-9003-EDF8-5D55-4CF954EA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B70423-FCCA-9268-B46C-CD133524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696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91531-4EF9-1134-C6CD-11BF276A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790D9-3982-5CC0-289E-D12B1817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2BF6C7-881E-9974-0306-3F1EC88B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3340E7-538E-FC63-6F4F-1529AAF9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797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3B3DA9-0F33-D6F3-E812-8DEE547C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6DBB8B-A090-CD31-B915-E724BA0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28B840-D21C-A27B-41D3-AEED8CE0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9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43607-75EC-35EE-EB69-BBCDA1E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A2935-8BEE-E8A2-5589-3BF05FD7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73A067-0899-C047-3CD9-CF4DDE2A6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ADBDC7-0A17-7117-692D-B930872D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FB843-A363-3451-8C41-FBC3FCC1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3E96E7-C618-634D-03A0-0DF206AF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358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E6721-ED1D-3E50-270F-14088D8D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EFAAD7-67C7-0201-C1D5-7D4C4C28E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519410-BE73-F3B3-F150-3ED69922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6161E5-6330-7680-87A1-849D3582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D23937-8B23-AD06-4EC0-5A599972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6D948-740F-CE30-F67F-80E1F518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906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739316-68D6-E25B-9DAC-90E85009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006EDF-C60A-22DD-F80D-E97F0899F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AAEC8-0730-57B5-2EEF-19A6DE347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0396-0F0D-4D09-8F7E-CDC6A62AD6E9}" type="datetimeFigureOut">
              <a:rPr lang="es-PE" smtClean="0"/>
              <a:t>3/01/2025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95773-131A-68DB-DD89-A10E72EAC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59F48-6546-D5C4-322A-C9CDA793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3D0F8-7F1E-4CFB-A6CA-3B430995E1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41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8.sv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áfico 32">
            <a:extLst>
              <a:ext uri="{FF2B5EF4-FFF2-40B4-BE49-F238E27FC236}">
                <a16:creationId xmlns:a16="http://schemas.microsoft.com/office/drawing/2014/main" id="{5C552DD0-9CAC-1B37-0501-219074073F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3350" y="-50791"/>
            <a:ext cx="12420600" cy="70900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F9BC47E-D77C-9EE2-8BE8-69FCFEA436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00" y="720750"/>
            <a:ext cx="11620500" cy="554699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45016B7E-4992-E520-C2D9-BC428C589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1369" y="3059766"/>
            <a:ext cx="5529262" cy="8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7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6.2 Proyecto Apa Quinquin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1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40.65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2’822,308.10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85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Mato, Provincia Huaylas, Departamento Ancash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1’979,755.20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20361D5-235A-4DD4-8D0D-F7C76CB315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73" y="1782680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0AA8BBE-C3A7-4218-AA6F-2F7DA08B63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F590E26F-6A8A-4D9C-96A7-4FC5DC94CBFF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E2743454-2655-418D-AF4A-FAF6D08FFB5E}"/>
              </a:ext>
            </a:extLst>
          </p:cNvPr>
          <p:cNvSpPr txBox="1">
            <a:spLocks/>
          </p:cNvSpPr>
          <p:nvPr/>
        </p:nvSpPr>
        <p:spPr>
          <a:xfrm>
            <a:off x="5390543" y="1220688"/>
            <a:ext cx="6432251" cy="524552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Goteo y microaspersión.</a:t>
            </a:r>
          </a:p>
          <a:p>
            <a:endParaRPr lang="es-PE" sz="1300" dirty="0"/>
          </a:p>
          <a:p>
            <a:r>
              <a:rPr lang="es-PE" sz="1300" dirty="0"/>
              <a:t>Cultivo: Palto.</a:t>
            </a:r>
          </a:p>
          <a:p>
            <a:endParaRPr lang="es-PE" sz="1300" dirty="0"/>
          </a:p>
          <a:p>
            <a:r>
              <a:rPr lang="es-PE" sz="1300" dirty="0"/>
              <a:t>Plazo de ejecución de obra: 120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 de captación, canal de aducción, disipador de energía, desarenador.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Construcción de tres reservorios de 498 m3, 479 m3 y 479 m3, revestidos con geomembrana HDPE 1.0 </a:t>
            </a:r>
            <a:r>
              <a:rPr lang="es-PE" sz="1300" dirty="0" err="1"/>
              <a:t>mm.</a:t>
            </a:r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03 Casetas de control con sistema de filtrado y fertilización, medidores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PVC con diámetros de 200, 140, 110, 90 y 63 mm C-5 UF y C-7.5.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PVC con diámetros de 90, 63 mm C-5, C-7.5 y 1 ½” C-7.5 SP y 1” SP C-10.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por microaspersión con mangueras de PE 20 mm y 16 mm PN 4, microaspersores de caudal 47.0 </a:t>
            </a:r>
            <a:r>
              <a:rPr lang="es-PE" sz="1300" dirty="0" err="1"/>
              <a:t>lph</a:t>
            </a:r>
            <a:r>
              <a:rPr lang="es-PE" sz="13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por goteo con cinta de goteo, caudal 3.0 </a:t>
            </a:r>
            <a:r>
              <a:rPr lang="es-PE" sz="1300" dirty="0" err="1"/>
              <a:t>lph</a:t>
            </a:r>
            <a:r>
              <a:rPr lang="es-PE" sz="1300" dirty="0"/>
              <a:t> @ 0.50 </a:t>
            </a:r>
            <a:r>
              <a:rPr lang="es-PE" sz="1300" dirty="0" err="1"/>
              <a:t>mt</a:t>
            </a:r>
            <a:r>
              <a:rPr lang="es-PE" sz="1300" dirty="0"/>
              <a:t> Clase 15 MIL.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485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6.3 Proyecto San Diego, Flor de</a:t>
            </a:r>
          </a:p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Amancaes y Llipián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2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78.46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5’188,129.74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819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Mato, Provincia Huaylas, Departamento Ancash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4’325,053.30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15B9A28-E2E7-4C38-9E13-9E9CD48DE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27" y="1812692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120AC8-18E2-4F4C-A282-C14DA8044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31D3669B-1D37-49EF-A645-F51E376ED62A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6429071B-06EA-4964-99C4-E1BD1A073F63}"/>
              </a:ext>
            </a:extLst>
          </p:cNvPr>
          <p:cNvSpPr txBox="1">
            <a:spLocks/>
          </p:cNvSpPr>
          <p:nvPr/>
        </p:nvSpPr>
        <p:spPr>
          <a:xfrm>
            <a:off x="5390543" y="1220688"/>
            <a:ext cx="6432251" cy="524552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Goteo y microaspersión.</a:t>
            </a:r>
          </a:p>
          <a:p>
            <a:endParaRPr lang="es-PE" sz="1300" dirty="0"/>
          </a:p>
          <a:p>
            <a:r>
              <a:rPr lang="es-PE" sz="1300" dirty="0"/>
              <a:t>Cultivo: Palto y pastos.</a:t>
            </a:r>
          </a:p>
          <a:p>
            <a:endParaRPr lang="es-PE" sz="1300" dirty="0"/>
          </a:p>
          <a:p>
            <a:r>
              <a:rPr lang="es-PE" sz="1300" dirty="0"/>
              <a:t>Plazo de ejecución de obra: 120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 de captación, canal de aducción, disipador de energía, desarenador.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Construcción de tres reservorios revestidos con geomembrana HDPE 1.0 </a:t>
            </a:r>
            <a:r>
              <a:rPr lang="es-PE" sz="1300" dirty="0" err="1"/>
              <a:t>mm.</a:t>
            </a:r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03 Casetas de control con sistema de filtrado y fertilización, medidores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PVC con diámetros de 140, 110, 90 y 63 mm C-5 UF y C-7.5.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PVC con diámetros de 90, 63 mm C-5, C-7.5 y 1 ½” C-7.5 SP y 1” SP C-10.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por microaspersión con mangueras de PE 20 mm y 16 mm PN 4, microaspersores de 47 </a:t>
            </a:r>
            <a:r>
              <a:rPr lang="es-PE" sz="1300" dirty="0" err="1"/>
              <a:t>lph</a:t>
            </a:r>
            <a:r>
              <a:rPr lang="es-PE" sz="13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por goteo con cinta de goteo, caudal 3.0 </a:t>
            </a:r>
            <a:r>
              <a:rPr lang="es-PE" sz="1300" dirty="0" err="1"/>
              <a:t>lph</a:t>
            </a:r>
            <a:r>
              <a:rPr lang="es-PE" sz="1300" dirty="0"/>
              <a:t> @ 0.50 </a:t>
            </a:r>
            <a:r>
              <a:rPr lang="es-PE" sz="1300" dirty="0" err="1"/>
              <a:t>mt</a:t>
            </a:r>
            <a:r>
              <a:rPr lang="es-PE" sz="1300" dirty="0"/>
              <a:t> Clase 15 MIL.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273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2FD55E1-4686-2D20-BD7A-5495929457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4250" y="-101600"/>
            <a:ext cx="12843380" cy="7137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CFB779-B81C-D097-FA32-611F38232E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65340" y="2820769"/>
            <a:ext cx="3124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Protest Strike" pitchFamily="2" charset="0"/>
              </a:rPr>
              <a:t>GRACIAS</a:t>
            </a:r>
            <a:endParaRPr lang="es-PE" sz="6000" dirty="0">
              <a:solidFill>
                <a:schemeClr val="bg1"/>
              </a:solidFill>
              <a:latin typeface="Protest Strike" pitchFamily="2" charset="0"/>
            </a:endParaRPr>
          </a:p>
          <a:p>
            <a:endParaRPr lang="es-PE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D04A5EA-7460-10F9-B703-DD7E1D81FC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57203"/>
            <a:ext cx="12192000" cy="581979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DEBB69D-B472-3A15-725F-FB5EDC2D0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936" y="5656651"/>
            <a:ext cx="3546127" cy="64414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0383DA2-11AE-7C36-478C-2D29B42CE3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3465" y="858449"/>
            <a:ext cx="2647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9DE2AC-3159-41D5-BEDE-2A54AE23B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58" y="1925834"/>
            <a:ext cx="11308467" cy="300633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37127EA-C868-43AB-BFCA-9D4EA1C7AC62}"/>
              </a:ext>
            </a:extLst>
          </p:cNvPr>
          <p:cNvSpPr txBox="1"/>
          <p:nvPr/>
        </p:nvSpPr>
        <p:spPr>
          <a:xfrm>
            <a:off x="567158" y="1096207"/>
            <a:ext cx="641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Proyectos de riego tecnificado convocados</a:t>
            </a:r>
          </a:p>
        </p:txBody>
      </p:sp>
    </p:spTree>
    <p:extLst>
      <p:ext uri="{BB962C8B-B14F-4D97-AF65-F5344CB8AC3E}">
        <p14:creationId xmlns:p14="http://schemas.microsoft.com/office/powerpoint/2010/main" val="404876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2" y="1158969"/>
            <a:ext cx="770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Proyectos de riego tecnificado convocados por Regiones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F06FB2-819D-4F6C-95CE-19BA82421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59" y="1639373"/>
            <a:ext cx="3240843" cy="46288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30" y="2325485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5388947" y="2776385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488.94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857" y="3516956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5106125" y="3984201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685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399" y="4657795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5128120" y="5219181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30.34 millones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37FDBA7-B970-4CEA-A11F-CC55D4EB5B6E}"/>
              </a:ext>
            </a:extLst>
          </p:cNvPr>
          <p:cNvCxnSpPr/>
          <p:nvPr/>
        </p:nvCxnSpPr>
        <p:spPr>
          <a:xfrm flipH="1">
            <a:off x="765359" y="3867309"/>
            <a:ext cx="982759" cy="3729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77">
            <a:extLst>
              <a:ext uri="{FF2B5EF4-FFF2-40B4-BE49-F238E27FC236}">
                <a16:creationId xmlns:a16="http://schemas.microsoft.com/office/drawing/2014/main" id="{78C4E199-277F-4572-BE7B-C77A80BD6E53}"/>
              </a:ext>
            </a:extLst>
          </p:cNvPr>
          <p:cNvSpPr txBox="1"/>
          <p:nvPr/>
        </p:nvSpPr>
        <p:spPr>
          <a:xfrm>
            <a:off x="856157" y="558726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71FA775-B0B8-4A3D-A410-A1105FC789F8}"/>
              </a:ext>
            </a:extLst>
          </p:cNvPr>
          <p:cNvCxnSpPr/>
          <p:nvPr/>
        </p:nvCxnSpPr>
        <p:spPr>
          <a:xfrm flipH="1">
            <a:off x="1057835" y="5011271"/>
            <a:ext cx="1712259" cy="724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77">
            <a:extLst>
              <a:ext uri="{FF2B5EF4-FFF2-40B4-BE49-F238E27FC236}">
                <a16:creationId xmlns:a16="http://schemas.microsoft.com/office/drawing/2014/main" id="{336ECD40-62AC-4C94-BEF7-F365DE070887}"/>
              </a:ext>
            </a:extLst>
          </p:cNvPr>
          <p:cNvSpPr txBox="1"/>
          <p:nvPr/>
        </p:nvSpPr>
        <p:spPr>
          <a:xfrm>
            <a:off x="665290" y="429092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77">
            <a:extLst>
              <a:ext uri="{FF2B5EF4-FFF2-40B4-BE49-F238E27FC236}">
                <a16:creationId xmlns:a16="http://schemas.microsoft.com/office/drawing/2014/main" id="{22DC1E38-BE18-4E29-B54F-7C5DFB03679E}"/>
              </a:ext>
            </a:extLst>
          </p:cNvPr>
          <p:cNvSpPr txBox="1"/>
          <p:nvPr/>
        </p:nvSpPr>
        <p:spPr>
          <a:xfrm>
            <a:off x="315833" y="475162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091F236-5019-4936-93F1-2C8B393E8B4A}"/>
              </a:ext>
            </a:extLst>
          </p:cNvPr>
          <p:cNvCxnSpPr/>
          <p:nvPr/>
        </p:nvCxnSpPr>
        <p:spPr>
          <a:xfrm flipH="1">
            <a:off x="556958" y="4626409"/>
            <a:ext cx="1828822" cy="261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C15BDEC-189F-40A3-9959-19D1F9B8500B}"/>
              </a:ext>
            </a:extLst>
          </p:cNvPr>
          <p:cNvCxnSpPr/>
          <p:nvPr/>
        </p:nvCxnSpPr>
        <p:spPr>
          <a:xfrm flipV="1">
            <a:off x="2268071" y="4111789"/>
            <a:ext cx="1738131" cy="261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77">
            <a:extLst>
              <a:ext uri="{FF2B5EF4-FFF2-40B4-BE49-F238E27FC236}">
                <a16:creationId xmlns:a16="http://schemas.microsoft.com/office/drawing/2014/main" id="{18A5C5F5-FEE3-469C-AA11-9E97FBEA5DDA}"/>
              </a:ext>
            </a:extLst>
          </p:cNvPr>
          <p:cNvSpPr txBox="1"/>
          <p:nvPr/>
        </p:nvSpPr>
        <p:spPr>
          <a:xfrm>
            <a:off x="3962890" y="392985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9D90C47D-E859-4C76-8EF2-06526996607E}"/>
              </a:ext>
            </a:extLst>
          </p:cNvPr>
          <p:cNvCxnSpPr/>
          <p:nvPr/>
        </p:nvCxnSpPr>
        <p:spPr>
          <a:xfrm flipH="1">
            <a:off x="619121" y="3261030"/>
            <a:ext cx="637617" cy="415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0CC20CC0-5FA2-4344-9448-B8BCA2561E94}"/>
              </a:ext>
            </a:extLst>
          </p:cNvPr>
          <p:cNvCxnSpPr/>
          <p:nvPr/>
        </p:nvCxnSpPr>
        <p:spPr>
          <a:xfrm flipH="1">
            <a:off x="512890" y="2885047"/>
            <a:ext cx="646555" cy="228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77">
            <a:extLst>
              <a:ext uri="{FF2B5EF4-FFF2-40B4-BE49-F238E27FC236}">
                <a16:creationId xmlns:a16="http://schemas.microsoft.com/office/drawing/2014/main" id="{924AB093-A360-45CC-A357-CDB2B9738E78}"/>
              </a:ext>
            </a:extLst>
          </p:cNvPr>
          <p:cNvSpPr txBox="1"/>
          <p:nvPr/>
        </p:nvSpPr>
        <p:spPr>
          <a:xfrm>
            <a:off x="268722" y="294346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Texto 77">
            <a:extLst>
              <a:ext uri="{FF2B5EF4-FFF2-40B4-BE49-F238E27FC236}">
                <a16:creationId xmlns:a16="http://schemas.microsoft.com/office/drawing/2014/main" id="{CF9E371E-D11A-4E1D-A241-49ACA82EF6E2}"/>
              </a:ext>
            </a:extLst>
          </p:cNvPr>
          <p:cNvSpPr txBox="1"/>
          <p:nvPr/>
        </p:nvSpPr>
        <p:spPr>
          <a:xfrm>
            <a:off x="357871" y="355523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CB6DB9-953A-4202-917E-24C4A361D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3628" y="2482889"/>
            <a:ext cx="48196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Proyecto Allin Kausay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2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70.62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3’862,984.65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7278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Paucarbamba, Provincia Churcampa, Departamento Huancavelica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3’064,068.55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C723908-76DF-4F8E-9047-D2B905287D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73" y="1782680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B95DEBF-3E5E-44CD-A67A-11478A13C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1 Título">
            <a:extLst>
              <a:ext uri="{FF2B5EF4-FFF2-40B4-BE49-F238E27FC236}">
                <a16:creationId xmlns:a16="http://schemas.microsoft.com/office/drawing/2014/main" id="{6D873201-4547-4E42-8C96-249522F30DFC}"/>
              </a:ext>
            </a:extLst>
          </p:cNvPr>
          <p:cNvSpPr txBox="1">
            <a:spLocks/>
          </p:cNvSpPr>
          <p:nvPr/>
        </p:nvSpPr>
        <p:spPr>
          <a:xfrm>
            <a:off x="5390543" y="1188616"/>
            <a:ext cx="6432251" cy="527759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Aspersión y microaspersión.</a:t>
            </a:r>
          </a:p>
          <a:p>
            <a:endParaRPr lang="es-PE" sz="1300" dirty="0"/>
          </a:p>
          <a:p>
            <a:r>
              <a:rPr lang="es-PE" sz="1300" dirty="0"/>
              <a:t>Cultivo: Maíz choclo, Alfalfa, palto.</a:t>
            </a:r>
          </a:p>
          <a:p>
            <a:endParaRPr lang="es-PE" sz="1300" dirty="0"/>
          </a:p>
          <a:p>
            <a:r>
              <a:rPr lang="es-PE" sz="1300" dirty="0"/>
              <a:t>Plazo de ejecución de obra: 180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Tomas de captación, desarenadores, cámaras de carga.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Mejoramiento de reservorio existente de 1,000 m3.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Sistemas de control con medidor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PVC con diámetros de 160, 110, 90 y 63 mm C-5 UF y C-7.5.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PVC con diámetros de 90, 63 mm C-5, C-7.5 y 1 ½” C-7.5 SP y 1” SP C-10.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Válvulas de control y sectorización.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2”, 1 ½”, 1”.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móviles de riego por aspersión con manguera de PE 50 mm, 32 mm PN8 con aspersores de ¾” y ½”, 20 mm PN 4 microaspersores de bajo caudal.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  <p:sp>
        <p:nvSpPr>
          <p:cNvPr id="23" name="CuadroTexto 77">
            <a:extLst>
              <a:ext uri="{FF2B5EF4-FFF2-40B4-BE49-F238E27FC236}">
                <a16:creationId xmlns:a16="http://schemas.microsoft.com/office/drawing/2014/main" id="{95FB56D6-64C3-4855-A29D-1245040FB746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Proyecto Santa Rosa de Pinco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2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79.65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5’276,493.27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7678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Paucarbamba, Provincia Churcampa, Departamento Huancavelica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4’490,899.37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A8A4D97-C115-4D04-BAFE-F199B8FDC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22" y="1775758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240ADF9-32B5-48DF-ACFA-284D584579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A767BD61-7DD2-4AC0-B8B5-7DC269613C2D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E0712EF2-CA1E-47EF-989F-960E1C84379C}"/>
              </a:ext>
            </a:extLst>
          </p:cNvPr>
          <p:cNvSpPr txBox="1">
            <a:spLocks/>
          </p:cNvSpPr>
          <p:nvPr/>
        </p:nvSpPr>
        <p:spPr>
          <a:xfrm>
            <a:off x="5390543" y="1188616"/>
            <a:ext cx="6432251" cy="527759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Aspersión.</a:t>
            </a:r>
          </a:p>
          <a:p>
            <a:endParaRPr lang="es-PE" sz="1300" dirty="0"/>
          </a:p>
          <a:p>
            <a:r>
              <a:rPr lang="es-PE" sz="1300" dirty="0"/>
              <a:t>Cultivo: Maíz amiláceo, Alfalfa, papa.</a:t>
            </a:r>
          </a:p>
          <a:p>
            <a:endParaRPr lang="es-PE" sz="1300" dirty="0"/>
          </a:p>
          <a:p>
            <a:r>
              <a:rPr lang="es-PE" sz="1300" dirty="0"/>
              <a:t>Plazo de ejecución de obra: 180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 de captación, desarenador.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Mejoramiento de reservorio de concreto.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Construcción de 3 reservorios revestidos de 2,187, 500 y 2,160 m3 con geomembrana HDPE 1.0mm.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Sistemas de control con medidor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PVC con diámetros de 160, 110, 90 y 63 mm C-5 UF y C-7.5.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PVC con diámetros de 90, 63 mm C-5, C-7.5 y 1 ½” C-7.5 SP y 1” SP C-10.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Válvulas de control y sectorización.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2”, 1 ½”, 1”.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móviles de riego por aspersión con aspersores de ¾” y ½”.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098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Proyecto Cárita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2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77.00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4’252,958.50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85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Huasahuasi, Provincia Tarma, Departamento Junín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3’539,750.76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B99779-E4E2-4F22-987E-2F3633111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73" y="1782680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1F65B16-7B40-423B-A67A-59F429DA84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1F42B8D5-9DDC-46BA-832B-8B509D54D21F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366F7E37-6134-4C77-87AB-3B649F468D4C}"/>
              </a:ext>
            </a:extLst>
          </p:cNvPr>
          <p:cNvSpPr txBox="1">
            <a:spLocks/>
          </p:cNvSpPr>
          <p:nvPr/>
        </p:nvSpPr>
        <p:spPr>
          <a:xfrm>
            <a:off x="5390543" y="1188616"/>
            <a:ext cx="6432251" cy="527759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Aspersión.</a:t>
            </a:r>
          </a:p>
          <a:p>
            <a:endParaRPr lang="es-PE" sz="1300" dirty="0"/>
          </a:p>
          <a:p>
            <a:r>
              <a:rPr lang="es-PE" sz="1300" dirty="0"/>
              <a:t>Cultivo: Maíz, papa, alfalfa.</a:t>
            </a:r>
          </a:p>
          <a:p>
            <a:endParaRPr lang="es-PE" sz="1300" dirty="0"/>
          </a:p>
          <a:p>
            <a:r>
              <a:rPr lang="es-PE" sz="1300" dirty="0"/>
              <a:t>Plazo de ejecución de obra: 150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Tomas de captación, red de aducción, desarenadores, cámaras de carga, cruce de alcantarillas.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Sistemas de control con medidor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PVC con diámetros de 160, 110, 90 y 63 mm C-5 UF y C-7.5.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PVC con diámetros de 90, 63 mm C-5, C-7.5 y 1 ½” C-7.5 SP y 1” SP C-10.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Válvulas de control y sectorización.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2”, 1 ½”, 1”.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Hidrantes de riego de 1”.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móviles de riego por aspersión con manguera de PE 32 mm PN8 con aspersores de ¾” y ½”.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9171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568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Proyecto Señor Cautivo de</a:t>
            </a:r>
          </a:p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Huapalas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1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44.00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2’503,820.28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85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21/01/2024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Chulucanas, Provincia Morropón, Departamento Piura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1’851,959.37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870FEEC-B758-454F-AD03-4CFF1E1E6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27" y="1811383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84C1DB2-5C77-40EA-A4BB-4E03C9DF0C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7F099F34-FA7C-482F-8589-86E4F3366FAE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F107C479-75E0-48CF-932D-867B1DDD0099}"/>
              </a:ext>
            </a:extLst>
          </p:cNvPr>
          <p:cNvSpPr txBox="1">
            <a:spLocks/>
          </p:cNvSpPr>
          <p:nvPr/>
        </p:nvSpPr>
        <p:spPr>
          <a:xfrm>
            <a:off x="5390543" y="1220688"/>
            <a:ext cx="6432251" cy="524552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Multicompuertas.</a:t>
            </a:r>
          </a:p>
          <a:p>
            <a:endParaRPr lang="es-PE" sz="1300" dirty="0"/>
          </a:p>
          <a:p>
            <a:r>
              <a:rPr lang="es-PE" sz="1300" dirty="0"/>
              <a:t>Cultivo: Mango, limón sutil, maíz.</a:t>
            </a:r>
          </a:p>
          <a:p>
            <a:endParaRPr lang="es-PE" sz="1300" dirty="0"/>
          </a:p>
          <a:p>
            <a:r>
              <a:rPr lang="es-PE" sz="1300" dirty="0"/>
              <a:t>Plazo de ejecución de obra: 120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 de captación, cámara de carga.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cruces de vía por alcantarillas, cajas de distribución parcelaria.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HDPE con diámetros de 375, 300, 250 mm, doble pared corrugada.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HDPE con diámetros de 250 mm, doble pared corrugada.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con mangas de 200 mm con compuertas @ 2.0 </a:t>
            </a:r>
            <a:r>
              <a:rPr lang="es-PE" sz="1300" dirty="0" err="1"/>
              <a:t>mt</a:t>
            </a:r>
            <a:r>
              <a:rPr lang="es-PE" sz="1300" dirty="0"/>
              <a:t>.</a:t>
            </a: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774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Proyecto Kerguer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2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35.90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2’512,710.62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85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Salas, Provincia Lambayeque, Departamento Lambayeque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1’719,124.75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427BCBB-4B5B-41EE-92DC-21009EC6F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73" y="1782680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0232304-A935-4F6C-912A-726F1634A3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50D36ACD-543D-491B-9E81-42F1232F5A10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A45508BE-225C-4BF8-8254-CDC4D24A4830}"/>
              </a:ext>
            </a:extLst>
          </p:cNvPr>
          <p:cNvSpPr txBox="1">
            <a:spLocks/>
          </p:cNvSpPr>
          <p:nvPr/>
        </p:nvSpPr>
        <p:spPr>
          <a:xfrm>
            <a:off x="5390543" y="1220688"/>
            <a:ext cx="6432251" cy="524552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Aspersión.</a:t>
            </a:r>
          </a:p>
          <a:p>
            <a:endParaRPr lang="es-PE" sz="1300" dirty="0"/>
          </a:p>
          <a:p>
            <a:r>
              <a:rPr lang="es-PE" sz="1300" dirty="0"/>
              <a:t>Cultivo: Café.</a:t>
            </a:r>
          </a:p>
          <a:p>
            <a:endParaRPr lang="es-PE" sz="1300" dirty="0"/>
          </a:p>
          <a:p>
            <a:r>
              <a:rPr lang="es-PE" sz="1300" dirty="0"/>
              <a:t>Plazo de ejecución de obra: 120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 de captación, desarenador, cámara de carga.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Centros de control medidores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HDPE con diámetros de 200m 160, 110, 90 y 63 mm PN 8 y PN 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HDPE con diámetros de 75, 63, 50 y 32 mm PN 8 y PN 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por aspersión con mangueras de HDPE 40, 32 y 25 mm PN 8, aspersores de ½”.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4632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5F4D971-A3B5-65AA-C091-6AED682E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778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1769FCA-7FB7-DAC9-BF82-8CD73FA79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80200"/>
            <a:ext cx="12192000" cy="1778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DDEF228-2096-5E93-F4C7-7A7D5DBC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263" y="565026"/>
            <a:ext cx="5296498" cy="501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128CD-7B1B-4F76-AE50-48C57FFA53B9}"/>
              </a:ext>
            </a:extLst>
          </p:cNvPr>
          <p:cNvSpPr txBox="1"/>
          <p:nvPr/>
        </p:nvSpPr>
        <p:spPr>
          <a:xfrm>
            <a:off x="223311" y="1158969"/>
            <a:ext cx="43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36426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 Proyecto Pachacútec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0D79CE-711E-4188-9F1C-D726CD4BA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1" y="2538867"/>
            <a:ext cx="355249" cy="412325"/>
          </a:xfrm>
          <a:prstGeom prst="rect">
            <a:avLst/>
          </a:prstGeom>
        </p:spPr>
      </p:pic>
      <p:sp>
        <p:nvSpPr>
          <p:cNvPr id="11" name="CuadroTexto 77">
            <a:extLst>
              <a:ext uri="{FF2B5EF4-FFF2-40B4-BE49-F238E27FC236}">
                <a16:creationId xmlns:a16="http://schemas.microsoft.com/office/drawing/2014/main" id="{9E718766-AC83-4333-967A-305BDFAA8A80}"/>
              </a:ext>
            </a:extLst>
          </p:cNvPr>
          <p:cNvSpPr txBox="1"/>
          <p:nvPr/>
        </p:nvSpPr>
        <p:spPr>
          <a:xfrm>
            <a:off x="1097801" y="260456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62.66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45E263C-6E7F-4044-9F20-3EFECB737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27" y="3311085"/>
            <a:ext cx="361715" cy="381769"/>
          </a:xfrm>
          <a:prstGeom prst="rect">
            <a:avLst/>
          </a:prstGeom>
        </p:spPr>
      </p:pic>
      <p:sp>
        <p:nvSpPr>
          <p:cNvPr id="13" name="CuadroTexto 76">
            <a:extLst>
              <a:ext uri="{FF2B5EF4-FFF2-40B4-BE49-F238E27FC236}">
                <a16:creationId xmlns:a16="http://schemas.microsoft.com/office/drawing/2014/main" id="{3681044F-2A80-49DE-B91B-CE6785794144}"/>
              </a:ext>
            </a:extLst>
          </p:cNvPr>
          <p:cNvSpPr txBox="1"/>
          <p:nvPr/>
        </p:nvSpPr>
        <p:spPr>
          <a:xfrm>
            <a:off x="943180" y="3354360"/>
            <a:ext cx="11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BA5631-8575-4102-93DC-28039E22B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93" y="3999314"/>
            <a:ext cx="632587" cy="52322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E2C1A1D-35FA-442F-B04D-CD54557AE06A}"/>
              </a:ext>
            </a:extLst>
          </p:cNvPr>
          <p:cNvSpPr txBox="1"/>
          <p:nvPr/>
        </p:nvSpPr>
        <p:spPr>
          <a:xfrm>
            <a:off x="943180" y="4106041"/>
            <a:ext cx="147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S/ 3’921,566.75</a:t>
            </a:r>
          </a:p>
        </p:txBody>
      </p:sp>
      <p:sp>
        <p:nvSpPr>
          <p:cNvPr id="31" name="CuadroTexto 77">
            <a:extLst>
              <a:ext uri="{FF2B5EF4-FFF2-40B4-BE49-F238E27FC236}">
                <a16:creationId xmlns:a16="http://schemas.microsoft.com/office/drawing/2014/main" id="{DED76E98-7F4C-41BE-A589-C000EBD44E59}"/>
              </a:ext>
            </a:extLst>
          </p:cNvPr>
          <p:cNvSpPr txBox="1"/>
          <p:nvPr/>
        </p:nvSpPr>
        <p:spPr>
          <a:xfrm>
            <a:off x="2558356" y="6304458"/>
            <a:ext cx="22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5D011D7-12CF-439C-A020-CD3033882897}"/>
              </a:ext>
            </a:extLst>
          </p:cNvPr>
          <p:cNvSpPr txBox="1"/>
          <p:nvPr/>
        </p:nvSpPr>
        <p:spPr>
          <a:xfrm>
            <a:off x="997383" y="5558192"/>
            <a:ext cx="3856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Primera Convocatoria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Fecha Convocatoria: 20/12/2024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Fecha Presentación de propuestas: 21/01/2025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2" name="CuadroTexto 77">
            <a:extLst>
              <a:ext uri="{FF2B5EF4-FFF2-40B4-BE49-F238E27FC236}">
                <a16:creationId xmlns:a16="http://schemas.microsoft.com/office/drawing/2014/main" id="{C56B168E-354C-4BC6-ACDE-240E4BE07FF5}"/>
              </a:ext>
            </a:extLst>
          </p:cNvPr>
          <p:cNvSpPr txBox="1"/>
          <p:nvPr/>
        </p:nvSpPr>
        <p:spPr>
          <a:xfrm>
            <a:off x="825319" y="1841202"/>
            <a:ext cx="334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 Mato, Provincia Huaylas, Departamento Ancash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1B8D826E-2117-425E-A897-98FFEE328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06" y="4807675"/>
            <a:ext cx="632587" cy="52322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E57680EA-EB71-4B27-88D6-7B6553101B67}"/>
              </a:ext>
            </a:extLst>
          </p:cNvPr>
          <p:cNvSpPr txBox="1"/>
          <p:nvPr/>
        </p:nvSpPr>
        <p:spPr>
          <a:xfrm>
            <a:off x="1021142" y="4802324"/>
            <a:ext cx="14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    Inversión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Arial"/>
                <a:sym typeface="Arial"/>
              </a:rPr>
              <a:t>S/ 3’210,815.34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5EF0E88-C568-4C28-9A72-E2C69BD5F7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73" y="1782680"/>
            <a:ext cx="442153" cy="535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12FB9BB-4B6E-49CD-9ADA-3BCD2B1549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71" y="5699031"/>
            <a:ext cx="625736" cy="599216"/>
          </a:xfrm>
          <a:prstGeom prst="rect">
            <a:avLst/>
          </a:prstGeom>
        </p:spPr>
      </p:pic>
      <p:sp>
        <p:nvSpPr>
          <p:cNvPr id="22" name="CuadroTexto 77">
            <a:extLst>
              <a:ext uri="{FF2B5EF4-FFF2-40B4-BE49-F238E27FC236}">
                <a16:creationId xmlns:a16="http://schemas.microsoft.com/office/drawing/2014/main" id="{A2EC6284-F3F0-4354-B041-F6DA21CADAC5}"/>
              </a:ext>
            </a:extLst>
          </p:cNvPr>
          <p:cNvSpPr txBox="1"/>
          <p:nvPr/>
        </p:nvSpPr>
        <p:spPr>
          <a:xfrm>
            <a:off x="7075912" y="912911"/>
            <a:ext cx="3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BFBFB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del Proyecto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313A2F27-FDBC-4877-9242-5AEB869449A2}"/>
              </a:ext>
            </a:extLst>
          </p:cNvPr>
          <p:cNvSpPr txBox="1">
            <a:spLocks/>
          </p:cNvSpPr>
          <p:nvPr/>
        </p:nvSpPr>
        <p:spPr>
          <a:xfrm>
            <a:off x="5390543" y="1158968"/>
            <a:ext cx="6432251" cy="530724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77153" tIns="38576" rIns="77153" bIns="38576" anchor="b">
            <a:noAutofit/>
          </a:bodyPr>
          <a:lstStyle>
            <a:defPPr>
              <a:defRPr lang="en-US"/>
            </a:defPPr>
            <a:lvl1pPr marL="342900" indent="-34290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1600" b="0" u="none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endParaRPr lang="es-PE" sz="1300" b="1" dirty="0"/>
          </a:p>
          <a:p>
            <a:pPr marL="0" indent="0">
              <a:buNone/>
            </a:pPr>
            <a:r>
              <a:rPr lang="es-PE" sz="1300" b="1" dirty="0"/>
              <a:t>                                   </a:t>
            </a:r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endParaRPr lang="es-PE" sz="1300" dirty="0"/>
          </a:p>
          <a:p>
            <a:r>
              <a:rPr lang="es-PE" sz="1300" dirty="0"/>
              <a:t>Tipo de riego: Goteo.</a:t>
            </a:r>
          </a:p>
          <a:p>
            <a:endParaRPr lang="es-PE" sz="1300" dirty="0"/>
          </a:p>
          <a:p>
            <a:r>
              <a:rPr lang="es-PE" sz="1300" dirty="0"/>
              <a:t>Cultivo: Palto.</a:t>
            </a:r>
          </a:p>
          <a:p>
            <a:endParaRPr lang="es-PE" sz="1300" dirty="0"/>
          </a:p>
          <a:p>
            <a:r>
              <a:rPr lang="es-PE" sz="1300" dirty="0"/>
              <a:t>Plazo de ejecución de obra: 150 días.</a:t>
            </a:r>
          </a:p>
          <a:p>
            <a:endParaRPr lang="es-PE" sz="1300" dirty="0"/>
          </a:p>
          <a:p>
            <a:r>
              <a:rPr lang="es-PE" sz="1300" dirty="0"/>
              <a:t>Componentes principales:</a:t>
            </a:r>
          </a:p>
          <a:p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Toma de captación, canal de aducción, desarenador.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Obras civiles: cámara rompe presión, cruces de vía, cruces aéreos.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Construcción de dos reservorios de 470m3 y 835 m3, revestidos con geomembrana HDPE 1.0 </a:t>
            </a:r>
            <a:r>
              <a:rPr lang="es-PE" sz="1300" dirty="0" err="1"/>
              <a:t>mm.</a:t>
            </a:r>
            <a:endParaRPr lang="es-PE" sz="13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02 Casetas de control con sistema de filtrado (batería de 03 filtros de anillos de 4” y baterías de 4 filtros de anillos automáticos de 4”), fertilización (inyectores hidráulicos de ¾” con accesorios), medidores de caudal, válvula de red principal, válvula de limpieza.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conducción y distribución con tuberías PVC con diámetros de 200, 140, 110, 90 y 63 mm C-5 UF y C-7.5.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red de distribución parcelaria con tubería portalateral PVC con diámetros de 90, 63 mm C-5, C-7.5 y 1 ½” C-7.5 SP y 1” SP C-10.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Válvulas de control y sectorización.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Arcos de riego con válvulas de 3”, 2”.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Elementos de control y protección (válvulas de aire, reguladoras de presión, purgas en red).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Instalación de laterales de riego por goteo autoconpensado de 16 mm, caudal 1.6 </a:t>
            </a:r>
            <a:r>
              <a:rPr lang="es-PE" sz="1300" dirty="0" err="1"/>
              <a:t>lph</a:t>
            </a:r>
            <a:r>
              <a:rPr lang="es-PE" sz="1300" dirty="0"/>
              <a:t> @ 0.40 </a:t>
            </a:r>
            <a:r>
              <a:rPr lang="es-PE" sz="1300" dirty="0" err="1"/>
              <a:t>mt</a:t>
            </a:r>
            <a:r>
              <a:rPr lang="es-PE" sz="1300" dirty="0"/>
              <a:t> Clase 35 MIL y 25 MIL.</a:t>
            </a:r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pPr marL="0" indent="0">
              <a:buNone/>
            </a:pPr>
            <a:endParaRPr lang="es-PE" sz="12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7197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Tema de 2022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1981</Words>
  <Application>Microsoft Office PowerPoint</Application>
  <PresentationFormat>Panorámica</PresentationFormat>
  <Paragraphs>365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Protest Strike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Chozo Herrera</dc:creator>
  <cp:lastModifiedBy>Alvaro Felipe Chavez Villacorta</cp:lastModifiedBy>
  <cp:revision>25</cp:revision>
  <dcterms:created xsi:type="dcterms:W3CDTF">2024-11-19T17:14:08Z</dcterms:created>
  <dcterms:modified xsi:type="dcterms:W3CDTF">2025-01-03T22:03:59Z</dcterms:modified>
</cp:coreProperties>
</file>