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84" r:id="rId3"/>
    <p:sldId id="274" r:id="rId4"/>
    <p:sldId id="282" r:id="rId5"/>
    <p:sldId id="281" r:id="rId6"/>
    <p:sldId id="283" r:id="rId7"/>
    <p:sldId id="263" r:id="rId8"/>
    <p:sldId id="279" r:id="rId9"/>
    <p:sldId id="265" r:id="rId10"/>
    <p:sldId id="266" r:id="rId11"/>
    <p:sldId id="267" r:id="rId12"/>
    <p:sldId id="273" r:id="rId13"/>
    <p:sldId id="275" r:id="rId14"/>
    <p:sldId id="276" r:id="rId15"/>
    <p:sldId id="268" r:id="rId16"/>
    <p:sldId id="269" r:id="rId17"/>
    <p:sldId id="270" r:id="rId18"/>
    <p:sldId id="271" r:id="rId19"/>
    <p:sldId id="272" r:id="rId20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lagros Obregon" initials="MO" lastIdx="0" clrIdx="0">
    <p:extLst>
      <p:ext uri="{19B8F6BF-5375-455C-9EA6-DF929625EA0E}">
        <p15:presenceInfo xmlns:p15="http://schemas.microsoft.com/office/powerpoint/2012/main" userId="Milagros Obreg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926" autoAdjust="0"/>
  </p:normalViewPr>
  <p:slideViewPr>
    <p:cSldViewPr snapToGrid="0">
      <p:cViewPr varScale="1">
        <p:scale>
          <a:sx n="81" d="100"/>
          <a:sy n="81" d="100"/>
        </p:scale>
        <p:origin x="120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PE" dirty="0">
                <a:latin typeface="Arial Black" panose="020B0A04020102020204" pitchFamily="34" charset="0"/>
              </a:rPr>
              <a:t>PESO EN kg DE RESIDUOS PELIGROSOS DEL HNDAC</a:t>
            </a:r>
          </a:p>
        </c:rich>
      </c:tx>
      <c:layout>
        <c:manualLayout>
          <c:xMode val="edge"/>
          <c:yMode val="edge"/>
          <c:x val="0.19282862523540489"/>
          <c:y val="3.57505517407985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>
        <c:manualLayout>
          <c:layoutTarget val="inner"/>
          <c:xMode val="edge"/>
          <c:yMode val="edge"/>
          <c:x val="5.2202084908877913E-2"/>
          <c:y val="0.15574425261264532"/>
          <c:w val="0.92670563637172476"/>
          <c:h val="0.68613179320214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Hoja1!$B$6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Hoja1!$C$6:$N$6</c:f>
              <c:numCache>
                <c:formatCode>General</c:formatCode>
                <c:ptCount val="12"/>
                <c:pt idx="0">
                  <c:v>27884</c:v>
                </c:pt>
                <c:pt idx="1">
                  <c:v>28765</c:v>
                </c:pt>
                <c:pt idx="2">
                  <c:v>25623</c:v>
                </c:pt>
                <c:pt idx="3">
                  <c:v>22242</c:v>
                </c:pt>
                <c:pt idx="4">
                  <c:v>32346</c:v>
                </c:pt>
                <c:pt idx="5">
                  <c:v>32082</c:v>
                </c:pt>
                <c:pt idx="6">
                  <c:v>39401</c:v>
                </c:pt>
                <c:pt idx="7">
                  <c:v>47560</c:v>
                </c:pt>
                <c:pt idx="8">
                  <c:v>40653</c:v>
                </c:pt>
                <c:pt idx="9">
                  <c:v>42768</c:v>
                </c:pt>
                <c:pt idx="10">
                  <c:v>42427.5</c:v>
                </c:pt>
                <c:pt idx="11">
                  <c:v>43720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48-461F-9842-93B1F819ECAE}"/>
            </c:ext>
          </c:extLst>
        </c:ser>
        <c:ser>
          <c:idx val="1"/>
          <c:order val="1"/>
          <c:tx>
            <c:strRef>
              <c:f>Hoja1!$B$7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Hoja1!$C$7:$N$7</c:f>
              <c:numCache>
                <c:formatCode>General</c:formatCode>
                <c:ptCount val="12"/>
                <c:pt idx="0">
                  <c:v>48243.6</c:v>
                </c:pt>
                <c:pt idx="1">
                  <c:v>45265</c:v>
                </c:pt>
                <c:pt idx="2">
                  <c:v>30279</c:v>
                </c:pt>
                <c:pt idx="3">
                  <c:v>47218</c:v>
                </c:pt>
                <c:pt idx="4">
                  <c:v>45386</c:v>
                </c:pt>
                <c:pt idx="5">
                  <c:v>43207</c:v>
                </c:pt>
                <c:pt idx="6">
                  <c:v>43044</c:v>
                </c:pt>
                <c:pt idx="7">
                  <c:v>47113</c:v>
                </c:pt>
                <c:pt idx="8">
                  <c:v>39976</c:v>
                </c:pt>
                <c:pt idx="9">
                  <c:v>40327</c:v>
                </c:pt>
                <c:pt idx="10">
                  <c:v>36095.199999999997</c:v>
                </c:pt>
                <c:pt idx="11">
                  <c:v>34740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48-461F-9842-93B1F819ECAE}"/>
            </c:ext>
          </c:extLst>
        </c:ser>
        <c:ser>
          <c:idx val="2"/>
          <c:order val="2"/>
          <c:tx>
            <c:strRef>
              <c:f>Hoja1!$B$8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Hoja1!$C$8:$N$8</c:f>
              <c:numCache>
                <c:formatCode>General</c:formatCode>
                <c:ptCount val="12"/>
                <c:pt idx="0">
                  <c:v>36001.800000000003</c:v>
                </c:pt>
                <c:pt idx="1">
                  <c:v>35241</c:v>
                </c:pt>
                <c:pt idx="2">
                  <c:v>37677</c:v>
                </c:pt>
                <c:pt idx="3">
                  <c:v>36645</c:v>
                </c:pt>
                <c:pt idx="4">
                  <c:v>37586</c:v>
                </c:pt>
                <c:pt idx="5">
                  <c:v>37117</c:v>
                </c:pt>
                <c:pt idx="6">
                  <c:v>36615</c:v>
                </c:pt>
                <c:pt idx="7">
                  <c:v>35979</c:v>
                </c:pt>
                <c:pt idx="8">
                  <c:v>34598</c:v>
                </c:pt>
                <c:pt idx="9">
                  <c:v>35486</c:v>
                </c:pt>
                <c:pt idx="10">
                  <c:v>34153</c:v>
                </c:pt>
                <c:pt idx="11">
                  <c:v>34407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48-461F-9842-93B1F819ECAE}"/>
            </c:ext>
          </c:extLst>
        </c:ser>
        <c:ser>
          <c:idx val="3"/>
          <c:order val="3"/>
          <c:tx>
            <c:strRef>
              <c:f>Hoja1!$B$9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Hoja1!$C$5:$N$5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Hoja1!$C$9:$N$9</c:f>
              <c:numCache>
                <c:formatCode>General</c:formatCode>
                <c:ptCount val="12"/>
                <c:pt idx="0">
                  <c:v>38375</c:v>
                </c:pt>
                <c:pt idx="1">
                  <c:v>41480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48-461F-9842-93B1F819EC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211917919"/>
        <c:axId val="211893791"/>
      </c:barChart>
      <c:catAx>
        <c:axId val="211917919"/>
        <c:scaling>
          <c:orientation val="minMax"/>
        </c:scaling>
        <c:delete val="0"/>
        <c:axPos val="b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1893791"/>
        <c:crosses val="autoZero"/>
        <c:auto val="1"/>
        <c:lblAlgn val="ctr"/>
        <c:lblOffset val="100"/>
        <c:noMultiLvlLbl val="0"/>
      </c:catAx>
      <c:valAx>
        <c:axId val="211893791"/>
        <c:scaling>
          <c:orientation val="minMax"/>
          <c:max val="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11917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6"/>
      </a:solidFill>
      <a:prstDash val="solid"/>
      <a:miter lim="800000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805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028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757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66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00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1212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7434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2377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728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980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2104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D706-576C-420B-9F25-A7B6EA6F5CBA}" type="datetimeFigureOut">
              <a:rPr lang="es-PE" smtClean="0"/>
              <a:t>21/03/2023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6AA49-A351-4AA1-9DFD-3F0EB04C39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062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16037"/>
          </a:xfrm>
        </p:spPr>
        <p:txBody>
          <a:bodyPr>
            <a:normAutofit/>
          </a:bodyPr>
          <a:lstStyle/>
          <a:p>
            <a:r>
              <a:rPr lang="es-PE" sz="72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Reporte Epidemiológico</a:t>
            </a:r>
            <a:endParaRPr lang="es-PE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9538" y="4044462"/>
            <a:ext cx="9378462" cy="1793630"/>
          </a:xfrm>
        </p:spPr>
        <p:txBody>
          <a:bodyPr>
            <a:normAutofit fontScale="85000" lnSpcReduction="20000"/>
          </a:bodyPr>
          <a:lstStyle/>
          <a:p>
            <a:r>
              <a:rPr lang="es-PE" sz="39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Oficina  de Epidemiologia y Salud Ambiental</a:t>
            </a:r>
          </a:p>
          <a:p>
            <a:endParaRPr lang="es-PE" sz="3900" dirty="0"/>
          </a:p>
          <a:p>
            <a:r>
              <a:rPr lang="es-PE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Semana Epidemiológica N° 09-2023</a:t>
            </a:r>
          </a:p>
          <a:p>
            <a:r>
              <a:rPr lang="es-PE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Del 26 de febrero al 04 marzo 2023</a:t>
            </a:r>
          </a:p>
          <a:p>
            <a:endParaRPr lang="es-PE" sz="3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endParaRPr lang="es-PE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0082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58" y="199127"/>
            <a:ext cx="10547757" cy="645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12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67" y="527538"/>
            <a:ext cx="11512822" cy="599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96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E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n-lt"/>
                <a:ea typeface="+mn-ea"/>
                <a:cs typeface="+mn-cs"/>
              </a:rPr>
              <a:t>COMPOMENTE DE SALUD AMBIENTAL</a:t>
            </a:r>
          </a:p>
        </p:txBody>
      </p:sp>
    </p:spTree>
    <p:extLst>
      <p:ext uri="{BB962C8B-B14F-4D97-AF65-F5344CB8AC3E}">
        <p14:creationId xmlns:p14="http://schemas.microsoft.com/office/powerpoint/2010/main" val="1570574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E578FB12-6508-48EC-A157-DA725C58628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778808" y="733118"/>
          <a:ext cx="8429625" cy="3907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71951D8E-D8E3-48E0-A999-A42C10DE1B16}"/>
              </a:ext>
            </a:extLst>
          </p:cNvPr>
          <p:cNvSpPr txBox="1"/>
          <p:nvPr/>
        </p:nvSpPr>
        <p:spPr>
          <a:xfrm>
            <a:off x="411061" y="5154392"/>
            <a:ext cx="1108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En el 2020, el HNDAC generó un promedio de 35,455.9 kg mensuales de residuos peligrosos, en el 2021 generó un promedio de 41,741.15 kg, el 2022 generó un promedio de 35,958.81 Kg  y en el 2023 esta generando un promedio de 39.927.5 kg de residuos peligroso; se observa  una tendencia al incremento de residuos peligroso que genera el HNDAC.</a:t>
            </a:r>
            <a:endParaRPr lang="es-PE" sz="1600" dirty="0">
              <a:latin typeface="Arial Narrow" panose="020B0606020202030204" pitchFamily="34" charset="0"/>
            </a:endParaRPr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BE354F0D-FD30-4267-BD79-03825E4F2B2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4449" y="872611"/>
          <a:ext cx="2197100" cy="144208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159745396"/>
                    </a:ext>
                  </a:extLst>
                </a:gridCol>
                <a:gridCol w="1435100">
                  <a:extLst>
                    <a:ext uri="{9D8B030D-6E8A-4147-A177-3AD203B41FA5}">
                      <a16:colId xmlns:a16="http://schemas.microsoft.com/office/drawing/2014/main" val="1956687129"/>
                    </a:ext>
                  </a:extLst>
                </a:gridCol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AÑOS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PROMEDIO DE RESIDUOS SOLIDOS PELIGROSOS (MENSUAL)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0921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35456.0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312310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41741.2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8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35958.8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1212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131323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96A31ACE-782C-4B80-930C-18700575793C}"/>
              </a:ext>
            </a:extLst>
          </p:cNvPr>
          <p:cNvSpPr txBox="1"/>
          <p:nvPr/>
        </p:nvSpPr>
        <p:spPr>
          <a:xfrm>
            <a:off x="2778808" y="4711074"/>
            <a:ext cx="5500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Arial Narrow" panose="020B0606020202030204" pitchFamily="34" charset="0"/>
              </a:rPr>
              <a:t>Fuente: </a:t>
            </a:r>
            <a:r>
              <a:rPr lang="es-ES" sz="1200" dirty="0">
                <a:latin typeface="Arial Narrow" panose="020B0606020202030204" pitchFamily="34" charset="0"/>
              </a:rPr>
              <a:t>Ficha de Monitoreo del servicio de recolección externa de RRSS peligroso del HNDAC</a:t>
            </a:r>
            <a:endParaRPr lang="es-P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033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4820DE1-A780-4232-B256-91304058A7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345652" y="1993887"/>
          <a:ext cx="7830193" cy="1435113"/>
        </p:xfrm>
        <a:graphic>
          <a:graphicData uri="http://schemas.openxmlformats.org/drawingml/2006/table">
            <a:tbl>
              <a:tblPr/>
              <a:tblGrid>
                <a:gridCol w="1738926">
                  <a:extLst>
                    <a:ext uri="{9D8B030D-6E8A-4147-A177-3AD203B41FA5}">
                      <a16:colId xmlns:a16="http://schemas.microsoft.com/office/drawing/2014/main" val="1903513490"/>
                    </a:ext>
                  </a:extLst>
                </a:gridCol>
                <a:gridCol w="1045366">
                  <a:extLst>
                    <a:ext uri="{9D8B030D-6E8A-4147-A177-3AD203B41FA5}">
                      <a16:colId xmlns:a16="http://schemas.microsoft.com/office/drawing/2014/main" val="1619340205"/>
                    </a:ext>
                  </a:extLst>
                </a:gridCol>
                <a:gridCol w="871138">
                  <a:extLst>
                    <a:ext uri="{9D8B030D-6E8A-4147-A177-3AD203B41FA5}">
                      <a16:colId xmlns:a16="http://schemas.microsoft.com/office/drawing/2014/main" val="3774061867"/>
                    </a:ext>
                  </a:extLst>
                </a:gridCol>
                <a:gridCol w="978355">
                  <a:extLst>
                    <a:ext uri="{9D8B030D-6E8A-4147-A177-3AD203B41FA5}">
                      <a16:colId xmlns:a16="http://schemas.microsoft.com/office/drawing/2014/main" val="4038146562"/>
                    </a:ext>
                  </a:extLst>
                </a:gridCol>
                <a:gridCol w="804128">
                  <a:extLst>
                    <a:ext uri="{9D8B030D-6E8A-4147-A177-3AD203B41FA5}">
                      <a16:colId xmlns:a16="http://schemas.microsoft.com/office/drawing/2014/main" val="2480889275"/>
                    </a:ext>
                  </a:extLst>
                </a:gridCol>
                <a:gridCol w="804128">
                  <a:extLst>
                    <a:ext uri="{9D8B030D-6E8A-4147-A177-3AD203B41FA5}">
                      <a16:colId xmlns:a16="http://schemas.microsoft.com/office/drawing/2014/main" val="3725696859"/>
                    </a:ext>
                  </a:extLst>
                </a:gridCol>
                <a:gridCol w="834283">
                  <a:extLst>
                    <a:ext uri="{9D8B030D-6E8A-4147-A177-3AD203B41FA5}">
                      <a16:colId xmlns:a16="http://schemas.microsoft.com/office/drawing/2014/main" val="2904318726"/>
                    </a:ext>
                  </a:extLst>
                </a:gridCol>
                <a:gridCol w="753869">
                  <a:extLst>
                    <a:ext uri="{9D8B030D-6E8A-4147-A177-3AD203B41FA5}">
                      <a16:colId xmlns:a16="http://schemas.microsoft.com/office/drawing/2014/main" val="1866260807"/>
                    </a:ext>
                  </a:extLst>
                </a:gridCol>
              </a:tblGrid>
              <a:tr h="59600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EPIDEMIOLOGICA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OVI-01                               Almacén Central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OVI-02                Patología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OVI-03                   Servicio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OVI-04 Lavandería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OVI-05                   Nutrición (Sótano)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OVI-06                 Almacén de Farmacia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OVI-07                            Psicología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6273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7120216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812324"/>
                  </a:ext>
                </a:extLst>
              </a:tr>
              <a:tr h="279703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SEMANA 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5158033"/>
                  </a:ext>
                </a:extLst>
              </a:tr>
            </a:tbl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91A52FDE-1E15-4D87-8105-37C4B8E24389}"/>
              </a:ext>
            </a:extLst>
          </p:cNvPr>
          <p:cNvSpPr txBox="1"/>
          <p:nvPr/>
        </p:nvSpPr>
        <p:spPr>
          <a:xfrm>
            <a:off x="1439643" y="935183"/>
            <a:ext cx="96422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PE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VIGILANCIA ENTOMOLÓGICA MEDIANTE OVITRAMPAS DEL AEDES AEGYPTI (VECTOR DE DENGUE, FIEBRE AMARILLA Y CHIKUNGUNYA)</a:t>
            </a:r>
            <a:endParaRPr lang="es-PE" dirty="0">
              <a:latin typeface="Arial Black" panose="020B0A040201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543A773-DA1E-4F66-8816-6F9F44BF6A91}"/>
              </a:ext>
            </a:extLst>
          </p:cNvPr>
          <p:cNvSpPr txBox="1"/>
          <p:nvPr/>
        </p:nvSpPr>
        <p:spPr>
          <a:xfrm>
            <a:off x="2250301" y="3518207"/>
            <a:ext cx="11851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>
                <a:latin typeface="Arial Narrow" panose="020B0606020202030204" pitchFamily="34" charset="0"/>
              </a:rPr>
              <a:t>Fuente: DIRESA </a:t>
            </a:r>
            <a:endParaRPr lang="es-PE" dirty="0">
              <a:latin typeface="Arial Narrow" panose="020B0606020202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5D038E-3C6A-4C3A-9455-4A751405F1FF}"/>
              </a:ext>
            </a:extLst>
          </p:cNvPr>
          <p:cNvSpPr txBox="1"/>
          <p:nvPr/>
        </p:nvSpPr>
        <p:spPr>
          <a:xfrm>
            <a:off x="1594837" y="3996712"/>
            <a:ext cx="9642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>
                <a:latin typeface="Arial Narrow" panose="020B0606020202030204" pitchFamily="34" charset="0"/>
              </a:rPr>
              <a:t>En el 2023, se retomo la vigilancia entomológica mediante ovitrampa del </a:t>
            </a:r>
            <a:r>
              <a:rPr lang="es-ES" sz="1600" b="1" dirty="0">
                <a:latin typeface="Arial Narrow" panose="020B0606020202030204" pitchFamily="34" charset="0"/>
              </a:rPr>
              <a:t>Aedes Aegypti </a:t>
            </a:r>
            <a:r>
              <a:rPr lang="es-ES" sz="1600" dirty="0">
                <a:latin typeface="Arial Narrow" panose="020B0606020202030204" pitchFamily="34" charset="0"/>
              </a:rPr>
              <a:t>en 7 puntos estratégicos del HNDAC, las muestras retiradas de forma semanal según el ciclo biológico del vector y son  derivadas a DIRESA para sus  respectivo análisis; teniendo como resultado NEGATIVO en todo los puntos monitoreados.</a:t>
            </a:r>
            <a:endParaRPr lang="es-PE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575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30" y="292607"/>
            <a:ext cx="8883562" cy="61661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828118"/>
            <a:ext cx="334392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PE" sz="2000" dirty="0"/>
              <a:t>En febrero del 2022 se tomó </a:t>
            </a:r>
            <a:endParaRPr lang="es-PE" sz="2000" dirty="0" smtClean="0"/>
          </a:p>
          <a:p>
            <a:pPr algn="just"/>
            <a:r>
              <a:rPr lang="es-PE" sz="2000" dirty="0" smtClean="0"/>
              <a:t>diez </a:t>
            </a:r>
            <a:r>
              <a:rPr lang="es-PE" sz="2000" dirty="0"/>
              <a:t>muestras de cloro libre </a:t>
            </a:r>
            <a:endParaRPr lang="es-PE" sz="2000" dirty="0" smtClean="0"/>
          </a:p>
          <a:p>
            <a:pPr algn="just"/>
            <a:r>
              <a:rPr lang="es-PE" sz="2000" dirty="0" smtClean="0"/>
              <a:t>residual </a:t>
            </a:r>
            <a:r>
              <a:rPr lang="es-PE" sz="2000" dirty="0"/>
              <a:t>el 28/02/2023 en los </a:t>
            </a:r>
            <a:endParaRPr lang="es-PE" sz="2000" dirty="0" smtClean="0"/>
          </a:p>
          <a:p>
            <a:pPr algn="just"/>
            <a:r>
              <a:rPr lang="es-PE" sz="2000" dirty="0" smtClean="0"/>
              <a:t>puntos </a:t>
            </a:r>
            <a:r>
              <a:rPr lang="es-PE" sz="2000" dirty="0"/>
              <a:t>finales de la red de </a:t>
            </a:r>
            <a:endParaRPr lang="es-PE" sz="2000" dirty="0" smtClean="0"/>
          </a:p>
          <a:p>
            <a:pPr algn="just"/>
            <a:r>
              <a:rPr lang="es-PE" sz="2000" dirty="0" smtClean="0"/>
              <a:t>distribución </a:t>
            </a:r>
            <a:r>
              <a:rPr lang="es-PE" sz="2000" dirty="0"/>
              <a:t>de agua de varias </a:t>
            </a:r>
            <a:endParaRPr lang="es-PE" sz="2000" dirty="0" smtClean="0"/>
          </a:p>
          <a:p>
            <a:pPr algn="just"/>
            <a:r>
              <a:rPr lang="es-PE" sz="2000" dirty="0" smtClean="0"/>
              <a:t>áreas </a:t>
            </a:r>
            <a:r>
              <a:rPr lang="es-PE" sz="2000" dirty="0"/>
              <a:t>del HNDAC, la norma </a:t>
            </a:r>
            <a:endParaRPr lang="es-PE" sz="2000" dirty="0" smtClean="0"/>
          </a:p>
          <a:p>
            <a:pPr algn="just"/>
            <a:r>
              <a:rPr lang="es-PE" sz="2000" dirty="0" smtClean="0"/>
              <a:t>indica </a:t>
            </a:r>
            <a:r>
              <a:rPr lang="es-PE" sz="2000" dirty="0"/>
              <a:t>que de las muestras </a:t>
            </a:r>
            <a:endParaRPr lang="es-PE" sz="2000" dirty="0" smtClean="0"/>
          </a:p>
          <a:p>
            <a:pPr algn="just"/>
            <a:r>
              <a:rPr lang="es-PE" sz="2000" dirty="0" smtClean="0"/>
              <a:t>tomadas </a:t>
            </a:r>
            <a:r>
              <a:rPr lang="es-PE" sz="2000" dirty="0"/>
              <a:t>en cualquier punto </a:t>
            </a:r>
            <a:endParaRPr lang="es-PE" sz="2000" dirty="0" smtClean="0"/>
          </a:p>
          <a:p>
            <a:pPr algn="just"/>
            <a:r>
              <a:rPr lang="es-PE" sz="2000" dirty="0" smtClean="0"/>
              <a:t>de </a:t>
            </a:r>
            <a:r>
              <a:rPr lang="es-PE" sz="2000" dirty="0"/>
              <a:t>la red de distribución, no </a:t>
            </a:r>
            <a:endParaRPr lang="es-PE" sz="2000" dirty="0" smtClean="0"/>
          </a:p>
          <a:p>
            <a:pPr algn="just"/>
            <a:r>
              <a:rPr lang="es-PE" sz="2000" dirty="0" smtClean="0"/>
              <a:t>deberán </a:t>
            </a:r>
            <a:r>
              <a:rPr lang="es-PE" sz="2000" dirty="0"/>
              <a:t>contener menos de </a:t>
            </a:r>
            <a:endParaRPr lang="es-PE" sz="2000" dirty="0" smtClean="0"/>
          </a:p>
          <a:p>
            <a:pPr algn="just"/>
            <a:r>
              <a:rPr lang="es-PE" sz="2000" dirty="0" smtClean="0"/>
              <a:t>0.5 </a:t>
            </a:r>
            <a:r>
              <a:rPr lang="es-PE" sz="2000" dirty="0"/>
              <a:t>mgL</a:t>
            </a:r>
            <a:r>
              <a:rPr lang="es-PE" sz="2000" baseline="30000" dirty="0"/>
              <a:t>-1</a:t>
            </a:r>
            <a:r>
              <a:rPr lang="es-PE" sz="2000" dirty="0"/>
              <a:t> de cloro residual </a:t>
            </a:r>
            <a:endParaRPr lang="es-PE" sz="2000" dirty="0" smtClean="0"/>
          </a:p>
          <a:p>
            <a:pPr algn="just"/>
            <a:r>
              <a:rPr lang="es-PE" sz="2000" dirty="0" smtClean="0"/>
              <a:t>libre </a:t>
            </a:r>
            <a:r>
              <a:rPr lang="es-PE" sz="2000" dirty="0"/>
              <a:t>en el noventa por </a:t>
            </a:r>
            <a:endParaRPr lang="es-PE" sz="2000" dirty="0" smtClean="0"/>
          </a:p>
          <a:p>
            <a:pPr algn="just"/>
            <a:r>
              <a:rPr lang="es-PE" sz="2000" dirty="0" smtClean="0"/>
              <a:t>ciento </a:t>
            </a:r>
            <a:r>
              <a:rPr lang="es-PE" sz="2000" dirty="0"/>
              <a:t>(90%), del total de </a:t>
            </a:r>
            <a:endParaRPr lang="es-PE" sz="2000" dirty="0" smtClean="0"/>
          </a:p>
          <a:p>
            <a:pPr algn="just"/>
            <a:r>
              <a:rPr lang="es-PE" sz="2000" dirty="0" smtClean="0"/>
              <a:t>muestras </a:t>
            </a:r>
            <a:r>
              <a:rPr lang="es-PE" sz="2000" dirty="0"/>
              <a:t>tomadas durante </a:t>
            </a:r>
            <a:endParaRPr lang="es-PE" sz="2000" dirty="0" smtClean="0"/>
          </a:p>
          <a:p>
            <a:pPr algn="just"/>
            <a:r>
              <a:rPr lang="es-PE" sz="2000" dirty="0" smtClean="0"/>
              <a:t>el </a:t>
            </a:r>
            <a:r>
              <a:rPr lang="es-PE" sz="2000" dirty="0"/>
              <a:t>mes</a:t>
            </a:r>
          </a:p>
        </p:txBody>
      </p:sp>
    </p:spTree>
    <p:extLst>
      <p:ext uri="{BB962C8B-B14F-4D97-AF65-F5344CB8AC3E}">
        <p14:creationId xmlns:p14="http://schemas.microsoft.com/office/powerpoint/2010/main" val="109304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71" y="548417"/>
            <a:ext cx="7840136" cy="515156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036277" y="5852145"/>
            <a:ext cx="8874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Comentario: En febrero 2023, no se monitorizo consultorio de Medicina 1 y 2, el consultorio de Cirugía 1, Cardiovascular, Urología y Cirugía </a:t>
            </a:r>
            <a:r>
              <a:rPr lang="es-PE" dirty="0"/>
              <a:t>P</a:t>
            </a:r>
            <a:r>
              <a:rPr lang="es-PE" dirty="0" smtClean="0"/>
              <a:t>lástica no logar segregar adecuadamente 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901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554" y="84798"/>
            <a:ext cx="8114479" cy="56477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2895600" y="5815627"/>
            <a:ext cx="9202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 smtClean="0"/>
              <a:t>Comentario: En febrero 2023, se monitorizo dieciséis ambientes de hospitalización, en  enero 2023 lograron parcialmente Piso 7° B y </a:t>
            </a:r>
            <a:r>
              <a:rPr lang="es-PE" dirty="0" err="1" smtClean="0"/>
              <a:t>Urologia</a:t>
            </a:r>
            <a:r>
              <a:rPr lang="es-PE" dirty="0" smtClean="0"/>
              <a:t> 5° B segregar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988558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5407" y="257908"/>
            <a:ext cx="8023031" cy="627025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629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739" y="503175"/>
            <a:ext cx="8139892" cy="532528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" y="5915457"/>
            <a:ext cx="2582466" cy="82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017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497941"/>
            <a:ext cx="10515600" cy="56790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PE" sz="2600" b="1" spc="-150" dirty="0" smtClean="0"/>
              <a:t>PERSONAL DE LA OFICINA DE EPIDEMIOLOGIA Y SALUD AMBIENTAL</a:t>
            </a:r>
          </a:p>
          <a:p>
            <a:pPr marL="0" indent="0" algn="just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Dra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Silvia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Mendocilla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García</a:t>
            </a:r>
          </a:p>
          <a:p>
            <a:pPr marL="0" indent="0" algn="just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Lic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	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Mirian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Cribillero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Roca</a:t>
            </a:r>
          </a:p>
          <a:p>
            <a:pPr marL="0" indent="0" algn="just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Lic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	</a:t>
            </a:r>
            <a:r>
              <a:rPr lang="es-PE" sz="2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Payda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Tuesta Ríos</a:t>
            </a:r>
          </a:p>
          <a:p>
            <a:pPr marL="0" indent="0" algn="just">
              <a:buNone/>
            </a:pPr>
            <a:r>
              <a:rPr lang="es-PE" sz="2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Obst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	</a:t>
            </a:r>
            <a:r>
              <a:rPr lang="es-PE" sz="2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Karol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Pinedo Gamarra</a:t>
            </a:r>
          </a:p>
          <a:p>
            <a:pPr marL="0" indent="0" algn="just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Ing.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Javier Acosta Hainan</a:t>
            </a:r>
          </a:p>
          <a:p>
            <a:pPr marL="0" indent="0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Ing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Carmen Tolentino Luna</a:t>
            </a:r>
          </a:p>
          <a:p>
            <a:pPr marL="0" indent="0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Aux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s-PE" sz="17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Adm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Fayrath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Valiente Valdivia</a:t>
            </a:r>
          </a:p>
          <a:p>
            <a:pPr marL="0" indent="0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Aux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</a:t>
            </a:r>
            <a:r>
              <a:rPr lang="es-PE" sz="17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Adm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.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Milagros Obregón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Yataco</a:t>
            </a:r>
            <a:endParaRPr lang="es-PE" sz="2200" dirty="0" smtClean="0">
              <a:latin typeface="Andalus" panose="02020603050405020304" pitchFamily="18" charset="-78"/>
              <a:cs typeface="Andalus" panose="02020603050405020304" pitchFamily="18" charset="-78"/>
            </a:endParaRPr>
          </a:p>
          <a:p>
            <a:pPr marL="0" indent="0">
              <a:buNone/>
            </a:pPr>
            <a:r>
              <a:rPr lang="es-PE" sz="2200" dirty="0" err="1" smtClean="0">
                <a:latin typeface="Andalus" panose="02020603050405020304" pitchFamily="18" charset="-78"/>
                <a:cs typeface="Andalus" panose="02020603050405020304" pitchFamily="18" charset="-78"/>
              </a:rPr>
              <a:t>Secret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    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Alejandra Sánchez Camacho</a:t>
            </a:r>
          </a:p>
          <a:p>
            <a:pPr marL="0" indent="0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TAP.	   Demetrio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Abregú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Espinoza</a:t>
            </a:r>
          </a:p>
          <a:p>
            <a:pPr marL="0" indent="0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TAP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.	  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Basilio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Abregú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Espinoza</a:t>
            </a:r>
          </a:p>
          <a:p>
            <a:pPr marL="0" indent="0">
              <a:buNone/>
            </a:pP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TAP.</a:t>
            </a:r>
            <a:r>
              <a:rPr lang="es-PE" sz="2600" dirty="0">
                <a:latin typeface="Andalus" panose="02020603050405020304" pitchFamily="18" charset="-78"/>
                <a:cs typeface="Andalus" panose="02020603050405020304" pitchFamily="18" charset="-78"/>
              </a:rPr>
              <a:t>	</a:t>
            </a:r>
            <a:r>
              <a:rPr lang="es-PE" sz="26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   </a:t>
            </a:r>
            <a:r>
              <a:rPr lang="es-PE" sz="2200" dirty="0" smtClean="0">
                <a:latin typeface="Andalus" panose="02020603050405020304" pitchFamily="18" charset="-78"/>
                <a:cs typeface="Andalus" panose="02020603050405020304" pitchFamily="18" charset="-78"/>
              </a:rPr>
              <a:t>Ángel Alvarado Cárdenas</a:t>
            </a:r>
          </a:p>
          <a:p>
            <a:pPr marL="0" indent="0">
              <a:buNone/>
            </a:pPr>
            <a:endParaRPr lang="es-PE" dirty="0" smtClean="0"/>
          </a:p>
          <a:p>
            <a:pPr mar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55489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18416" y="2241731"/>
            <a:ext cx="9566107" cy="2822638"/>
          </a:xfrm>
        </p:spPr>
        <p:txBody>
          <a:bodyPr>
            <a:normAutofit/>
          </a:bodyPr>
          <a:lstStyle/>
          <a:p>
            <a:pPr algn="ctr"/>
            <a:r>
              <a:rPr lang="es-PE" sz="5000" dirty="0" smtClean="0"/>
              <a:t>La </a:t>
            </a:r>
            <a:r>
              <a:rPr lang="es-PE" sz="5000" dirty="0"/>
              <a:t>epidemiología es un cuerpo cambiante de  conocimientos, una metodología y una forma de pensar.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8036" y="1095661"/>
            <a:ext cx="1101470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PE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COMPOMENTE DE </a:t>
            </a:r>
            <a:r>
              <a:rPr lang="es-PE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EPIDEMIOLOGIA</a:t>
            </a:r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66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830" y="263505"/>
            <a:ext cx="8739503" cy="6096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5846" y="263505"/>
            <a:ext cx="30128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En el Centro Nacional de </a:t>
            </a:r>
            <a:endParaRPr lang="es-PE" dirty="0" smtClean="0"/>
          </a:p>
          <a:p>
            <a:r>
              <a:rPr lang="es-PE" dirty="0" smtClean="0"/>
              <a:t>Epidemiología</a:t>
            </a:r>
            <a:r>
              <a:rPr lang="es-PE" dirty="0"/>
              <a:t>, Prevención </a:t>
            </a:r>
            <a:endParaRPr lang="es-PE" dirty="0" smtClean="0"/>
          </a:p>
          <a:p>
            <a:r>
              <a:rPr lang="es-PE" dirty="0" smtClean="0"/>
              <a:t>y </a:t>
            </a:r>
            <a:r>
              <a:rPr lang="es-PE" dirty="0"/>
              <a:t>Control de Enfermedades </a:t>
            </a:r>
            <a:endParaRPr lang="es-PE" dirty="0" smtClean="0"/>
          </a:p>
          <a:p>
            <a:r>
              <a:rPr lang="es-PE" dirty="0" smtClean="0"/>
              <a:t>(</a:t>
            </a:r>
            <a:r>
              <a:rPr lang="es-PE" dirty="0"/>
              <a:t>CDC)-MINSA, a la SE. 09-2023, </a:t>
            </a:r>
            <a:r>
              <a:rPr lang="es-PE" dirty="0" smtClean="0"/>
              <a:t>los </a:t>
            </a:r>
            <a:r>
              <a:rPr lang="es-PE" dirty="0"/>
              <a:t>episodios de </a:t>
            </a:r>
            <a:r>
              <a:rPr lang="es-PE" dirty="0" smtClean="0"/>
              <a:t>EDAS </a:t>
            </a:r>
            <a:endParaRPr lang="es-PE" dirty="0" smtClean="0"/>
          </a:p>
          <a:p>
            <a:r>
              <a:rPr lang="es-PE" dirty="0" smtClean="0"/>
              <a:t>(</a:t>
            </a:r>
            <a:r>
              <a:rPr lang="es-PE" dirty="0" err="1"/>
              <a:t>acuosa+disentérica</a:t>
            </a:r>
            <a:r>
              <a:rPr lang="es-PE" dirty="0"/>
              <a:t>) han </a:t>
            </a:r>
            <a:endParaRPr lang="es-PE" dirty="0" smtClean="0"/>
          </a:p>
          <a:p>
            <a:r>
              <a:rPr lang="es-PE" dirty="0" smtClean="0"/>
              <a:t>incrementado </a:t>
            </a:r>
            <a:r>
              <a:rPr lang="es-PE" dirty="0"/>
              <a:t>con respecto </a:t>
            </a:r>
            <a:endParaRPr lang="es-PE" dirty="0" smtClean="0"/>
          </a:p>
          <a:p>
            <a:r>
              <a:rPr lang="es-PE" dirty="0" smtClean="0"/>
              <a:t>al </a:t>
            </a:r>
            <a:r>
              <a:rPr lang="es-PE" dirty="0"/>
              <a:t>año 2022. La T.I. Nacional </a:t>
            </a:r>
            <a:endParaRPr lang="es-PE" dirty="0" smtClean="0"/>
          </a:p>
          <a:p>
            <a:r>
              <a:rPr lang="es-PE" dirty="0" smtClean="0"/>
              <a:t>es </a:t>
            </a:r>
            <a:r>
              <a:rPr lang="es-PE" dirty="0"/>
              <a:t>de 63.4 por 10,000 Hab.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1783" y="3083169"/>
            <a:ext cx="32609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A nivel Regional a la SE 09-2023, </a:t>
            </a:r>
            <a:endParaRPr lang="es-PE" dirty="0" smtClean="0"/>
          </a:p>
          <a:p>
            <a:r>
              <a:rPr lang="es-PE" dirty="0" smtClean="0"/>
              <a:t>han </a:t>
            </a:r>
            <a:r>
              <a:rPr lang="es-PE" dirty="0"/>
              <a:t>sido notificados 14,854 </a:t>
            </a:r>
            <a:endParaRPr lang="es-PE" dirty="0" smtClean="0"/>
          </a:p>
          <a:p>
            <a:r>
              <a:rPr lang="es-PE" dirty="0" smtClean="0"/>
              <a:t>episodios </a:t>
            </a:r>
            <a:r>
              <a:rPr lang="es-PE" dirty="0"/>
              <a:t>de </a:t>
            </a:r>
            <a:r>
              <a:rPr lang="es-PE" dirty="0" smtClean="0"/>
              <a:t>EDAS </a:t>
            </a:r>
            <a:r>
              <a:rPr lang="es-PE" dirty="0"/>
              <a:t>Acuosas por </a:t>
            </a:r>
            <a:endParaRPr lang="es-PE" dirty="0" smtClean="0"/>
          </a:p>
          <a:p>
            <a:r>
              <a:rPr lang="es-PE" dirty="0" smtClean="0"/>
              <a:t>nuestras </a:t>
            </a:r>
            <a:r>
              <a:rPr lang="es-PE" dirty="0"/>
              <a:t>unidades notificantes, </a:t>
            </a:r>
            <a:endParaRPr lang="es-PE" dirty="0" smtClean="0"/>
          </a:p>
          <a:p>
            <a:r>
              <a:rPr lang="es-PE" dirty="0" smtClean="0"/>
              <a:t>superior </a:t>
            </a:r>
            <a:r>
              <a:rPr lang="es-PE" dirty="0"/>
              <a:t>en 70.44% en relación </a:t>
            </a:r>
            <a:endParaRPr lang="es-PE" dirty="0" smtClean="0"/>
          </a:p>
          <a:p>
            <a:r>
              <a:rPr lang="es-PE" dirty="0" smtClean="0"/>
              <a:t>al </a:t>
            </a:r>
            <a:r>
              <a:rPr lang="es-PE" dirty="0"/>
              <a:t>mismo periodo del año </a:t>
            </a:r>
            <a:endParaRPr lang="es-PE" dirty="0" smtClean="0"/>
          </a:p>
          <a:p>
            <a:r>
              <a:rPr lang="es-PE" dirty="0"/>
              <a:t>a</a:t>
            </a:r>
            <a:r>
              <a:rPr lang="es-PE" dirty="0" smtClean="0"/>
              <a:t>nterior.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4112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957" y="322120"/>
            <a:ext cx="9321592" cy="609652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3451" y="1189799"/>
            <a:ext cx="250196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La EDA es considerada </a:t>
            </a:r>
            <a:endParaRPr lang="es-PE" dirty="0" smtClean="0"/>
          </a:p>
          <a:p>
            <a:r>
              <a:rPr lang="es-PE" dirty="0" smtClean="0"/>
              <a:t>una </a:t>
            </a:r>
            <a:r>
              <a:rPr lang="es-PE" dirty="0"/>
              <a:t>enfermedad de </a:t>
            </a:r>
            <a:endParaRPr lang="es-PE" dirty="0" smtClean="0"/>
          </a:p>
          <a:p>
            <a:r>
              <a:rPr lang="es-PE" dirty="0" smtClean="0"/>
              <a:t>rezago </a:t>
            </a:r>
            <a:r>
              <a:rPr lang="es-PE" dirty="0"/>
              <a:t>y continúa </a:t>
            </a:r>
            <a:endParaRPr lang="es-PE" dirty="0" smtClean="0"/>
          </a:p>
          <a:p>
            <a:r>
              <a:rPr lang="es-PE" dirty="0" smtClean="0"/>
              <a:t>siendo </a:t>
            </a:r>
            <a:r>
              <a:rPr lang="es-PE" dirty="0"/>
              <a:t>un problema de </a:t>
            </a:r>
            <a:endParaRPr lang="es-PE" dirty="0" smtClean="0"/>
          </a:p>
          <a:p>
            <a:r>
              <a:rPr lang="es-PE" dirty="0" smtClean="0"/>
              <a:t>salud </a:t>
            </a:r>
            <a:r>
              <a:rPr lang="es-PE" dirty="0"/>
              <a:t>pública que afecta </a:t>
            </a:r>
            <a:endParaRPr lang="es-PE" dirty="0" smtClean="0"/>
          </a:p>
          <a:p>
            <a:r>
              <a:rPr lang="es-PE" dirty="0" smtClean="0"/>
              <a:t>principalmente </a:t>
            </a:r>
            <a:r>
              <a:rPr lang="es-PE" dirty="0"/>
              <a:t>a los </a:t>
            </a:r>
            <a:endParaRPr lang="es-PE" dirty="0" smtClean="0"/>
          </a:p>
          <a:p>
            <a:r>
              <a:rPr lang="es-PE" dirty="0" smtClean="0"/>
              <a:t>países </a:t>
            </a:r>
            <a:r>
              <a:rPr lang="es-PE" dirty="0"/>
              <a:t>en desarrollo y </a:t>
            </a:r>
            <a:endParaRPr lang="es-PE" dirty="0" smtClean="0"/>
          </a:p>
          <a:p>
            <a:r>
              <a:rPr lang="es-PE" dirty="0" smtClean="0"/>
              <a:t>a </a:t>
            </a:r>
            <a:r>
              <a:rPr lang="es-PE" dirty="0"/>
              <a:t>todos los grupos de </a:t>
            </a:r>
            <a:endParaRPr lang="es-PE" dirty="0" smtClean="0"/>
          </a:p>
          <a:p>
            <a:r>
              <a:rPr lang="es-PE" dirty="0" smtClean="0"/>
              <a:t>edad</a:t>
            </a:r>
            <a:r>
              <a:rPr lang="es-PE" dirty="0"/>
              <a:t>, particularmente </a:t>
            </a:r>
            <a:endParaRPr lang="es-PE" dirty="0" smtClean="0"/>
          </a:p>
          <a:p>
            <a:r>
              <a:rPr lang="es-PE" dirty="0" smtClean="0"/>
              <a:t>en </a:t>
            </a:r>
            <a:r>
              <a:rPr lang="es-PE" dirty="0"/>
              <a:t>el grupo de niños </a:t>
            </a:r>
            <a:endParaRPr lang="es-PE" dirty="0" smtClean="0"/>
          </a:p>
          <a:p>
            <a:r>
              <a:rPr lang="es-PE" dirty="0" smtClean="0"/>
              <a:t>menores </a:t>
            </a:r>
            <a:r>
              <a:rPr lang="es-PE" dirty="0"/>
              <a:t>de cinco años. </a:t>
            </a:r>
          </a:p>
        </p:txBody>
      </p:sp>
    </p:spTree>
    <p:extLst>
      <p:ext uri="{BB962C8B-B14F-4D97-AF65-F5344CB8AC3E}">
        <p14:creationId xmlns:p14="http://schemas.microsoft.com/office/powerpoint/2010/main" val="808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934" y="355202"/>
            <a:ext cx="9321592" cy="609652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204592" y="1058387"/>
            <a:ext cx="265134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/>
              <a:t>En el Plan Nacional de </a:t>
            </a:r>
          </a:p>
          <a:p>
            <a:r>
              <a:rPr lang="es-PE" dirty="0"/>
              <a:t>Saneamiento 2022-2026 </a:t>
            </a:r>
          </a:p>
          <a:p>
            <a:r>
              <a:rPr lang="es-PE" dirty="0"/>
              <a:t>se estima que el 80% de </a:t>
            </a:r>
          </a:p>
          <a:p>
            <a:r>
              <a:rPr lang="es-PE" dirty="0"/>
              <a:t>todas las enfermedades </a:t>
            </a:r>
          </a:p>
          <a:p>
            <a:r>
              <a:rPr lang="es-PE" dirty="0"/>
              <a:t>y más de un tercio de </a:t>
            </a:r>
          </a:p>
          <a:p>
            <a:r>
              <a:rPr lang="es-PE" dirty="0"/>
              <a:t>los fallecimientos en los </a:t>
            </a:r>
          </a:p>
          <a:p>
            <a:r>
              <a:rPr lang="es-PE" dirty="0"/>
              <a:t>países en desarrollo </a:t>
            </a:r>
          </a:p>
          <a:p>
            <a:r>
              <a:rPr lang="es-PE" dirty="0"/>
              <a:t>se deben al consumo de </a:t>
            </a:r>
            <a:endParaRPr lang="es-PE" dirty="0" smtClean="0"/>
          </a:p>
          <a:p>
            <a:r>
              <a:rPr lang="es-PE" dirty="0" smtClean="0"/>
              <a:t>agua </a:t>
            </a:r>
            <a:r>
              <a:rPr lang="es-PE" dirty="0"/>
              <a:t>contaminada, </a:t>
            </a:r>
            <a:endParaRPr lang="es-PE" dirty="0" smtClean="0"/>
          </a:p>
          <a:p>
            <a:r>
              <a:rPr lang="es-PE" dirty="0" smtClean="0"/>
              <a:t>además</a:t>
            </a:r>
            <a:r>
              <a:rPr lang="es-PE" dirty="0"/>
              <a:t>, las muertes por </a:t>
            </a:r>
            <a:endParaRPr lang="es-PE" dirty="0" smtClean="0"/>
          </a:p>
          <a:p>
            <a:r>
              <a:rPr lang="es-PE" dirty="0" smtClean="0"/>
              <a:t>insalubridad </a:t>
            </a:r>
            <a:r>
              <a:rPr lang="es-PE" dirty="0"/>
              <a:t>del agua </a:t>
            </a:r>
            <a:endParaRPr lang="es-PE" dirty="0" smtClean="0"/>
          </a:p>
          <a:p>
            <a:r>
              <a:rPr lang="es-PE" dirty="0" smtClean="0"/>
              <a:t>y </a:t>
            </a:r>
            <a:r>
              <a:rPr lang="es-PE" dirty="0"/>
              <a:t>saneamiento deficiente </a:t>
            </a:r>
            <a:endParaRPr lang="es-PE" dirty="0" smtClean="0"/>
          </a:p>
          <a:p>
            <a:r>
              <a:rPr lang="es-PE" dirty="0" smtClean="0"/>
              <a:t>representan </a:t>
            </a:r>
            <a:r>
              <a:rPr lang="es-PE" dirty="0"/>
              <a:t>el 58% del </a:t>
            </a:r>
            <a:endParaRPr lang="es-PE" dirty="0" smtClean="0"/>
          </a:p>
          <a:p>
            <a:r>
              <a:rPr lang="es-PE" dirty="0" smtClean="0"/>
              <a:t>total </a:t>
            </a:r>
            <a:r>
              <a:rPr lang="es-PE" dirty="0"/>
              <a:t>de muertes </a:t>
            </a:r>
            <a:r>
              <a:rPr lang="es-PE" dirty="0" smtClean="0"/>
              <a:t>por</a:t>
            </a:r>
          </a:p>
          <a:p>
            <a:r>
              <a:rPr lang="es-PE" dirty="0" smtClean="0"/>
              <a:t> </a:t>
            </a:r>
            <a:r>
              <a:rPr lang="es-PE" dirty="0"/>
              <a:t>diarreas. </a:t>
            </a:r>
          </a:p>
        </p:txBody>
      </p:sp>
    </p:spTree>
    <p:extLst>
      <p:ext uri="{BB962C8B-B14F-4D97-AF65-F5344CB8AC3E}">
        <p14:creationId xmlns:p14="http://schemas.microsoft.com/office/powerpoint/2010/main" val="300504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64" y="471807"/>
            <a:ext cx="11556806" cy="490908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06966" y="5505626"/>
            <a:ext cx="12046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Comentario: El gobierno emitió </a:t>
            </a:r>
            <a:r>
              <a:rPr lang="es-PE" dirty="0" smtClean="0"/>
              <a:t>el </a:t>
            </a:r>
            <a:r>
              <a:rPr lang="es-PE" dirty="0"/>
              <a:t>Decreto Supremo Nº 002-2023-SA, que declara en Emergencia Sanitaria por brote de </a:t>
            </a:r>
            <a:r>
              <a:rPr lang="es-PE" dirty="0" smtClean="0"/>
              <a:t>Dengue </a:t>
            </a:r>
          </a:p>
          <a:p>
            <a:pPr algn="just"/>
            <a:r>
              <a:rPr lang="es-PE" dirty="0" smtClean="0"/>
              <a:t>en </a:t>
            </a:r>
            <a:r>
              <a:rPr lang="es-PE" dirty="0"/>
              <a:t>59 </a:t>
            </a:r>
            <a:r>
              <a:rPr lang="es-PE" dirty="0" smtClean="0"/>
              <a:t>distritos. Por ello se viene realizando la vigilancia de febriles diariamente en la institución y se presenta el canal endémico </a:t>
            </a:r>
          </a:p>
          <a:p>
            <a:pPr algn="just"/>
            <a:r>
              <a:rPr lang="es-PE" dirty="0" smtClean="0"/>
              <a:t>de febriles por todas edades de pacientes procedentes de la Provincia Constitucional del Callao y a la SE N° 9 </a:t>
            </a:r>
          </a:p>
          <a:p>
            <a:pPr algn="just"/>
            <a:r>
              <a:rPr lang="es-PE" dirty="0" smtClean="0"/>
              <a:t>estamos entre la zona de seguridad y éxito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98187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060" y="314428"/>
            <a:ext cx="7362790" cy="627727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5385" y="483925"/>
            <a:ext cx="43406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dirty="0"/>
              <a:t>Los índices larvarios son importantes en el </a:t>
            </a:r>
            <a:endParaRPr lang="es-PE" dirty="0" smtClean="0"/>
          </a:p>
          <a:p>
            <a:r>
              <a:rPr lang="es-PE" dirty="0" smtClean="0"/>
              <a:t>control </a:t>
            </a:r>
            <a:r>
              <a:rPr lang="es-PE" dirty="0"/>
              <a:t>vectorial por al menos tres razones. </a:t>
            </a:r>
            <a:endParaRPr lang="es-PE" dirty="0" smtClean="0"/>
          </a:p>
          <a:p>
            <a:r>
              <a:rPr lang="es-PE" dirty="0" smtClean="0"/>
              <a:t>Primero</a:t>
            </a:r>
            <a:r>
              <a:rPr lang="es-PE" dirty="0"/>
              <a:t>, para aplicar el control larvario, se </a:t>
            </a:r>
            <a:endParaRPr lang="es-PE" dirty="0" smtClean="0"/>
          </a:p>
          <a:p>
            <a:r>
              <a:rPr lang="es-PE" dirty="0" smtClean="0"/>
              <a:t>requiere </a:t>
            </a:r>
            <a:r>
              <a:rPr lang="es-PE" dirty="0"/>
              <a:t>encontrar la larva. Segundo, los </a:t>
            </a:r>
            <a:endParaRPr lang="es-PE" dirty="0" smtClean="0"/>
          </a:p>
          <a:p>
            <a:r>
              <a:rPr lang="es-PE" dirty="0" smtClean="0"/>
              <a:t>índices </a:t>
            </a:r>
            <a:r>
              <a:rPr lang="es-PE" dirty="0"/>
              <a:t>proporcionan criterios para priorizar </a:t>
            </a:r>
            <a:endParaRPr lang="es-PE" dirty="0" smtClean="0"/>
          </a:p>
          <a:p>
            <a:r>
              <a:rPr lang="es-PE" dirty="0" smtClean="0"/>
              <a:t>lugares </a:t>
            </a:r>
            <a:r>
              <a:rPr lang="es-PE" dirty="0"/>
              <a:t>o categorías de hábitats larvales, </a:t>
            </a:r>
            <a:endParaRPr lang="es-PE" dirty="0" smtClean="0"/>
          </a:p>
          <a:p>
            <a:r>
              <a:rPr lang="es-PE" dirty="0" smtClean="0"/>
              <a:t>donde </a:t>
            </a:r>
            <a:r>
              <a:rPr lang="es-PE" dirty="0"/>
              <a:t>al existir recursos limitados, éstos </a:t>
            </a:r>
            <a:endParaRPr lang="es-PE" dirty="0" smtClean="0"/>
          </a:p>
          <a:p>
            <a:r>
              <a:rPr lang="es-PE" dirty="0" smtClean="0"/>
              <a:t>se </a:t>
            </a:r>
            <a:r>
              <a:rPr lang="es-PE" dirty="0"/>
              <a:t>pueden concentrar donde pudieran </a:t>
            </a:r>
            <a:endParaRPr lang="es-PE" dirty="0" smtClean="0"/>
          </a:p>
          <a:p>
            <a:r>
              <a:rPr lang="es-PE" dirty="0" smtClean="0"/>
              <a:t>tener </a:t>
            </a:r>
            <a:r>
              <a:rPr lang="es-PE" dirty="0"/>
              <a:t>el mayor impacto en la transmisión </a:t>
            </a:r>
            <a:endParaRPr lang="es-PE" dirty="0" smtClean="0"/>
          </a:p>
          <a:p>
            <a:r>
              <a:rPr lang="es-PE" dirty="0" smtClean="0"/>
              <a:t>de </a:t>
            </a:r>
            <a:r>
              <a:rPr lang="es-PE" dirty="0"/>
              <a:t>la enfermedad. Tercero, los índices </a:t>
            </a:r>
            <a:endParaRPr lang="es-PE" dirty="0" smtClean="0"/>
          </a:p>
          <a:p>
            <a:r>
              <a:rPr lang="es-PE" dirty="0" smtClean="0"/>
              <a:t>permiten </a:t>
            </a:r>
            <a:r>
              <a:rPr lang="es-PE" dirty="0"/>
              <a:t>evaluar la efectividad de las </a:t>
            </a:r>
            <a:endParaRPr lang="es-PE" dirty="0" smtClean="0"/>
          </a:p>
          <a:p>
            <a:r>
              <a:rPr lang="es-PE" dirty="0" smtClean="0"/>
              <a:t>medidas </a:t>
            </a:r>
            <a:r>
              <a:rPr lang="es-PE" dirty="0"/>
              <a:t>de control entomológico.</a:t>
            </a:r>
          </a:p>
        </p:txBody>
      </p:sp>
    </p:spTree>
    <p:extLst>
      <p:ext uri="{BB962C8B-B14F-4D97-AF65-F5344CB8AC3E}">
        <p14:creationId xmlns:p14="http://schemas.microsoft.com/office/powerpoint/2010/main" val="65660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145" y="785447"/>
            <a:ext cx="10087140" cy="562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357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749</Words>
  <Application>Microsoft Office PowerPoint</Application>
  <PresentationFormat>Panorámica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Andalus</vt:lpstr>
      <vt:lpstr>Arial</vt:lpstr>
      <vt:lpstr>Arial Black</vt:lpstr>
      <vt:lpstr>Arial Narrow</vt:lpstr>
      <vt:lpstr>Calibri</vt:lpstr>
      <vt:lpstr>Calibri Light</vt:lpstr>
      <vt:lpstr>Tema de Office</vt:lpstr>
      <vt:lpstr>Reporte Epidemiológico</vt:lpstr>
      <vt:lpstr>Presentación de PowerPoint</vt:lpstr>
      <vt:lpstr>La epidemiología es un cuerpo cambiante de  conocimientos, una metodología y una forma de pensar.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COMPOMENTE DE SALUD AMBIENTAL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Silvia Mendocilla Garcia</dc:creator>
  <cp:lastModifiedBy>Milagros Obregon</cp:lastModifiedBy>
  <cp:revision>20</cp:revision>
  <dcterms:created xsi:type="dcterms:W3CDTF">2023-03-08T16:33:08Z</dcterms:created>
  <dcterms:modified xsi:type="dcterms:W3CDTF">2023-03-21T16:34:11Z</dcterms:modified>
</cp:coreProperties>
</file>