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59" r:id="rId5"/>
  </p:sldIdLst>
  <p:sldSz cx="15193963" cy="17102138"/>
  <p:notesSz cx="6858000" cy="9144000"/>
  <p:embeddedFontLst>
    <p:embeddedFont>
      <p:font typeface="Open Sans 1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Open Sans 1 Bold" charset="0"/>
      <p:regular r:id="rId12"/>
    </p:embeddedFont>
    <p:embeddedFont>
      <p:font typeface="Archivo Black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28">
          <p15:clr>
            <a:srgbClr val="A4A3A4"/>
          </p15:clr>
        </p15:guide>
        <p15:guide id="4" pos="2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000"/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374" autoAdjust="0"/>
  </p:normalViewPr>
  <p:slideViewPr>
    <p:cSldViewPr>
      <p:cViewPr>
        <p:scale>
          <a:sx n="80" d="100"/>
          <a:sy n="80" d="100"/>
        </p:scale>
        <p:origin x="-1086" y="2016"/>
      </p:cViewPr>
      <p:guideLst>
        <p:guide orient="horz" pos="2160"/>
        <p:guide orient="horz" pos="1728"/>
        <p:guide pos="2880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E6467-CDDD-44CB-B2E8-7E0561B5B80B}" type="datetimeFigureOut">
              <a:rPr lang="es-PE" smtClean="0"/>
              <a:t>9/04/2025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906588" y="685800"/>
            <a:ext cx="3044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CFE96-DFC6-453F-8BEC-1397FE4E1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08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906588" y="685800"/>
            <a:ext cx="3044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CFE96-DFC6-453F-8BEC-1397FE4E1146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292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474" y="1704626"/>
            <a:ext cx="7814038" cy="1176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948" y="3109480"/>
            <a:ext cx="6435090" cy="14023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915" y="219748"/>
            <a:ext cx="2068422" cy="4682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649" y="219748"/>
            <a:ext cx="6052049" cy="4682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83" y="3526110"/>
            <a:ext cx="7814038" cy="10898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83" y="2325760"/>
            <a:ext cx="7814038" cy="12003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650" y="1280376"/>
            <a:ext cx="4060235" cy="362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1" y="1280376"/>
            <a:ext cx="4060235" cy="362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649" y="1228296"/>
            <a:ext cx="4061832" cy="5118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649" y="1740192"/>
            <a:ext cx="4061832" cy="31615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9912" y="1228296"/>
            <a:ext cx="4063427" cy="5118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9912" y="1740192"/>
            <a:ext cx="4063427" cy="31615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652" y="218476"/>
            <a:ext cx="3024429" cy="9297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202" y="218478"/>
            <a:ext cx="5139135" cy="46832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652" y="1148274"/>
            <a:ext cx="3024429" cy="3753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889" y="3841122"/>
            <a:ext cx="5515792" cy="4534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1889" y="490302"/>
            <a:ext cx="5515792" cy="32923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1889" y="4294588"/>
            <a:ext cx="5515792" cy="6439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650" y="219748"/>
            <a:ext cx="8273687" cy="914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650" y="1280376"/>
            <a:ext cx="8273687" cy="362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9649" y="5085931"/>
            <a:ext cx="2145030" cy="292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937" y="5085931"/>
            <a:ext cx="2911112" cy="292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307" y="5085931"/>
            <a:ext cx="2145030" cy="292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iveneros@senamhi.gob.pe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hyperlink" Target="mailto:nzamudio@senamhi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 rot="239577">
            <a:off x="668990" y="8985799"/>
            <a:ext cx="14903863" cy="12259542"/>
            <a:chOff x="-5693761" y="10535617"/>
            <a:chExt cx="14824446" cy="12259542"/>
          </a:xfrm>
        </p:grpSpPr>
        <p:sp>
          <p:nvSpPr>
            <p:cNvPr id="28" name="Freeform 23"/>
            <p:cNvSpPr/>
            <p:nvPr/>
          </p:nvSpPr>
          <p:spPr>
            <a:xfrm rot="13580251" flipV="1">
              <a:off x="-4201297" y="9425738"/>
              <a:ext cx="11503446" cy="13723203"/>
            </a:xfrm>
            <a:custGeom>
              <a:avLst/>
              <a:gdLst/>
              <a:ahLst/>
              <a:cxnLst/>
              <a:rect l="l" t="t" r="r" b="b"/>
              <a:pathLst>
                <a:path w="3291975" h="3438094">
                  <a:moveTo>
                    <a:pt x="0" y="0"/>
                  </a:moveTo>
                  <a:lnTo>
                    <a:pt x="3291975" y="0"/>
                  </a:lnTo>
                  <a:lnTo>
                    <a:pt x="3291975" y="3438095"/>
                  </a:lnTo>
                  <a:lnTo>
                    <a:pt x="0" y="3438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 t="-36148" r="-23904"/>
              </a:stretch>
            </a:blipFill>
          </p:spPr>
          <p:txBody>
            <a:bodyPr/>
            <a:lstStyle/>
            <a:p>
              <a:endParaRPr lang="es-PE"/>
            </a:p>
          </p:txBody>
        </p:sp>
        <p:sp>
          <p:nvSpPr>
            <p:cNvPr id="29" name="Freeform 24"/>
            <p:cNvSpPr/>
            <p:nvPr/>
          </p:nvSpPr>
          <p:spPr>
            <a:xfrm rot="13549156" flipV="1">
              <a:off x="-4106133" y="9558342"/>
              <a:ext cx="11649189" cy="14824446"/>
            </a:xfrm>
            <a:custGeom>
              <a:avLst/>
              <a:gdLst/>
              <a:ahLst/>
              <a:cxnLst/>
              <a:rect l="l" t="t" r="r" b="b"/>
              <a:pathLst>
                <a:path w="3545712" h="3703093">
                  <a:moveTo>
                    <a:pt x="0" y="0"/>
                  </a:moveTo>
                  <a:lnTo>
                    <a:pt x="3545711" y="0"/>
                  </a:lnTo>
                  <a:lnTo>
                    <a:pt x="3545711" y="3703093"/>
                  </a:lnTo>
                  <a:lnTo>
                    <a:pt x="0" y="370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 l="-4394" t="-39550" r="-33178"/>
              </a:stretch>
            </a:blipFill>
            <a:ln>
              <a:noFill/>
            </a:ln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8" name="AutoShape 8"/>
          <p:cNvSpPr/>
          <p:nvPr/>
        </p:nvSpPr>
        <p:spPr>
          <a:xfrm rot="5400000" flipV="1">
            <a:off x="58604" y="1116310"/>
            <a:ext cx="1543245" cy="0"/>
          </a:xfrm>
          <a:prstGeom prst="line">
            <a:avLst/>
          </a:prstGeom>
          <a:ln w="1238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9" name="Freeform 9"/>
          <p:cNvSpPr/>
          <p:nvPr/>
        </p:nvSpPr>
        <p:spPr>
          <a:xfrm>
            <a:off x="11483181" y="15830803"/>
            <a:ext cx="2133850" cy="1119796"/>
          </a:xfrm>
          <a:custGeom>
            <a:avLst/>
            <a:gdLst/>
            <a:ahLst/>
            <a:cxnLst/>
            <a:rect l="l" t="t" r="r" b="b"/>
            <a:pathLst>
              <a:path w="2122480" h="1399511">
                <a:moveTo>
                  <a:pt x="0" y="0"/>
                </a:moveTo>
                <a:lnTo>
                  <a:pt x="2122480" y="0"/>
                </a:lnTo>
                <a:lnTo>
                  <a:pt x="2122480" y="1399511"/>
                </a:lnTo>
                <a:lnTo>
                  <a:pt x="0" y="1399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0313" y1="52362" x2="20313" y2="52362"/>
                          <a14:foregroundMark x1="23177" y1="44488" x2="23177" y2="44488"/>
                          <a14:foregroundMark x1="29688" y1="39764" x2="29688" y2="39764"/>
                          <a14:foregroundMark x1="14844" y1="46850" x2="14844" y2="46850"/>
                          <a14:foregroundMark x1="18490" y1="59449" x2="18490" y2="59449"/>
                          <a14:foregroundMark x1="22917" y1="59843" x2="22917" y2="59843"/>
                          <a14:foregroundMark x1="26042" y1="49606" x2="26042" y2="49606"/>
                          <a14:foregroundMark x1="25260" y1="39370" x2="25260" y2="39370"/>
                          <a14:foregroundMark x1="23177" y1="64173" x2="23177" y2="64173"/>
                          <a14:foregroundMark x1="16927" y1="61024" x2="16927" y2="61024"/>
                          <a14:foregroundMark x1="14063" y1="51575" x2="14063" y2="51575"/>
                          <a14:foregroundMark x1="14063" y1="63780" x2="14063" y2="63780"/>
                          <a14:foregroundMark x1="13542" y1="72047" x2="13542" y2="72047"/>
                          <a14:foregroundMark x1="20833" y1="73622" x2="20833" y2="73622"/>
                          <a14:foregroundMark x1="25521" y1="74409" x2="25521" y2="74409"/>
                          <a14:foregroundMark x1="29688" y1="73622" x2="29688" y2="73622"/>
                          <a14:foregroundMark x1="29688" y1="70079" x2="29688" y2="70079"/>
                          <a14:foregroundMark x1="29688" y1="65354" x2="29688" y2="65354"/>
                          <a14:foregroundMark x1="36458" y1="44488" x2="36458" y2="44488"/>
                          <a14:foregroundMark x1="72917" y1="34646" x2="72917" y2="34646"/>
                          <a14:foregroundMark x1="82552" y1="29134" x2="82552" y2="29134"/>
                          <a14:foregroundMark x1="85677" y1="32283" x2="85677" y2="32283"/>
                          <a14:foregroundMark x1="85156" y1="40157" x2="85156" y2="40157"/>
                          <a14:foregroundMark x1="85938" y1="47244" x2="85938" y2="47244"/>
                          <a14:foregroundMark x1="83594" y1="51575" x2="83594" y2="51575"/>
                          <a14:foregroundMark x1="77604" y1="51575" x2="77604" y2="51575"/>
                          <a14:foregroundMark x1="23958" y1="55906" x2="23958" y2="55906"/>
                          <a14:foregroundMark x1="39063" y1="63780" x2="39063" y2="63780"/>
                          <a14:foregroundMark x1="39583" y1="62205" x2="39583" y2="62205"/>
                          <a14:foregroundMark x1="11979" y1="67323" x2="11979" y2="67323"/>
                          <a14:foregroundMark x1="15885" y1="77559" x2="15885" y2="77559"/>
                          <a14:foregroundMark x1="27344" y1="61417" x2="27344" y2="61417"/>
                          <a14:foregroundMark x1="39063" y1="67323" x2="39063" y2="67323"/>
                          <a14:foregroundMark x1="43750" y1="62205" x2="43750" y2="62205"/>
                          <a14:foregroundMark x1="49740" y1="59449" x2="49740" y2="59449"/>
                          <a14:foregroundMark x1="46615" y1="61811" x2="46615" y2="61811"/>
                          <a14:foregroundMark x1="54167" y1="58268" x2="54167" y2="58268"/>
                          <a14:foregroundMark x1="61198" y1="56693" x2="61198" y2="56693"/>
                          <a14:foregroundMark x1="64323" y1="53937" x2="64323" y2="53937"/>
                          <a14:foregroundMark x1="73438" y1="53150" x2="73438" y2="53150"/>
                          <a14:foregroundMark x1="75000" y1="53150" x2="75000" y2="53150"/>
                          <a14:foregroundMark x1="66667" y1="72835" x2="66667" y2="72835"/>
                          <a14:foregroundMark x1="66146" y1="61417" x2="66146" y2="61417"/>
                          <a14:foregroundMark x1="60938" y1="69291" x2="60938" y2="69291"/>
                          <a14:foregroundMark x1="53906" y1="73228" x2="53906" y2="73228"/>
                          <a14:foregroundMark x1="50521" y1="75591" x2="50521" y2="75591"/>
                          <a14:foregroundMark x1="23958" y1="75591" x2="23958" y2="75591"/>
                          <a14:foregroundMark x1="32031" y1="66142" x2="32031" y2="66142"/>
                          <a14:foregroundMark x1="33073" y1="74409" x2="33073" y2="74409"/>
                          <a14:foregroundMark x1="86979" y1="42520" x2="86979" y2="42520"/>
                          <a14:foregroundMark x1="81250" y1="55118" x2="81250" y2="55118"/>
                          <a14:foregroundMark x1="86458" y1="54724" x2="86458" y2="54724"/>
                          <a14:foregroundMark x1="83333" y1="24803" x2="83333" y2="24803"/>
                          <a14:foregroundMark x1="79948" y1="28740" x2="79948" y2="28740"/>
                          <a14:foregroundMark x1="78646" y1="29134" x2="78646" y2="29134"/>
                          <a14:foregroundMark x1="78646" y1="28346" x2="78646" y2="28346"/>
                          <a14:foregroundMark x1="80729" y1="20866" x2="80729" y2="20866"/>
                          <a14:foregroundMark x1="83333" y1="56693" x2="83333" y2="56693"/>
                          <a14:foregroundMark x1="78906" y1="49606" x2="78906" y2="49606"/>
                          <a14:foregroundMark x1="26042" y1="43701" x2="26042" y2="43701"/>
                          <a14:foregroundMark x1="46354" y1="27559" x2="46354" y2="27559"/>
                          <a14:foregroundMark x1="52604" y1="27165" x2="52604" y2="27165"/>
                          <a14:foregroundMark x1="55469" y1="24016" x2="55469" y2="24016"/>
                          <a14:foregroundMark x1="59375" y1="20866" x2="59375" y2="20866"/>
                          <a14:foregroundMark x1="62240" y1="22441" x2="62240" y2="22441"/>
                          <a14:foregroundMark x1="65885" y1="35433" x2="65885" y2="35433"/>
                          <a14:foregroundMark x1="61198" y1="33465" x2="61198" y2="33465"/>
                          <a14:foregroundMark x1="52865" y1="39764" x2="52865" y2="39764"/>
                          <a14:foregroundMark x1="48438" y1="45276" x2="48438" y2="45276"/>
                          <a14:foregroundMark x1="56510" y1="40157" x2="56510" y2="40157"/>
                          <a14:foregroundMark x1="58854" y1="59055" x2="58854" y2="59055"/>
                          <a14:foregroundMark x1="49219" y1="61024" x2="49219" y2="61024"/>
                          <a14:foregroundMark x1="56510" y1="59449" x2="56510" y2="59449"/>
                          <a14:foregroundMark x1="71615" y1="54331" x2="71615" y2="54331"/>
                          <a14:foregroundMark x1="71354" y1="56299" x2="71354" y2="56299"/>
                          <a14:foregroundMark x1="72917" y1="55906" x2="72917" y2="55906"/>
                          <a14:foregroundMark x1="53385" y1="59449" x2="53385" y2="59449"/>
                          <a14:foregroundMark x1="41146" y1="62992" x2="41146" y2="62992"/>
                          <a14:foregroundMark x1="40365" y1="64961" x2="40365" y2="64961"/>
                          <a14:foregroundMark x1="37760" y1="66142" x2="37760" y2="66142"/>
                          <a14:foregroundMark x1="38542" y1="62992" x2="38542" y2="62992"/>
                          <a14:foregroundMark x1="41406" y1="61811" x2="41406" y2="61811"/>
                          <a14:foregroundMark x1="45052" y1="60630" x2="45052" y2="60630"/>
                          <a14:foregroundMark x1="44531" y1="64961" x2="44531" y2="64961"/>
                          <a14:foregroundMark x1="45833" y1="64173" x2="45833" y2="64173"/>
                          <a14:foregroundMark x1="47917" y1="63780" x2="47917" y2="63780"/>
                          <a14:foregroundMark x1="46354" y1="64567" x2="46354" y2="64567"/>
                          <a14:foregroundMark x1="49219" y1="63386" x2="49219" y2="63386"/>
                          <a14:foregroundMark x1="51563" y1="63386" x2="51563" y2="63386"/>
                          <a14:foregroundMark x1="54948" y1="62598" x2="54948" y2="62598"/>
                          <a14:foregroundMark x1="56510" y1="61024" x2="56510" y2="61024"/>
                          <a14:foregroundMark x1="58854" y1="61024" x2="58854" y2="61024"/>
                          <a14:foregroundMark x1="61198" y1="60236" x2="61198" y2="60236"/>
                          <a14:foregroundMark x1="62500" y1="56693" x2="62500" y2="56693"/>
                          <a14:foregroundMark x1="63021" y1="55512" x2="63021" y2="55512"/>
                          <a14:foregroundMark x1="79167" y1="58268" x2="79167" y2="58268"/>
                          <a14:foregroundMark x1="52604" y1="61811" x2="52604" y2="61811"/>
                          <a14:foregroundMark x1="53646" y1="62205" x2="53646" y2="62205"/>
                          <a14:foregroundMark x1="38281" y1="61417" x2="38281" y2="61417"/>
                          <a14:foregroundMark x1="36719" y1="64961" x2="36719" y2="64961"/>
                          <a14:foregroundMark x1="36979" y1="62992" x2="36979" y2="62992"/>
                          <a14:foregroundMark x1="41406" y1="60630" x2="41406" y2="60630"/>
                          <a14:foregroundMark x1="41927" y1="60236" x2="41927" y2="60236"/>
                          <a14:foregroundMark x1="43490" y1="59843" x2="43490" y2="59843"/>
                          <a14:foregroundMark x1="42708" y1="59055" x2="42708" y2="59055"/>
                          <a14:foregroundMark x1="44531" y1="59449" x2="44531" y2="59449"/>
                          <a14:foregroundMark x1="46094" y1="58661" x2="46094" y2="58661"/>
                          <a14:foregroundMark x1="47135" y1="58661" x2="47135" y2="58661"/>
                          <a14:foregroundMark x1="48698" y1="57874" x2="48698" y2="57874"/>
                          <a14:foregroundMark x1="50000" y1="57874" x2="50000" y2="57874"/>
                          <a14:foregroundMark x1="51302" y1="56693" x2="51302" y2="56693"/>
                          <a14:foregroundMark x1="53125" y1="56299" x2="53125" y2="56299"/>
                          <a14:foregroundMark x1="54688" y1="55118" x2="54688" y2="55118"/>
                          <a14:foregroundMark x1="56510" y1="54724" x2="56510" y2="54724"/>
                          <a14:foregroundMark x1="57813" y1="54724" x2="57813" y2="54724"/>
                          <a14:foregroundMark x1="59115" y1="53937" x2="59115" y2="53937"/>
                          <a14:foregroundMark x1="60677" y1="52756" x2="60677" y2="52756"/>
                          <a14:foregroundMark x1="62500" y1="52756" x2="62500" y2="52756"/>
                          <a14:foregroundMark x1="63802" y1="52362" x2="63802" y2="52362"/>
                          <a14:foregroundMark x1="65365" y1="51969" x2="65365" y2="51969"/>
                          <a14:foregroundMark x1="66927" y1="51575" x2="66927" y2="51575"/>
                          <a14:foregroundMark x1="67969" y1="51181" x2="67969" y2="51181"/>
                          <a14:foregroundMark x1="68750" y1="51181" x2="68750" y2="51181"/>
                          <a14:foregroundMark x1="69792" y1="51575" x2="69792" y2="51575"/>
                          <a14:foregroundMark x1="71875" y1="50394" x2="71875" y2="50394"/>
                          <a14:foregroundMark x1="73177" y1="50000" x2="73177" y2="50000"/>
                          <a14:foregroundMark x1="70313" y1="50000" x2="70313" y2="50000"/>
                          <a14:foregroundMark x1="20833" y1="47244" x2="20833" y2="47244"/>
                          <a14:foregroundMark x1="62760" y1="58268" x2="62760" y2="58268"/>
                          <a14:foregroundMark x1="66667" y1="58268" x2="66667" y2="58268"/>
                          <a14:foregroundMark x1="68750" y1="57087" x2="68750" y2="57087"/>
                          <a14:foregroundMark x1="70052" y1="56693" x2="70052" y2="56693"/>
                          <a14:foregroundMark x1="63802" y1="59055" x2="63802" y2="59055"/>
                          <a14:foregroundMark x1="64583" y1="59055" x2="64583" y2="59055"/>
                          <a14:backgroundMark x1="47135" y1="23622" x2="47135" y2="23622"/>
                          <a14:backgroundMark x1="47396" y1="23622" x2="47396" y2="23622"/>
                          <a14:backgroundMark x1="47396" y1="25984" x2="47396" y2="25984"/>
                          <a14:backgroundMark x1="48958" y1="31102" x2="48958" y2="31102"/>
                          <a14:backgroundMark x1="54948" y1="32677" x2="54948" y2="32677"/>
                          <a14:backgroundMark x1="62240" y1="37795" x2="62240" y2="37795"/>
                          <a14:backgroundMark x1="60417" y1="67717" x2="60417" y2="67717"/>
                          <a14:backgroundMark x1="51563" y1="25591" x2="51563" y2="25591"/>
                          <a14:backgroundMark x1="47656" y1="66535" x2="47656" y2="66535"/>
                          <a14:backgroundMark x1="48698" y1="65748" x2="48698" y2="65748"/>
                          <a14:backgroundMark x1="50781" y1="65748" x2="50781" y2="65748"/>
                          <a14:backgroundMark x1="51823" y1="66142" x2="51823" y2="66142"/>
                          <a14:backgroundMark x1="53125" y1="64173" x2="53125" y2="64173"/>
                          <a14:backgroundMark x1="56510" y1="63780" x2="56510" y2="63780"/>
                          <a14:backgroundMark x1="58333" y1="63386" x2="58333" y2="63386"/>
                          <a14:backgroundMark x1="60417" y1="61811" x2="60417" y2="61811"/>
                          <a14:backgroundMark x1="54688" y1="64567" x2="54688" y2="64567"/>
                          <a14:backgroundMark x1="43229" y1="52756" x2="43229" y2="52756"/>
                          <a14:backgroundMark x1="50521" y1="54331" x2="50521" y2="54331"/>
                          <a14:backgroundMark x1="53385" y1="54331" x2="53385" y2="54331"/>
                          <a14:backgroundMark x1="55729" y1="53150" x2="55729" y2="53150"/>
                          <a14:backgroundMark x1="58333" y1="52756" x2="58333" y2="52756"/>
                          <a14:backgroundMark x1="60156" y1="51575" x2="60156" y2="51575"/>
                          <a14:backgroundMark x1="63542" y1="50394" x2="63542" y2="50394"/>
                          <a14:backgroundMark x1="66146" y1="49606" x2="66146" y2="49606"/>
                          <a14:backgroundMark x1="68750" y1="50000" x2="68750" y2="50000"/>
                          <a14:backgroundMark x1="72396" y1="48819" x2="72396" y2="48819"/>
                          <a14:backgroundMark x1="47656" y1="55118" x2="47656" y2="55118"/>
                          <a14:backgroundMark x1="40365" y1="53150" x2="40365" y2="53150"/>
                          <a14:backgroundMark x1="45313" y1="55906" x2="45313" y2="55906"/>
                          <a14:backgroundMark x1="46615" y1="56299" x2="46615" y2="56299"/>
                          <a14:backgroundMark x1="48438" y1="55118" x2="48438" y2="55118"/>
                          <a14:backgroundMark x1="51563" y1="55118" x2="51563" y2="55118"/>
                          <a14:backgroundMark x1="62240" y1="63386" x2="62240" y2="63386"/>
                          <a14:backgroundMark x1="63802" y1="61811" x2="63802" y2="61811"/>
                          <a14:backgroundMark x1="64844" y1="61024" x2="64844" y2="61024"/>
                          <a14:backgroundMark x1="67448" y1="59449" x2="67448" y2="5944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>
          <a:xfrm>
            <a:off x="600404" y="15940568"/>
            <a:ext cx="3332094" cy="808419"/>
          </a:xfrm>
          <a:custGeom>
            <a:avLst/>
            <a:gdLst/>
            <a:ahLst/>
            <a:cxnLst/>
            <a:rect l="l" t="t" r="r" b="b"/>
            <a:pathLst>
              <a:path w="3314339" h="1010354">
                <a:moveTo>
                  <a:pt x="0" y="0"/>
                </a:moveTo>
                <a:lnTo>
                  <a:pt x="3314339" y="0"/>
                </a:lnTo>
                <a:lnTo>
                  <a:pt x="3314339" y="1010354"/>
                </a:lnTo>
                <a:lnTo>
                  <a:pt x="0" y="10103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2" name="Freeform 12"/>
          <p:cNvSpPr/>
          <p:nvPr/>
        </p:nvSpPr>
        <p:spPr>
          <a:xfrm>
            <a:off x="21233247" y="2273826"/>
            <a:ext cx="4462337" cy="1640061"/>
          </a:xfrm>
          <a:custGeom>
            <a:avLst/>
            <a:gdLst/>
            <a:ahLst/>
            <a:cxnLst/>
            <a:rect l="l" t="t" r="r" b="b"/>
            <a:pathLst>
              <a:path w="4438559" h="2049734">
                <a:moveTo>
                  <a:pt x="0" y="0"/>
                </a:moveTo>
                <a:lnTo>
                  <a:pt x="4438559" y="0"/>
                </a:lnTo>
                <a:lnTo>
                  <a:pt x="4438559" y="2049734"/>
                </a:lnTo>
                <a:lnTo>
                  <a:pt x="0" y="20497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7" name="TextBox 17"/>
          <p:cNvSpPr txBox="1"/>
          <p:nvPr/>
        </p:nvSpPr>
        <p:spPr>
          <a:xfrm>
            <a:off x="1331845" y="245270"/>
            <a:ext cx="12710516" cy="1805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42"/>
              </a:lnSpc>
            </a:pPr>
            <a:r>
              <a:rPr lang="en-US" sz="4400">
                <a:solidFill>
                  <a:srgbClr val="004AAD"/>
                </a:solidFill>
                <a:latin typeface="Archivo Black"/>
              </a:rPr>
              <a:t>REPORTE METEOROLÓGICO DIARIO </a:t>
            </a:r>
          </a:p>
          <a:p>
            <a:pPr algn="ctr"/>
            <a:r>
              <a:rPr lang="en-US" sz="3200">
                <a:solidFill>
                  <a:srgbClr val="004AAD"/>
                </a:solidFill>
                <a:latin typeface="Archivo Black"/>
              </a:rPr>
              <a:t>DIRECCIÓN ZONAL 3</a:t>
            </a:r>
          </a:p>
          <a:p>
            <a:pPr algn="ctr"/>
            <a:r>
              <a:rPr lang="en-US" sz="3200">
                <a:solidFill>
                  <a:srgbClr val="004AAD"/>
                </a:solidFill>
                <a:latin typeface="Archivo Black"/>
              </a:rPr>
              <a:t>OFICINA DE ENLACE  – LA LIBERTAD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8851" y="2268485"/>
            <a:ext cx="13248604" cy="499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340"/>
              </a:lnSpc>
            </a:pPr>
            <a:fld id="{2F869C15-028D-48FE-A8FF-F3AB0DCA6844}" type="datetime2">
              <a:rPr lang="es-PE" sz="2400" smtClean="0">
                <a:latin typeface="Archivo Black"/>
              </a:rPr>
              <a:t>miércoles, 9 de Abril de 2025</a:t>
            </a:fld>
            <a:endParaRPr lang="en-US" sz="2400" dirty="0">
              <a:latin typeface="Archivo Black"/>
            </a:endParaRPr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47" y="15734330"/>
            <a:ext cx="3323745" cy="122089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2" t="4596" r="11417" b="2652"/>
          <a:stretch/>
        </p:blipFill>
        <p:spPr bwMode="auto">
          <a:xfrm>
            <a:off x="1332006" y="2844608"/>
            <a:ext cx="12710355" cy="1091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AutoShape 8"/>
          <p:cNvSpPr/>
          <p:nvPr/>
        </p:nvSpPr>
        <p:spPr>
          <a:xfrm rot="5400000">
            <a:off x="13523877" y="1104700"/>
            <a:ext cx="1566462" cy="0"/>
          </a:xfrm>
          <a:prstGeom prst="line">
            <a:avLst/>
          </a:prstGeom>
          <a:ln w="1238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27" y="766435"/>
            <a:ext cx="12112200" cy="6565434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231292" y="7484269"/>
            <a:ext cx="14643471" cy="2031325"/>
          </a:xfrm>
          <a:prstGeom prst="rect">
            <a:avLst/>
          </a:prstGeom>
          <a:noFill/>
          <a:ln w="28575">
            <a:solidFill>
              <a:srgbClr val="F9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Temperatura máxima</a:t>
            </a:r>
            <a:r>
              <a:rPr lang="es-PE" dirty="0">
                <a:latin typeface="Arial" pitchFamily="34" charset="0"/>
                <a:cs typeface="Arial" pitchFamily="34" charset="0"/>
              </a:rPr>
              <a:t>: La temperaturas más altas registradas el día de ayer: para la costa de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30.2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°C</a:t>
            </a:r>
            <a:r>
              <a:rPr lang="es-PE" dirty="0">
                <a:latin typeface="Arial" pitchFamily="34" charset="0"/>
                <a:cs typeface="Arial" pitchFamily="34" charset="0"/>
              </a:rPr>
              <a:t>, en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la estación Talla (provincia Pacasmayo); </a:t>
            </a:r>
            <a:r>
              <a:rPr lang="es-PE" dirty="0">
                <a:latin typeface="Arial" pitchFamily="34" charset="0"/>
                <a:cs typeface="Arial" pitchFamily="34" charset="0"/>
              </a:rPr>
              <a:t>para la sierra, en la vertiente occidental se registró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29.2 </a:t>
            </a:r>
            <a:r>
              <a:rPr lang="es-PE" dirty="0">
                <a:latin typeface="Arial" pitchFamily="34" charset="0"/>
                <a:cs typeface="Arial" pitchFamily="34" charset="0"/>
              </a:rPr>
              <a:t>°C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en la estación Cascas (provincia Gran Chimú) </a:t>
            </a:r>
            <a:r>
              <a:rPr lang="es-PE" dirty="0">
                <a:latin typeface="Arial" pitchFamily="34" charset="0"/>
                <a:cs typeface="Arial" pitchFamily="34" charset="0"/>
              </a:rPr>
              <a:t>y en la vertiente oriental se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alcanzó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22.6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°C </a:t>
            </a:r>
            <a:r>
              <a:rPr lang="es-PE" dirty="0">
                <a:latin typeface="Arial" pitchFamily="34" charset="0"/>
                <a:cs typeface="Arial" pitchFamily="34" charset="0"/>
              </a:rPr>
              <a:t>en la estación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Ticapampa (provincia Sánchez Carrión).</a:t>
            </a:r>
            <a:endParaRPr lang="es-PE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Temperatura mínima</a:t>
            </a:r>
            <a:r>
              <a:rPr lang="es-PE" dirty="0">
                <a:latin typeface="Arial" pitchFamily="34" charset="0"/>
                <a:cs typeface="Arial" pitchFamily="34" charset="0"/>
              </a:rPr>
              <a:t>: Las temperaturas más bajas fueron: para la costa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17.8 </a:t>
            </a:r>
            <a:r>
              <a:rPr lang="es-PE" dirty="0">
                <a:latin typeface="Arial" pitchFamily="34" charset="0"/>
                <a:cs typeface="Arial" pitchFamily="34" charset="0"/>
              </a:rPr>
              <a:t>°C, en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las estaciones Casa Grande y Trujillo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provincias Ascope y Trujillo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s-PE" dirty="0">
                <a:latin typeface="Arial" pitchFamily="34" charset="0"/>
                <a:cs typeface="Arial" pitchFamily="34" charset="0"/>
              </a:rPr>
              <a:t>para la sierra, en la vertiente occidental se registró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4.5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dirty="0">
                <a:latin typeface="Arial" pitchFamily="34" charset="0"/>
                <a:cs typeface="Arial" pitchFamily="34" charset="0"/>
              </a:rPr>
              <a:t>°C en la estación Quiruvilca (provincia Santiago de Chuco) y en la vertiente oriental, se alcanzó un valor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7.5 </a:t>
            </a:r>
            <a:r>
              <a:rPr lang="es-PE" dirty="0">
                <a:latin typeface="Arial" pitchFamily="34" charset="0"/>
                <a:cs typeface="Arial" pitchFamily="34" charset="0"/>
              </a:rPr>
              <a:t>°C en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la estación Cachicadán </a:t>
            </a:r>
            <a:r>
              <a:rPr lang="es-PE" dirty="0">
                <a:latin typeface="Arial" pitchFamily="34" charset="0"/>
                <a:cs typeface="Arial" pitchFamily="34" charset="0"/>
              </a:rPr>
              <a:t>(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provincia Santiago de Chuco).</a:t>
            </a:r>
            <a:endParaRPr lang="es-PE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Precipitación</a:t>
            </a:r>
            <a:r>
              <a:rPr lang="es-PE" dirty="0">
                <a:latin typeface="Arial" pitchFamily="34" charset="0"/>
                <a:cs typeface="Arial" pitchFamily="34" charset="0"/>
              </a:rPr>
              <a:t>: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Se presentaron lluvias ligeras en algunas </a:t>
            </a:r>
            <a:r>
              <a:rPr lang="es-PE" smtClean="0">
                <a:latin typeface="Arial" pitchFamily="34" charset="0"/>
                <a:cs typeface="Arial" pitchFamily="34" charset="0"/>
              </a:rPr>
              <a:t>estaciones </a:t>
            </a:r>
            <a:r>
              <a:rPr lang="es-PE" smtClean="0">
                <a:latin typeface="Arial" pitchFamily="34" charset="0"/>
                <a:cs typeface="Arial" pitchFamily="34" charset="0"/>
              </a:rPr>
              <a:t>de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la sierra liberteña.</a:t>
            </a:r>
            <a:endParaRPr lang="es-P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8343845" y="12159794"/>
            <a:ext cx="64007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Según el Comunicado Oficial N°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04-2025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, la Comisión Multisectorial del ENFEN, en base a las condiciones océano atmosféricas y los pronósticos en la región Niño 1+2 se mantiene el estado del sistema de alerta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Vigilancia de El Niño Costero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En la región Niño 1+2, se presentan anomalías cálidas a muy cálidas, con temperaturas entre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21°C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28°C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. Por otro lado, la Temperatura Superficial del Mar (TSM) a lo largo de la costa liberteña presentó valores entre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19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°C y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°C, mostrando anomalías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frías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s-P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1">
            <a:extLst>
              <a:ext uri="{FF2B5EF4-FFF2-40B4-BE49-F238E27FC236}">
                <a16:creationId xmlns:a16="http://schemas.microsoft.com/office/drawing/2014/main" xmlns="" id="{0816A77A-9CB9-4534-A52B-B832406AE367}"/>
              </a:ext>
            </a:extLst>
          </p:cNvPr>
          <p:cNvSpPr/>
          <p:nvPr/>
        </p:nvSpPr>
        <p:spPr>
          <a:xfrm>
            <a:off x="-25535" y="28583"/>
            <a:ext cx="15219499" cy="67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VARIABLES METEOROLÓGICAS</a:t>
            </a:r>
          </a:p>
        </p:txBody>
      </p:sp>
      <p:sp>
        <p:nvSpPr>
          <p:cNvPr id="19" name="Cuadro de texto 2"/>
          <p:cNvSpPr txBox="1">
            <a:spLocks noChangeArrowheads="1"/>
          </p:cNvSpPr>
          <p:nvPr/>
        </p:nvSpPr>
        <p:spPr bwMode="auto">
          <a:xfrm>
            <a:off x="252865" y="9770269"/>
            <a:ext cx="14621898" cy="3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s-US" sz="1400" i="1" dirty="0">
                <a:latin typeface="Arial" pitchFamily="34" charset="0"/>
                <a:ea typeface="Times New Roman"/>
                <a:cs typeface="Arial" pitchFamily="34" charset="0"/>
              </a:rPr>
              <a:t>Nota</a:t>
            </a:r>
            <a:r>
              <a:rPr lang="es-US" sz="1400" i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: La precipitación diaria, se considera como el acumulado de lluvia de las últimas 24 horas (desde las 7am del día anterior y 7am del día actual). Además, las temperaturas mínimas del día de hoy se registran entre la madrugada y primeras horas de la mañana, ocurriendo por lo general entre las 2 y 7 a.m.</a:t>
            </a:r>
            <a:endParaRPr lang="es-PE" sz="1200" i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2" name="Rectángulo 1">
            <a:extLst>
              <a:ext uri="{FF2B5EF4-FFF2-40B4-BE49-F238E27FC236}">
                <a16:creationId xmlns:a16="http://schemas.microsoft.com/office/drawing/2014/main" xmlns="" id="{0816A77A-9CB9-4534-A52B-B832406AE367}"/>
              </a:ext>
            </a:extLst>
          </p:cNvPr>
          <p:cNvSpPr/>
          <p:nvPr/>
        </p:nvSpPr>
        <p:spPr>
          <a:xfrm>
            <a:off x="-1" y="10544183"/>
            <a:ext cx="15162776" cy="67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TEMPERATURA SUPERFICIAL DEL MAR</a:t>
            </a:r>
          </a:p>
        </p:txBody>
      </p:sp>
      <p:sp>
        <p:nvSpPr>
          <p:cNvPr id="16" name="Rectángulo 1">
            <a:extLst>
              <a:ext uri="{FF2B5EF4-FFF2-40B4-BE49-F238E27FC236}">
                <a16:creationId xmlns:a16="http://schemas.microsoft.com/office/drawing/2014/main" xmlns="" id="{0816A77A-9CB9-4534-A52B-B832406AE367}"/>
              </a:ext>
            </a:extLst>
          </p:cNvPr>
          <p:cNvSpPr/>
          <p:nvPr/>
        </p:nvSpPr>
        <p:spPr>
          <a:xfrm>
            <a:off x="-156825" y="16878278"/>
            <a:ext cx="15926694" cy="673887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4AAD"/>
              </a:solidFill>
            </a:endParaRPr>
          </a:p>
        </p:txBody>
      </p:sp>
      <p:cxnSp>
        <p:nvCxnSpPr>
          <p:cNvPr id="14" name="1 Conector recto"/>
          <p:cNvCxnSpPr>
            <a:cxnSpLocks/>
          </p:cNvCxnSpPr>
          <p:nvPr/>
        </p:nvCxnSpPr>
        <p:spPr>
          <a:xfrm>
            <a:off x="4625181" y="1159669"/>
            <a:ext cx="0" cy="46152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 Conector recto"/>
          <p:cNvCxnSpPr>
            <a:cxnSpLocks/>
          </p:cNvCxnSpPr>
          <p:nvPr/>
        </p:nvCxnSpPr>
        <p:spPr>
          <a:xfrm>
            <a:off x="10568781" y="1159669"/>
            <a:ext cx="0" cy="46155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2720181" y="102825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COSTA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501592" y="1007607"/>
            <a:ext cx="260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SIERRA OCCIDENTAL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0873581" y="1007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SIERRA ORIENTAL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E73D542-500C-9A98-2B87-7457AD2A1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51" y="11340656"/>
            <a:ext cx="6712852" cy="52997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t="3194" r="10824" b="1467"/>
          <a:stretch/>
        </p:blipFill>
        <p:spPr bwMode="auto">
          <a:xfrm>
            <a:off x="139119" y="9141303"/>
            <a:ext cx="6924462" cy="525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uadro de texto 2"/>
          <p:cNvSpPr txBox="1">
            <a:spLocks noChangeArrowheads="1"/>
          </p:cNvSpPr>
          <p:nvPr/>
        </p:nvSpPr>
        <p:spPr bwMode="auto">
          <a:xfrm>
            <a:off x="9257101" y="7048531"/>
            <a:ext cx="3475053" cy="435738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s-US" sz="2000" b="1">
                <a:effectLst/>
                <a:latin typeface="Arial" pitchFamily="34" charset="0"/>
                <a:ea typeface="Times New Roman"/>
                <a:cs typeface="Arial" pitchFamily="34" charset="0"/>
              </a:rPr>
              <a:t>COSTA</a:t>
            </a:r>
            <a:endParaRPr lang="es-PE" sz="1400" b="1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1" name="Cuadro de texto 2"/>
          <p:cNvSpPr txBox="1">
            <a:spLocks noChangeArrowheads="1"/>
          </p:cNvSpPr>
          <p:nvPr/>
        </p:nvSpPr>
        <p:spPr bwMode="auto">
          <a:xfrm>
            <a:off x="7077075" y="7661498"/>
            <a:ext cx="7835106" cy="3175559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s-MX" sz="1600" dirty="0" smtClean="0"/>
          </a:p>
          <a:p>
            <a:r>
              <a:rPr lang="es-MX" sz="1600" dirty="0"/>
              <a:t>El día de </a:t>
            </a:r>
            <a:r>
              <a:rPr lang="es-MX" sz="1600" b="1" dirty="0"/>
              <a:t>hoy miércoles 09 de a</a:t>
            </a:r>
            <a:r>
              <a:rPr lang="es-MX" sz="1600" dirty="0"/>
              <a:t>bril, se prevé cielo despejado hacia el mediodía, variando a cielo con nubes dispersas al atardecer, con probable presencia de niebla hacia la madrugada. </a:t>
            </a:r>
          </a:p>
          <a:p>
            <a:r>
              <a:rPr lang="es-MX" sz="1600" dirty="0"/>
              <a:t>Para el </a:t>
            </a:r>
            <a:r>
              <a:rPr lang="es-MX" sz="1600" b="1" dirty="0"/>
              <a:t>jueves 10 de abril</a:t>
            </a:r>
            <a:r>
              <a:rPr lang="es-MX" sz="1600" dirty="0"/>
              <a:t>, se espera la presencia de neblina a primeras horas de la mañana, variando a cielo despejado hacia el mediodía y nubes dispersas para el resto de la jornada, con probables ráfagas de viento.</a:t>
            </a:r>
          </a:p>
          <a:p>
            <a:r>
              <a:rPr lang="es-MX" sz="1600" dirty="0"/>
              <a:t>Para el </a:t>
            </a:r>
            <a:r>
              <a:rPr lang="es-MX" sz="1600" b="1" dirty="0"/>
              <a:t>viernes 11 de abril</a:t>
            </a:r>
            <a:r>
              <a:rPr lang="es-MX" sz="1600" dirty="0"/>
              <a:t>, se pronostica neblina a primeras horas de la mañana, variando a cielo parcialmente nublado para el resto de la jornada, con probables ráfagas de viento al atardecer.</a:t>
            </a:r>
            <a:endParaRPr lang="es-MX" sz="1600" dirty="0"/>
          </a:p>
        </p:txBody>
      </p:sp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9214613" y="11065669"/>
            <a:ext cx="3475053" cy="489856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s-US" sz="20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SIERRA</a:t>
            </a:r>
            <a:endParaRPr lang="es-PE" sz="2000" b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7" name="Cuadro de texto 2"/>
          <p:cNvSpPr txBox="1">
            <a:spLocks noChangeArrowheads="1"/>
          </p:cNvSpPr>
          <p:nvPr/>
        </p:nvSpPr>
        <p:spPr bwMode="auto">
          <a:xfrm>
            <a:off x="7077075" y="11769295"/>
            <a:ext cx="7835105" cy="493517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endParaRPr lang="es-MX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MX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día de </a:t>
            </a:r>
            <a:r>
              <a:rPr lang="es-MX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hoy miércoles 09 de abril</a:t>
            </a:r>
            <a:r>
              <a:rPr lang="es-MX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se prevé cielo con nubes dispersas hacia el mediodía, variando a cielo nublado para el resto del día, con probables lluvias de ligera a moderada intensidad en las provincias de Gran Chimú, Otuzco, Julcán y Santiago  de Chuco.</a:t>
            </a:r>
          </a:p>
          <a:p>
            <a:pPr algn="just">
              <a:lnSpc>
                <a:spcPct val="120000"/>
              </a:lnSpc>
            </a:pPr>
            <a:r>
              <a:rPr lang="es-MX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el </a:t>
            </a:r>
            <a:r>
              <a:rPr lang="es-MX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jueves 10 de abril</a:t>
            </a:r>
            <a:r>
              <a:rPr lang="es-MX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se espera cielo con nubes dispersas a nublado durante el día, con probables lluvias ligeras en Santiago  de Chuco y Sánchez Carrión.</a:t>
            </a:r>
          </a:p>
          <a:p>
            <a:pPr algn="just">
              <a:lnSpc>
                <a:spcPct val="120000"/>
              </a:lnSpc>
            </a:pPr>
            <a:r>
              <a:rPr lang="es-MX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viernes 11 de abril</a:t>
            </a:r>
            <a:r>
              <a:rPr lang="es-MX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se pronostica el leve descenso de temperatura durante la madrugada en la vertiente occidental; además, se tendría cielo con nubes dispersas a nublado durante el día, con probables lluvias ligeras en Sánchez Carrión, Bolívar y Pataz.</a:t>
            </a:r>
          </a:p>
          <a:p>
            <a:pPr algn="just">
              <a:lnSpc>
                <a:spcPct val="120000"/>
              </a:lnSpc>
            </a:pPr>
            <a:endParaRPr lang="es-MX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MX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Durante este periodo, se espera – entre las 10 am y las 3 pm - radiación ultravioleta muy alta a extremadamente alta. Además, las precipitaciones podrían estar acompañadas de descargas eléctricas y ráfagas de viento. Se recomienda tomar las previsiones del caso.</a:t>
            </a:r>
          </a:p>
        </p:txBody>
      </p:sp>
      <p:sp>
        <p:nvSpPr>
          <p:cNvPr id="35" name="Cuadro de texto 2"/>
          <p:cNvSpPr txBox="1">
            <a:spLocks noChangeArrowheads="1"/>
          </p:cNvSpPr>
          <p:nvPr/>
        </p:nvSpPr>
        <p:spPr bwMode="auto">
          <a:xfrm>
            <a:off x="7221538" y="1616869"/>
            <a:ext cx="7619998" cy="1371600"/>
          </a:xfrm>
          <a:prstGeom prst="rect">
            <a:avLst/>
          </a:prstGeom>
          <a:ln w="19050">
            <a:solidFill>
              <a:srgbClr val="00B0F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MX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costa de La Libertad presentó </a:t>
            </a:r>
            <a:r>
              <a:rPr lang="es-MX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neblina en las primeras horas de la mañana sobre gran parte del </a:t>
            </a:r>
            <a:r>
              <a:rPr lang="es-MX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territorio .</a:t>
            </a:r>
            <a:endParaRPr lang="es-MX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MX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día de ayer, se </a:t>
            </a:r>
            <a:r>
              <a:rPr lang="es-MX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presentó cielo despejado por la mañana y nubes dispersas para el resto de la jornada.</a:t>
            </a:r>
            <a:endParaRPr lang="es-PE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uadro de texto 2"/>
          <p:cNvSpPr txBox="1">
            <a:spLocks noChangeArrowheads="1"/>
          </p:cNvSpPr>
          <p:nvPr/>
        </p:nvSpPr>
        <p:spPr bwMode="auto">
          <a:xfrm>
            <a:off x="9153607" y="1117859"/>
            <a:ext cx="3475053" cy="422810"/>
          </a:xfrm>
          <a:prstGeom prst="rect">
            <a:avLst/>
          </a:prstGeom>
          <a:solidFill>
            <a:srgbClr val="FFFFFF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s-US" sz="2000" b="1">
                <a:effectLst/>
                <a:latin typeface="Arial" pitchFamily="34" charset="0"/>
                <a:ea typeface="Times New Roman"/>
                <a:cs typeface="Arial" pitchFamily="34" charset="0"/>
              </a:rPr>
              <a:t>COSTA</a:t>
            </a:r>
            <a:endParaRPr lang="es-PE" sz="1400" b="1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8" name="Cuadro de texto 2"/>
          <p:cNvSpPr txBox="1">
            <a:spLocks noChangeArrowheads="1"/>
          </p:cNvSpPr>
          <p:nvPr/>
        </p:nvSpPr>
        <p:spPr bwMode="auto">
          <a:xfrm>
            <a:off x="9182408" y="3140869"/>
            <a:ext cx="3475053" cy="41079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s-US" sz="2000" b="1" dirty="0">
                <a:latin typeface="Arial" pitchFamily="34" charset="0"/>
                <a:ea typeface="Times New Roman"/>
                <a:cs typeface="Arial" pitchFamily="34" charset="0"/>
              </a:rPr>
              <a:t>SIERRA</a:t>
            </a:r>
            <a:endParaRPr lang="es-PE" sz="20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9" name="Cuadro de texto 2"/>
          <p:cNvSpPr txBox="1">
            <a:spLocks noChangeArrowheads="1"/>
          </p:cNvSpPr>
          <p:nvPr/>
        </p:nvSpPr>
        <p:spPr bwMode="auto">
          <a:xfrm>
            <a:off x="7215982" y="3750469"/>
            <a:ext cx="7619997" cy="198118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0"/>
              </a:spcAft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MX" sz="1700" dirty="0" smtClean="0"/>
              <a:t>La </a:t>
            </a:r>
            <a:r>
              <a:rPr lang="es-MX" sz="1700" dirty="0"/>
              <a:t>sierra de La Libertad </a:t>
            </a:r>
            <a:r>
              <a:rPr lang="es-MX" sz="1700" dirty="0" smtClean="0"/>
              <a:t>amaneció con cielo despejado </a:t>
            </a:r>
            <a:r>
              <a:rPr lang="es-MX" sz="1700" dirty="0" smtClean="0"/>
              <a:t>a </a:t>
            </a:r>
            <a:r>
              <a:rPr lang="es-MX" sz="1700" dirty="0" smtClean="0"/>
              <a:t>nubes dispersas </a:t>
            </a:r>
            <a:r>
              <a:rPr lang="es-MX" sz="1700" dirty="0" smtClean="0"/>
              <a:t>en la sierra occidental y parte centro; mientras que, la vertiente oriental presentó cielo parcialmente nublado.</a:t>
            </a:r>
            <a:endParaRPr lang="es-MX" sz="1700" dirty="0"/>
          </a:p>
          <a:p>
            <a:r>
              <a:rPr lang="es-MX" sz="1700" dirty="0"/>
              <a:t>El día de ayer, la sierra de La Libertad presentó cielos </a:t>
            </a:r>
            <a:r>
              <a:rPr lang="es-MX" sz="1700" dirty="0" smtClean="0"/>
              <a:t>nublado </a:t>
            </a:r>
            <a:r>
              <a:rPr lang="es-MX" sz="1700" dirty="0" smtClean="0"/>
              <a:t>hacia el </a:t>
            </a:r>
            <a:r>
              <a:rPr lang="es-MX" sz="1700" dirty="0" smtClean="0"/>
              <a:t>mediodía, con lluvias ligeras en </a:t>
            </a:r>
            <a:r>
              <a:rPr lang="es-MX" sz="1700" dirty="0" smtClean="0"/>
              <a:t>la vertiente </a:t>
            </a:r>
            <a:r>
              <a:rPr lang="es-MX" sz="1700" dirty="0" smtClean="0"/>
              <a:t>occidental, </a:t>
            </a:r>
            <a:r>
              <a:rPr lang="es-MX" sz="1700" dirty="0" smtClean="0"/>
              <a:t>variando a cielos </a:t>
            </a:r>
            <a:r>
              <a:rPr lang="es-MX" sz="1700" dirty="0" smtClean="0"/>
              <a:t>con nubes dispersas por la noche.</a:t>
            </a:r>
            <a:endParaRPr lang="es-PE" sz="1700" dirty="0"/>
          </a:p>
        </p:txBody>
      </p:sp>
      <p:sp>
        <p:nvSpPr>
          <p:cNvPr id="29" name="Rectángulo 1">
            <a:extLst>
              <a:ext uri="{FF2B5EF4-FFF2-40B4-BE49-F238E27FC236}">
                <a16:creationId xmlns:a16="http://schemas.microsoft.com/office/drawing/2014/main" xmlns="" id="{0816A77A-9CB9-4534-A52B-B832406AE367}"/>
              </a:ext>
            </a:extLst>
          </p:cNvPr>
          <p:cNvSpPr/>
          <p:nvPr/>
        </p:nvSpPr>
        <p:spPr>
          <a:xfrm>
            <a:off x="-156825" y="16878278"/>
            <a:ext cx="15926694" cy="673887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4AAD"/>
              </a:solidFill>
            </a:endParaRPr>
          </a:p>
        </p:txBody>
      </p:sp>
      <p:sp>
        <p:nvSpPr>
          <p:cNvPr id="32" name="Rectángulo 1">
            <a:extLst>
              <a:ext uri="{FF2B5EF4-FFF2-40B4-BE49-F238E27FC236}">
                <a16:creationId xmlns:a16="http://schemas.microsoft.com/office/drawing/2014/main" xmlns="" id="{0816A77A-9CB9-4534-A52B-B832406AE367}"/>
              </a:ext>
            </a:extLst>
          </p:cNvPr>
          <p:cNvSpPr/>
          <p:nvPr/>
        </p:nvSpPr>
        <p:spPr>
          <a:xfrm>
            <a:off x="-25535" y="28583"/>
            <a:ext cx="15219499" cy="67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CONDICIONES DE LAS ÚLTIMAS 24 HORAS</a:t>
            </a:r>
          </a:p>
        </p:txBody>
      </p:sp>
      <p:sp>
        <p:nvSpPr>
          <p:cNvPr id="33" name="Rectángulo 1">
            <a:extLst>
              <a:ext uri="{FF2B5EF4-FFF2-40B4-BE49-F238E27FC236}">
                <a16:creationId xmlns:a16="http://schemas.microsoft.com/office/drawing/2014/main" xmlns="" id="{0816A77A-9CB9-4534-A52B-B832406AE367}"/>
              </a:ext>
            </a:extLst>
          </p:cNvPr>
          <p:cNvSpPr/>
          <p:nvPr/>
        </p:nvSpPr>
        <p:spPr>
          <a:xfrm>
            <a:off x="-71903" y="6036469"/>
            <a:ext cx="15219499" cy="67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PRONÓSTICO DEL TIEMPO ATMOSFÉRICO</a:t>
            </a: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94" y="11067680"/>
            <a:ext cx="540947" cy="542004"/>
          </a:xfrm>
          <a:prstGeom prst="rect">
            <a:avLst/>
          </a:prstGeom>
        </p:spPr>
      </p:pic>
      <p:pic>
        <p:nvPicPr>
          <p:cNvPr id="6" name="27 Imagen">
            <a:extLst>
              <a:ext uri="{FF2B5EF4-FFF2-40B4-BE49-F238E27FC236}">
                <a16:creationId xmlns:a16="http://schemas.microsoft.com/office/drawing/2014/main" xmlns="" id="{5B95F37A-F006-B70B-68CD-707B292E5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25" y="10489863"/>
            <a:ext cx="540944" cy="542000"/>
          </a:xfrm>
          <a:prstGeom prst="rect">
            <a:avLst/>
          </a:prstGeom>
        </p:spPr>
      </p:pic>
      <p:pic>
        <p:nvPicPr>
          <p:cNvPr id="9" name="15 Imagen">
            <a:extLst>
              <a:ext uri="{FF2B5EF4-FFF2-40B4-BE49-F238E27FC236}">
                <a16:creationId xmlns:a16="http://schemas.microsoft.com/office/drawing/2014/main" xmlns="" id="{40DCC462-D934-E2FC-D853-CB303C5E7B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6" y="10295044"/>
            <a:ext cx="540956" cy="54201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C11FC20-CDAA-D03A-5A4D-5F3A4766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900" y="1095348"/>
            <a:ext cx="6812893" cy="481778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5 Imagen">
            <a:extLst>
              <a:ext uri="{FF2B5EF4-FFF2-40B4-BE49-F238E27FC236}">
                <a16:creationId xmlns:a16="http://schemas.microsoft.com/office/drawing/2014/main" xmlns="" id="{93A52B47-58B4-3151-01BE-6FC2F81DCA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70" y="11867963"/>
            <a:ext cx="540944" cy="542001"/>
          </a:xfrm>
          <a:prstGeom prst="rect">
            <a:avLst/>
          </a:prstGeom>
        </p:spPr>
      </p:pic>
      <p:pic>
        <p:nvPicPr>
          <p:cNvPr id="2" name="15 Imagen">
            <a:extLst>
              <a:ext uri="{FF2B5EF4-FFF2-40B4-BE49-F238E27FC236}">
                <a16:creationId xmlns:a16="http://schemas.microsoft.com/office/drawing/2014/main" xmlns="" id="{BA1B2CB0-BE2A-C627-633B-BC6528BDFF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" y="10826029"/>
            <a:ext cx="540956" cy="542013"/>
          </a:xfrm>
          <a:prstGeom prst="rect">
            <a:avLst/>
          </a:prstGeom>
        </p:spPr>
      </p:pic>
      <p:pic>
        <p:nvPicPr>
          <p:cNvPr id="4" name="15 Imagen">
            <a:extLst>
              <a:ext uri="{FF2B5EF4-FFF2-40B4-BE49-F238E27FC236}">
                <a16:creationId xmlns:a16="http://schemas.microsoft.com/office/drawing/2014/main" xmlns="" id="{91170C9D-6708-0134-9F00-0A9DA05816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60" y="11498289"/>
            <a:ext cx="540956" cy="542013"/>
          </a:xfrm>
          <a:prstGeom prst="rect">
            <a:avLst/>
          </a:prstGeom>
        </p:spPr>
      </p:pic>
      <p:pic>
        <p:nvPicPr>
          <p:cNvPr id="12" name="15 Imagen">
            <a:extLst>
              <a:ext uri="{FF2B5EF4-FFF2-40B4-BE49-F238E27FC236}">
                <a16:creationId xmlns:a16="http://schemas.microsoft.com/office/drawing/2014/main" xmlns="" id="{3BF71104-79E0-A760-B724-796B2B083C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07" y="11867950"/>
            <a:ext cx="540958" cy="542014"/>
          </a:xfrm>
          <a:prstGeom prst="rect">
            <a:avLst/>
          </a:prstGeom>
        </p:spPr>
      </p:pic>
      <p:pic>
        <p:nvPicPr>
          <p:cNvPr id="14" name="15 Imagen">
            <a:extLst>
              <a:ext uri="{FF2B5EF4-FFF2-40B4-BE49-F238E27FC236}">
                <a16:creationId xmlns:a16="http://schemas.microsoft.com/office/drawing/2014/main" xmlns="" id="{AA9B0304-A5DF-0880-C31F-55DA9C1E2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58" y="12665869"/>
            <a:ext cx="540956" cy="542013"/>
          </a:xfrm>
          <a:prstGeom prst="rect">
            <a:avLst/>
          </a:prstGeom>
        </p:spPr>
      </p:pic>
      <p:pic>
        <p:nvPicPr>
          <p:cNvPr id="15" name="27 Imagen">
            <a:extLst>
              <a:ext uri="{FF2B5EF4-FFF2-40B4-BE49-F238E27FC236}">
                <a16:creationId xmlns:a16="http://schemas.microsoft.com/office/drawing/2014/main" xmlns="" id="{F1EE59AB-791C-E3BA-3800-6DFB09AFE0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73" y="11283722"/>
            <a:ext cx="540945" cy="542001"/>
          </a:xfrm>
          <a:prstGeom prst="rect">
            <a:avLst/>
          </a:prstGeom>
        </p:spPr>
      </p:pic>
      <p:pic>
        <p:nvPicPr>
          <p:cNvPr id="18" name="25 Imagen">
            <a:extLst>
              <a:ext uri="{FF2B5EF4-FFF2-40B4-BE49-F238E27FC236}">
                <a16:creationId xmlns:a16="http://schemas.microsoft.com/office/drawing/2014/main" xmlns="" id="{285077C2-AB0D-767E-D2AF-2376D7DFCA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98" y="11852862"/>
            <a:ext cx="540945" cy="542002"/>
          </a:xfrm>
          <a:prstGeom prst="rect">
            <a:avLst/>
          </a:prstGeom>
        </p:spPr>
      </p:pic>
      <p:pic>
        <p:nvPicPr>
          <p:cNvPr id="19" name="27 Imagen">
            <a:extLst>
              <a:ext uri="{FF2B5EF4-FFF2-40B4-BE49-F238E27FC236}">
                <a16:creationId xmlns:a16="http://schemas.microsoft.com/office/drawing/2014/main" xmlns="" id="{F4998741-B7CB-76D8-DCEF-271AD5C628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75" y="9947853"/>
            <a:ext cx="540947" cy="542003"/>
          </a:xfrm>
          <a:prstGeom prst="rect">
            <a:avLst/>
          </a:prstGeom>
        </p:spPr>
      </p:pic>
      <p:pic>
        <p:nvPicPr>
          <p:cNvPr id="23" name="27 Imagen">
            <a:extLst>
              <a:ext uri="{FF2B5EF4-FFF2-40B4-BE49-F238E27FC236}">
                <a16:creationId xmlns:a16="http://schemas.microsoft.com/office/drawing/2014/main" xmlns="" id="{919C97E8-C0EA-F135-A966-03171AFB0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81" y="12394868"/>
            <a:ext cx="540947" cy="5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7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8379" y="459880"/>
            <a:ext cx="2634975" cy="749923"/>
          </a:xfrm>
          <a:custGeom>
            <a:avLst/>
            <a:gdLst/>
            <a:ahLst/>
            <a:cxnLst/>
            <a:rect l="l" t="t" r="r" b="b"/>
            <a:pathLst>
              <a:path w="3074524" h="937248">
                <a:moveTo>
                  <a:pt x="0" y="0"/>
                </a:moveTo>
                <a:lnTo>
                  <a:pt x="3074524" y="0"/>
                </a:lnTo>
                <a:lnTo>
                  <a:pt x="3074524" y="937248"/>
                </a:lnTo>
                <a:lnTo>
                  <a:pt x="0" y="937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4073479" y="349385"/>
            <a:ext cx="2140296" cy="877111"/>
          </a:xfrm>
          <a:custGeom>
            <a:avLst/>
            <a:gdLst/>
            <a:ahLst/>
            <a:cxnLst/>
            <a:rect l="l" t="t" r="r" b="b"/>
            <a:pathLst>
              <a:path w="2373760" h="1096206">
                <a:moveTo>
                  <a:pt x="0" y="0"/>
                </a:moveTo>
                <a:lnTo>
                  <a:pt x="2373761" y="0"/>
                </a:lnTo>
                <a:lnTo>
                  <a:pt x="2373761" y="1096206"/>
                </a:lnTo>
                <a:lnTo>
                  <a:pt x="0" y="1096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" name="Freeform 4"/>
          <p:cNvSpPr/>
          <p:nvPr/>
        </p:nvSpPr>
        <p:spPr>
          <a:xfrm>
            <a:off x="-564661" y="8398042"/>
            <a:ext cx="11547861" cy="8961848"/>
          </a:xfrm>
          <a:custGeom>
            <a:avLst/>
            <a:gdLst/>
            <a:ahLst/>
            <a:cxnLst/>
            <a:rect l="l" t="t" r="r" b="b"/>
            <a:pathLst>
              <a:path w="12523485" h="13079358">
                <a:moveTo>
                  <a:pt x="0" y="0"/>
                </a:moveTo>
                <a:lnTo>
                  <a:pt x="12523485" y="0"/>
                </a:lnTo>
                <a:lnTo>
                  <a:pt x="12523485" y="13079358"/>
                </a:lnTo>
                <a:lnTo>
                  <a:pt x="0" y="13079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 t="-16776" r="-9030" b="1"/>
            </a:stretch>
          </a:blipFill>
          <a:ln>
            <a:noFill/>
          </a:ln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>
            <a:off x="-564661" y="10491538"/>
            <a:ext cx="8548044" cy="6868353"/>
          </a:xfrm>
          <a:custGeom>
            <a:avLst/>
            <a:gdLst/>
            <a:ahLst/>
            <a:cxnLst/>
            <a:rect l="l" t="t" r="r" b="b"/>
            <a:pathLst>
              <a:path w="9226852" h="9636399">
                <a:moveTo>
                  <a:pt x="0" y="0"/>
                </a:moveTo>
                <a:lnTo>
                  <a:pt x="9226852" y="0"/>
                </a:lnTo>
                <a:lnTo>
                  <a:pt x="9226852" y="9636399"/>
                </a:lnTo>
                <a:lnTo>
                  <a:pt x="0" y="9636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 t="-12260" r="-8519"/>
            </a:stretch>
          </a:blipFill>
          <a:ln>
            <a:noFill/>
          </a:ln>
        </p:spPr>
        <p:txBody>
          <a:bodyPr/>
          <a:lstStyle/>
          <a:p>
            <a:endParaRPr lang="es-PE"/>
          </a:p>
        </p:txBody>
      </p:sp>
      <p:sp>
        <p:nvSpPr>
          <p:cNvPr id="8" name="TextBox 8"/>
          <p:cNvSpPr txBox="1"/>
          <p:nvPr/>
        </p:nvSpPr>
        <p:spPr>
          <a:xfrm>
            <a:off x="978378" y="1633028"/>
            <a:ext cx="8082391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 Bold"/>
              </a:rPr>
              <a:t>Director Zonal 3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Walter Iván Veneros Terán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  <a:hlinkClick r:id="rId8"/>
              </a:rPr>
              <a:t>iveneros@senamhi.gob.pe</a:t>
            </a:r>
            <a:endParaRPr lang="en-US" sz="2800">
              <a:solidFill>
                <a:srgbClr val="000000"/>
              </a:solidFill>
              <a:latin typeface="Open Sans 1"/>
            </a:endParaRPr>
          </a:p>
          <a:p>
            <a:pPr algn="just">
              <a:lnSpc>
                <a:spcPts val="3359"/>
              </a:lnSpc>
            </a:pPr>
            <a:endParaRPr lang="en-US" sz="2800">
              <a:solidFill>
                <a:srgbClr val="000000"/>
              </a:solidFill>
              <a:latin typeface="Open Sans 1"/>
            </a:endParaRP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 Bold"/>
              </a:rPr>
              <a:t>Elaboración: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Nataly Lucila Zamudio Espinoza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Analista Meteoro</a:t>
            </a:r>
            <a:r>
              <a:rPr lang="es-PE" sz="2400">
                <a:solidFill>
                  <a:srgbClr val="000000"/>
                </a:solidFill>
                <a:latin typeface="Open Sans 1"/>
              </a:rPr>
              <a:t>ló</a:t>
            </a:r>
            <a:r>
              <a:rPr lang="en-US" sz="2400">
                <a:solidFill>
                  <a:srgbClr val="000000"/>
                </a:solidFill>
                <a:latin typeface="Open Sans 1"/>
              </a:rPr>
              <a:t>gico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  <a:hlinkClick r:id="rId9"/>
              </a:rPr>
              <a:t>nzamudio@senamhi.gob.pe</a:t>
            </a:r>
            <a:endParaRPr lang="en-US" sz="2400">
              <a:solidFill>
                <a:srgbClr val="000000"/>
              </a:solidFill>
              <a:latin typeface="Open Sans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8378" y="5426869"/>
            <a:ext cx="12790803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Los reportes meteorológicos diarios de la Dirección Zonal 3 se encuentran en: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www.senamhi.gob.pe/</a:t>
            </a:r>
          </a:p>
          <a:p>
            <a:pPr algn="just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Open Sans 1 Bold"/>
            </a:endParaRP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 Bold"/>
              </a:rPr>
              <a:t>Más información: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345714" y="10151270"/>
            <a:ext cx="8584379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s-PE" sz="2800" b="1" dirty="0">
                <a:latin typeface="Open Sans 1 Bold" charset="0"/>
                <a:ea typeface="Open Sans 1 Bold" charset="0"/>
                <a:cs typeface="Open Sans 1 Bold" charset="0"/>
              </a:rPr>
              <a:t>Servicio Nacional de Meteorología e Hidrología del Perú</a:t>
            </a:r>
          </a:p>
          <a:p>
            <a:pPr algn="just">
              <a:lnSpc>
                <a:spcPts val="3359"/>
              </a:lnSpc>
            </a:pPr>
            <a:endParaRPr lang="es-PE" sz="2400" b="1" dirty="0">
              <a:latin typeface="Open Sans 1" charset="0"/>
              <a:ea typeface="Open Sans 1" charset="0"/>
              <a:cs typeface="Open Sans 1" charset="0"/>
            </a:endParaRPr>
          </a:p>
          <a:p>
            <a:pPr algn="just">
              <a:lnSpc>
                <a:spcPts val="3359"/>
              </a:lnSpc>
            </a:pPr>
            <a:r>
              <a:rPr lang="es-PE" sz="2400" b="1" dirty="0">
                <a:latin typeface="Open Sans 1 Bold" charset="0"/>
                <a:ea typeface="Open Sans 1 Bold" charset="0"/>
                <a:cs typeface="Open Sans 1 Bold" charset="0"/>
              </a:rPr>
              <a:t>Dirección Zonal 3 - Oficina de Enlace La Libertad</a:t>
            </a:r>
          </a:p>
          <a:p>
            <a:pPr algn="just">
              <a:lnSpc>
                <a:spcPts val="3359"/>
              </a:lnSpc>
            </a:pPr>
            <a:r>
              <a:rPr lang="es-PE" sz="2400" dirty="0">
                <a:solidFill>
                  <a:srgbClr val="000000"/>
                </a:solidFill>
                <a:latin typeface="Open Sans 1"/>
              </a:rPr>
              <a:t>Carretera Panamericana Norte km. 569+300 m. C.P. El Milagro</a:t>
            </a:r>
          </a:p>
          <a:p>
            <a:pPr algn="just">
              <a:lnSpc>
                <a:spcPts val="3359"/>
              </a:lnSpc>
            </a:pPr>
            <a:r>
              <a:rPr lang="es-PE" sz="2400" dirty="0">
                <a:solidFill>
                  <a:srgbClr val="000000"/>
                </a:solidFill>
                <a:latin typeface="Open Sans 1"/>
              </a:rPr>
              <a:t>Celular: 998410632</a:t>
            </a:r>
          </a:p>
          <a:p>
            <a:pPr algn="just">
              <a:lnSpc>
                <a:spcPts val="3359"/>
              </a:lnSpc>
            </a:pPr>
            <a:endParaRPr lang="es-PE" sz="2400" dirty="0">
              <a:solidFill>
                <a:srgbClr val="000000"/>
              </a:solidFill>
              <a:latin typeface="Open Sans 1"/>
            </a:endParaRPr>
          </a:p>
          <a:p>
            <a:pPr algn="just">
              <a:lnSpc>
                <a:spcPts val="3359"/>
              </a:lnSpc>
            </a:pPr>
            <a:r>
              <a:rPr lang="es-PE" sz="2400" dirty="0">
                <a:solidFill>
                  <a:srgbClr val="000000"/>
                </a:solidFill>
                <a:latin typeface="Open Sans 1"/>
              </a:rPr>
              <a:t>www.senamhi.gob.pe</a:t>
            </a:r>
            <a:endParaRPr lang="en-US" sz="2400" dirty="0">
              <a:solidFill>
                <a:srgbClr val="000000"/>
              </a:solidFill>
              <a:latin typeface="Open Sans 1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7" y="7484269"/>
            <a:ext cx="3615215" cy="36152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17310</TotalTime>
  <Words>831</Words>
  <Application>Microsoft Office PowerPoint</Application>
  <PresentationFormat>Personalizado</PresentationFormat>
  <Paragraphs>56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Times New Roman</vt:lpstr>
      <vt:lpstr>Open Sans 1</vt:lpstr>
      <vt:lpstr>Calibri</vt:lpstr>
      <vt:lpstr>Open Sans 1 Bold</vt:lpstr>
      <vt:lpstr>Archivo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Boletin semanal incendios forestales</dc:title>
  <dc:creator>usuario</dc:creator>
  <cp:lastModifiedBy>usuario</cp:lastModifiedBy>
  <cp:revision>549</cp:revision>
  <dcterms:created xsi:type="dcterms:W3CDTF">2006-08-16T00:00:00Z</dcterms:created>
  <dcterms:modified xsi:type="dcterms:W3CDTF">2025-04-09T15:38:29Z</dcterms:modified>
  <dc:identifier>DAGHNZycTus</dc:identifier>
</cp:coreProperties>
</file>