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0" r:id="rId2"/>
    <p:sldId id="256" r:id="rId3"/>
    <p:sldId id="313" r:id="rId4"/>
    <p:sldId id="309" r:id="rId5"/>
    <p:sldId id="324" r:id="rId6"/>
    <p:sldId id="325" r:id="rId7"/>
    <p:sldId id="326" r:id="rId8"/>
    <p:sldId id="327" r:id="rId9"/>
    <p:sldId id="328" r:id="rId10"/>
    <p:sldId id="329" r:id="rId11"/>
    <p:sldId id="331" r:id="rId12"/>
    <p:sldId id="330" r:id="rId13"/>
    <p:sldId id="332" r:id="rId14"/>
  </p:sldIdLst>
  <p:sldSz cx="12192000" cy="6858000"/>
  <p:notesSz cx="6858000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36E"/>
    <a:srgbClr val="FD8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597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544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989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360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431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484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0476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473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0918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7685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042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F94E-2830-46B0-8282-0BBE3D8ACF6D}" type="datetimeFigureOut">
              <a:rPr lang="es-PE" smtClean="0"/>
              <a:t>18/05/2023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CB191-9AD5-46DA-95CF-B571626083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65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20"/>
          <a:stretch/>
        </p:blipFill>
        <p:spPr>
          <a:xfrm>
            <a:off x="-2" y="846738"/>
            <a:ext cx="12192000" cy="6029924"/>
          </a:xfrm>
          <a:prstGeom prst="rect">
            <a:avLst/>
          </a:prstGeom>
        </p:spPr>
      </p:pic>
      <p:sp>
        <p:nvSpPr>
          <p:cNvPr id="5" name="Título 2">
            <a:extLst>
              <a:ext uri="{FF2B5EF4-FFF2-40B4-BE49-F238E27FC236}">
                <a16:creationId xmlns:a16="http://schemas.microsoft.com/office/drawing/2014/main" xmlns="" id="{F4723467-7C1E-1B85-D782-3CF9DF77B6A3}"/>
              </a:ext>
            </a:extLst>
          </p:cNvPr>
          <p:cNvSpPr txBox="1">
            <a:spLocks/>
          </p:cNvSpPr>
          <p:nvPr/>
        </p:nvSpPr>
        <p:spPr>
          <a:xfrm>
            <a:off x="4700910" y="4554245"/>
            <a:ext cx="2790179" cy="678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PE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" name="Título 2">
            <a:extLst>
              <a:ext uri="{FF2B5EF4-FFF2-40B4-BE49-F238E27FC236}">
                <a16:creationId xmlns:a16="http://schemas.microsoft.com/office/drawing/2014/main" xmlns="" id="{0C9F3021-D4EE-7FC4-91CA-06A8AA490C56}"/>
              </a:ext>
            </a:extLst>
          </p:cNvPr>
          <p:cNvSpPr txBox="1">
            <a:spLocks/>
          </p:cNvSpPr>
          <p:nvPr/>
        </p:nvSpPr>
        <p:spPr>
          <a:xfrm>
            <a:off x="4853310" y="4706645"/>
            <a:ext cx="2790179" cy="678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ES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" name="Proceso alternativo 3"/>
          <p:cNvSpPr/>
          <p:nvPr/>
        </p:nvSpPr>
        <p:spPr>
          <a:xfrm>
            <a:off x="1740907" y="2534729"/>
            <a:ext cx="8710181" cy="173664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MX" sz="4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PRESUPUESTO PARTICIPATIVO </a:t>
            </a:r>
            <a:r>
              <a:rPr lang="es-MX" sz="4000" b="1" dirty="0">
                <a:solidFill>
                  <a:srgbClr val="002060"/>
                </a:solidFill>
                <a:latin typeface="Arial" panose="020B0604020202020204" pitchFamily="34" charset="0"/>
              </a:rPr>
              <a:t>BASADO EN RESULTADOS </a:t>
            </a:r>
            <a:r>
              <a:rPr lang="es-MX" sz="40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2024</a:t>
            </a:r>
            <a:endParaRPr lang="es-PE" sz="4000" dirty="0">
              <a:solidFill>
                <a:srgbClr val="00206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46388" y="6144053"/>
            <a:ext cx="5275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GERENCIA DE PLANIFICACION Y PRESUPUESTO </a:t>
            </a:r>
            <a:endParaRPr lang="es-PE" dirty="0">
              <a:solidFill>
                <a:schemeClr val="bg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-2" y="-23803"/>
            <a:ext cx="12192000" cy="870541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</p:spTree>
    <p:extLst>
      <p:ext uri="{BB962C8B-B14F-4D97-AF65-F5344CB8AC3E}">
        <p14:creationId xmlns:p14="http://schemas.microsoft.com/office/powerpoint/2010/main" val="27041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682755"/>
              </p:ext>
            </p:extLst>
          </p:nvPr>
        </p:nvGraphicFramePr>
        <p:xfrm>
          <a:off x="989045" y="942595"/>
          <a:ext cx="10254342" cy="5598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8114"/>
                <a:gridCol w="3418114"/>
                <a:gridCol w="3418114"/>
              </a:tblGrid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OEI.08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Fortalecer la gestión institucional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la población que muestra satisfacción en los servicios municipales del distrito.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99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AEI.08.01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Gestión por procesos implementada en la Municipalidad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Numero de etapas de la gestión por procesos implementadas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AEI.08.02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Sistema de Control Interno Implementado en la Municipalidad Distrital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Numero de etapas del SCI implementadas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AEI.08.03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Espacios y mecanismos de participación ciudadana fortalecidos en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N° de espacios de participación ciudadana promovidos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399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AEI.08.04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Servicio Civil implementado en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Números de etapas del Servicio Civil implementadas 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399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AEI.08.05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Recaudación Tributaria oportuna en beneficio de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Porcentaje de recaudación tributarias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AEI.08.06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Fiscalización administrativa permanente en beneficio de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N° de supervisiones o fiscalizaciones realizadas 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AEI.08.07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Tecnologías de la información implementadas en beneficios de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N° de herramientas tecnológicas implementadas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599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AEI.08.08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Simplificación administrativa permanente en beneficio de la Municipalidad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procedimientos administrativos simplificados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399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AEI.08.09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Capacidades fortalecidas del personal de municipalidad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servidores civiles capacitado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  <a:tr h="3998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AEI.08.10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Alianzas estratégicas oportunas en beneficio de la municipalidad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convenios de cooperación suscritos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57" marR="653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5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sp>
        <p:nvSpPr>
          <p:cNvPr id="7" name="Proceso alternativo 6"/>
          <p:cNvSpPr/>
          <p:nvPr/>
        </p:nvSpPr>
        <p:spPr>
          <a:xfrm>
            <a:off x="1740907" y="2534729"/>
            <a:ext cx="8710181" cy="1736646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MX" sz="4000" b="1" dirty="0">
                <a:solidFill>
                  <a:srgbClr val="002060"/>
                </a:solidFill>
              </a:rPr>
              <a:t>CARTERA DE INVERSIONES REGISTRADA EN EL PMI</a:t>
            </a:r>
          </a:p>
        </p:txBody>
      </p:sp>
    </p:spTree>
    <p:extLst>
      <p:ext uri="{BB962C8B-B14F-4D97-AF65-F5344CB8AC3E}">
        <p14:creationId xmlns:p14="http://schemas.microsoft.com/office/powerpoint/2010/main" val="102524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388357"/>
              </p:ext>
            </p:extLst>
          </p:nvPr>
        </p:nvGraphicFramePr>
        <p:xfrm>
          <a:off x="653141" y="942593"/>
          <a:ext cx="11168744" cy="5716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724"/>
                <a:gridCol w="715724"/>
                <a:gridCol w="3636334"/>
                <a:gridCol w="1038953"/>
                <a:gridCol w="1004321"/>
                <a:gridCol w="787873"/>
                <a:gridCol w="1073585"/>
                <a:gridCol w="1030295"/>
                <a:gridCol w="1165935"/>
              </a:tblGrid>
              <a:tr h="24186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CARTERA DE INVERSIONES REGISTRADAS EN EL PMI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0745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>
                          <a:solidFill>
                            <a:schemeClr val="bg1"/>
                          </a:solidFill>
                          <a:effectLst/>
                        </a:rPr>
                        <a:t>CODIGO UNICO</a:t>
                      </a:r>
                      <a:endParaRPr lang="es-PE" sz="10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>
                          <a:solidFill>
                            <a:schemeClr val="bg1"/>
                          </a:solidFill>
                          <a:effectLst/>
                        </a:rPr>
                        <a:t>CODIGO DE IDEA</a:t>
                      </a:r>
                      <a:endParaRPr lang="es-PE" sz="10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DENOMINACION 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FUNCION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CICLO DE INVERSION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PIM 2023 (S/)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PROGRAMACION 2024 (S/)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PROGRAMACION 2025 (S/)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PROGRAMACION 2026 (S/)</a:t>
                      </a:r>
                      <a:endParaRPr lang="es-PE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2537842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MEJORAMIENTO DEL SERVICIO DE MOVILIDAD URBANA EN EL PASAJE 1, PASAJE 2 Y PASAJE CENTRAL DEL BARRIO OBRERO DEL RIMAC DEL DISTRITO DE RIMAC - PROVINCIA DE LIMA - DEPARTAMENTO DE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TRANSPORTE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491,639.94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2509710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 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MEJORAMIENTO DEL SERVICIO DE TRANSITABILIDAD VEHICULAR Y PEATONAL EN LOS JIRONES RAMON ESPINOZA Y VIRREY AMAT URB EL RIMAC DEL DISTRITO DE RIMAC - PROVINCIA DE LIMA - DEPARTAMENTO DE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TRANSPORTE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EJECUCION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3,030,186.35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2509575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MEJORAMIENTO DEL SERVICIO DE TRANSITABILIDAD VEHICULAR Y PEATONAL EN LA AV EL SOL URB CIUDAD Y CAMPO DEL DISTRITO DE RIMAC - PROVINCIA DE LIMA - DEPARTAMENTO DE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TRANSPORTE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EJECUCION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3,050,891.78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2510106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MEJORAMIENTO DEL SERVICIO DE PROTECCIÓN EN EL MALECON MARISCAL RAMON CASTILLA AAH EL ALTILLO DEL DISTRITO DE RIMAC - PROVINCIA DE LIMA - DEPARTAMENTO DE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TRANSPORTE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EJECUCION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629,040.58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2509720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Y AMPLIACION DEL SERVICIO DE TRANSITABILIDAD VEHICULAR Y PEATONAL EN LA AV RAMÓN CASTILLA AAHH MARICAL CASTILLA DEL DISTRITO DE RIMAC - PROVINCIA DE LIMA -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TRANSPORTE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EJECUCION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947,265.28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527,787.53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2378382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 LA INFRAESTRUCTURA VIAL Y PEATONAL DE LAS CALLES DEL CENTRO HISTORICO DEL RIMAC - PROVINCIA DE LIMA –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TRANSPORTE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2,868,053.87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44525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2317574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 LOS ESPACIOS PUBLICOS DE RECREACION PASIVA PLAZA COMEDOR, PARQUE LA NENA, PLAZA SANTO MADERO, PLAZUELA SANCHEZ CERRO, PARQUE N 3, MIRADOR LETICIA, TANQUE DE AGUA Y PARQUE VIRGEN MEDALLA MILAGROSA, EN EL AA.HH. LETICIA - CERRO SAN CRIS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VIVIENDA Y DESARROLLO URBANO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119,849.00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2520912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REPARACION DE VEREDA; ADQUISICION DE AREA VERDE Y MOBILIARIO URBANO; EN EL(LA) PARQUE ESPAÑA DE LA URB. SANTA CANDELARIA DISTRITO DE RIMAC, PROVINCIA LIMA, DEPARTAMENTO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VIVIENDA Y DESARROLLO URBANO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123,422.00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295,060.00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2522605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REPARACION DE VEREDA; ADQUISICION DE AREA VERDE Y MOBILIARIO URBANO; EN EL(LA) PARQUE ANTARES DE LA URBANIZACION VENTURA ROSSI DISTRITO DE RIMAC, PROVINCIA LIMA, DEPARTAMENTO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VIVIENDA Y DESARROLLO URBANO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192,118.00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72,858.00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2521760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REPARACION DE VEREDA; ADQUISICION DE MOBILIARIO URBANO; EN EL(LA) PARQUE ABELARDO GAMARRA DE LA URBANIZACION LA FLORIDA DISTRITO DE RIMAC, PROVINCIA LIMA, DEPARTAMENTO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VIVIENDA Y DESARROLLO URBANO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EJECUCION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236,099.00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186,529.00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347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221271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DEL SERVICIO DE MOVILIDAD URBANA EN LA AV CARLOS VALDERRAMA EN LA URBANIZACION EL BOSQUE DEL  DISTRITO DEL RIMAC, PROVINCIA DE LIMA,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500,000.00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300,000.00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220940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MEJORAMIENTO DEL SERVICIO DE ACCESO PEATONAL EN EL AA.HH MARISCAL CASTILLA - DISTRITO DEL RIMAC DEL  DISTRITO DEL RIMAC, PROVINCIA DE LIMA, DEPARTAMENTO DE LIMA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27955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220921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DEL SERVICIO DE ACCESO PEATONAL EN EL AA.HH FLOR DE AMANCAES DEL DISTRITO DEL RIMAC DEL  DISTRITO DEL RIMAC, PROVINCIA DE LIMA,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327955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220943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DEL SERVICIO DE ACCESO PEATONAL EN EL AA.HH SAN JUAN DE AMANCAES DEL DISTRITO DEL RIMAC DEL  DISTRITO DEL RIMAC, PROVINCIA DE LIMA,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220936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MEJORAMIENTO DEL SERVICIO DE ACCESO PEATONAL EN EL AA.HH LETICIA DEL DISTRITO DEL RIMAC DEL  DISTRITO DEL RIMAC, PROVINCIA DE LIMA, DEPARTAMENTO DE LIMA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221258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 dirty="0">
                          <a:effectLst/>
                        </a:rPr>
                        <a:t>MEJORAMIENTO DEL SERVICIO DE MOVILIDAD URBANA EN LA AV SANTA ROSA DEL BARRIO FISCAL DE PIEDRA LIZA DEL  DISTRITO DEL RIMAC, PROVINCIA DE LIMA, DEPARTAMENTO DE LIMA</a:t>
                      </a:r>
                      <a:endParaRPr lang="es-MX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 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500,000.00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400,000.00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300,000.00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  <a:tr h="2459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221244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u="none" strike="noStrike">
                          <a:effectLst/>
                        </a:rPr>
                        <a:t>MEJORAMIENTO DEL SERVICIO DE MOVILIDAD URBANA EN LA AV ESTEBAN SALMON DEL  DISTRITO DEL RIMAC, PROVINCIA DE LIMA, DEPARTAMENTO DE LIMA</a:t>
                      </a:r>
                      <a:endParaRPr lang="es-MX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 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FORMULACION Y EVALUACION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500,000.00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>
                          <a:effectLst/>
                        </a:rPr>
                        <a:t>400,000.00</a:t>
                      </a:r>
                      <a:endParaRPr lang="es-PE" sz="7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u="none" strike="noStrike" dirty="0">
                          <a:effectLst/>
                        </a:rPr>
                        <a:t>300,000.00</a:t>
                      </a:r>
                      <a:endParaRPr lang="es-PE" sz="7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67" marR="3167" marT="316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80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2" t="31461" r="11630" b="34847"/>
          <a:stretch/>
        </p:blipFill>
        <p:spPr>
          <a:xfrm>
            <a:off x="0" y="1772816"/>
            <a:ext cx="11927911" cy="29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6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sp>
        <p:nvSpPr>
          <p:cNvPr id="13" name="Proceso alternativo 12"/>
          <p:cNvSpPr/>
          <p:nvPr/>
        </p:nvSpPr>
        <p:spPr>
          <a:xfrm>
            <a:off x="1740907" y="2534729"/>
            <a:ext cx="8710181" cy="1736646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MX" sz="4000" b="1" dirty="0">
                <a:solidFill>
                  <a:srgbClr val="002060"/>
                </a:solidFill>
              </a:rPr>
              <a:t>IDENTIFICACIÓN Y PRIORIZACIÓN DE </a:t>
            </a:r>
            <a:r>
              <a:rPr lang="es-MX" sz="4000" b="1" dirty="0" smtClean="0">
                <a:solidFill>
                  <a:srgbClr val="002060"/>
                </a:solidFill>
              </a:rPr>
              <a:t>RESULTADOS</a:t>
            </a:r>
            <a:endParaRPr lang="es-MX" sz="4000" dirty="0">
              <a:solidFill>
                <a:srgbClr val="00206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3FCD3506-33A0-4680-7DDA-1EE46B3E4C85}"/>
              </a:ext>
            </a:extLst>
          </p:cNvPr>
          <p:cNvSpPr/>
          <p:nvPr/>
        </p:nvSpPr>
        <p:spPr>
          <a:xfrm>
            <a:off x="0" y="0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sp>
        <p:nvSpPr>
          <p:cNvPr id="10" name="Proceso alternativo 9"/>
          <p:cNvSpPr/>
          <p:nvPr/>
        </p:nvSpPr>
        <p:spPr>
          <a:xfrm>
            <a:off x="6998055" y="1181790"/>
            <a:ext cx="4174701" cy="5051941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MX" sz="4000" b="1" dirty="0" smtClean="0">
                <a:solidFill>
                  <a:srgbClr val="002060"/>
                </a:solidFill>
              </a:rPr>
              <a:t>VISIÓN</a:t>
            </a:r>
          </a:p>
          <a:p>
            <a:pPr algn="just"/>
            <a:r>
              <a:rPr lang="es-MX" sz="1500" b="1" dirty="0" smtClean="0">
                <a:solidFill>
                  <a:srgbClr val="002060"/>
                </a:solidFill>
              </a:rPr>
              <a:t>El Rímac es importante puerta de entrada, salida, interconexión e integración de la metrópoli con otros territorios, la alianza publico privada ha liderado la renovación y modernización urbana , ha configurado espacios seguros, planificados, ordenados de desarrollo comercial, de servicios y programas de residencia verticales que albergan a una población organizada , que ah evolucionado en factores claves de desarrollo humano el acceso eficaz a derechos fundamentales, se ha dispuesto en valor turístico, su historia prehispánica, inca, colonial y republicana como fuente de identidad, riqueza cultural de Lima y de desarrollo económico local.</a:t>
            </a:r>
            <a:endParaRPr lang="es-MX" sz="1500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66" y="2072918"/>
            <a:ext cx="3959290" cy="370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3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CB671792-8210-49EE-2BBD-75A1EBFAC008}"/>
              </a:ext>
            </a:extLst>
          </p:cNvPr>
          <p:cNvSpPr/>
          <p:nvPr/>
        </p:nvSpPr>
        <p:spPr>
          <a:xfrm>
            <a:off x="0" y="0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864937"/>
              </p:ext>
            </p:extLst>
          </p:nvPr>
        </p:nvGraphicFramePr>
        <p:xfrm>
          <a:off x="3685591" y="923331"/>
          <a:ext cx="7651103" cy="5819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0197"/>
                <a:gridCol w="3552987"/>
                <a:gridCol w="197919"/>
              </a:tblGrid>
              <a:tr h="263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OBJETIVOS</a:t>
                      </a:r>
                      <a:r>
                        <a:rPr lang="es-PE" sz="9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ESTRATEGICOS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NOMBRE DE INDICADOR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929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OBJETIVO</a:t>
                      </a:r>
                      <a:r>
                        <a:rPr lang="es-PE" sz="1000" baseline="0" dirty="0" smtClean="0">
                          <a:effectLst/>
                        </a:rPr>
                        <a:t> ESTRATEGICO 1.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DESARROLLO SOCIAL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Mejorar</a:t>
                      </a: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las condiciones de vida de la población del distrito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 smtClean="0">
                          <a:effectLst/>
                        </a:rPr>
                        <a:t>Porcentaje </a:t>
                      </a:r>
                      <a:r>
                        <a:rPr lang="es-PE" sz="1200" dirty="0">
                          <a:effectLst/>
                        </a:rPr>
                        <a:t>de </a:t>
                      </a:r>
                      <a:r>
                        <a:rPr lang="es-PE" sz="1200" dirty="0" smtClean="0">
                          <a:effectLst/>
                        </a:rPr>
                        <a:t>viviendas que cuentan</a:t>
                      </a:r>
                      <a:r>
                        <a:rPr lang="es-PE" sz="1200" baseline="0" dirty="0" smtClean="0">
                          <a:effectLst/>
                        </a:rPr>
                        <a:t> con sus necesidades básicas insatisfechas con servicio de salud, educación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1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39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OBJETIVO</a:t>
                      </a:r>
                      <a:r>
                        <a:rPr lang="es-PE" sz="1000" baseline="0" dirty="0" smtClean="0">
                          <a:effectLst/>
                        </a:rPr>
                        <a:t> ESTRATEGICO 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GESTIÓN DE LA SEGURIDAD CIUDADANA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Mejorar la seguridad ciudadana en el Distrito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-Porcentaje  </a:t>
                      </a:r>
                      <a:r>
                        <a:rPr lang="es-PE" sz="1000" dirty="0">
                          <a:effectLst/>
                        </a:rPr>
                        <a:t>de </a:t>
                      </a:r>
                      <a:r>
                        <a:rPr lang="es-PE" sz="1000" dirty="0" smtClean="0">
                          <a:effectLst/>
                        </a:rPr>
                        <a:t>ciudadanos</a:t>
                      </a:r>
                      <a:r>
                        <a:rPr lang="es-PE" sz="1000" baseline="0" dirty="0" smtClean="0">
                          <a:effectLst/>
                        </a:rPr>
                        <a:t> que se sienten seguros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</a:rPr>
                        <a:t>-Porcentajes  de sectores patrullados (k2 de espacios recorrido publico) y espacios de pobreza </a:t>
                      </a:r>
                      <a:endParaRPr lang="es-PE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1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49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OBJETIVO</a:t>
                      </a:r>
                      <a:r>
                        <a:rPr lang="es-PE" sz="1000" baseline="0" dirty="0" smtClean="0">
                          <a:effectLst/>
                        </a:rPr>
                        <a:t> ESTRATEGICO 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COMPETITIVIDAD EMPLEO Y DESARROLLO ECONÓMICO LOCAL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Mejorar la competitividad productiva y empresarial del distrito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N° de empleos den la actividad comercial y en la</a:t>
                      </a:r>
                      <a:r>
                        <a:rPr lang="es-PE" sz="1000" baseline="0" dirty="0" smtClean="0">
                          <a:effectLst/>
                        </a:rPr>
                        <a:t> actividad productiva.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1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48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OBJETIVO</a:t>
                      </a:r>
                      <a:r>
                        <a:rPr lang="es-PE" sz="1000" baseline="0" dirty="0" smtClean="0">
                          <a:effectLst/>
                        </a:rPr>
                        <a:t> ESTRATEGICO 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INFRAESTRUCTURA Y DESARROLLO TERRITORIAL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Promover el desarrollo e infraestructura territorial planificada del Distrito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0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Porcentaje</a:t>
                      </a:r>
                      <a:r>
                        <a:rPr lang="es-PE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del espacio territorial saneado, recuperado y mejorado para el comercio ordenado y competitivo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100">
                          <a:effectLst/>
                        </a:rPr>
                        <a:t> </a:t>
                      </a:r>
                      <a:endParaRPr lang="es-PE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69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OBJETIVO</a:t>
                      </a:r>
                      <a:r>
                        <a:rPr lang="es-PE" sz="1000" baseline="0" dirty="0" smtClean="0">
                          <a:effectLst/>
                        </a:rPr>
                        <a:t> ESTRATEGICO 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GESTIÓN DE LOS RECURSOS NATURALES Y AMBIENTE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Conservar el medio ambiente y los recursos naturales en el distrito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0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00" dirty="0" smtClean="0">
                          <a:effectLst/>
                        </a:rPr>
                        <a:t>N</a:t>
                      </a:r>
                      <a:r>
                        <a:rPr lang="es-PE" sz="1000" dirty="0">
                          <a:effectLst/>
                        </a:rPr>
                        <a:t>° de </a:t>
                      </a:r>
                      <a:r>
                        <a:rPr lang="es-PE" sz="1000" dirty="0" smtClean="0">
                          <a:effectLst/>
                        </a:rPr>
                        <a:t>espacios</a:t>
                      </a:r>
                      <a:r>
                        <a:rPr lang="es-PE" sz="1000" baseline="0" dirty="0" smtClean="0">
                          <a:effectLst/>
                        </a:rPr>
                        <a:t> públicos recuperados que logran manejo ecológico y N° de personas sensibilizadas sobre servicios ambientales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1100" dirty="0">
                          <a:effectLst/>
                        </a:rPr>
                        <a:t> 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71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</a:rPr>
                        <a:t>OBJETIVO</a:t>
                      </a:r>
                      <a:r>
                        <a:rPr lang="es-PE" sz="1100" baseline="0" dirty="0" smtClean="0">
                          <a:effectLst/>
                        </a:rPr>
                        <a:t> ESTRATEGICO 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ESTADO Y GOBERNABILIDAD EN LA GESTIÓN TERRITORIAL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Mejorar la gestión y gobernabilidad del territorio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1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 de gestores públicos</a:t>
                      </a: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 se capacitan en como desarrollo e implementar sistemas locales de gestión para resultados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49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</a:rPr>
                        <a:t>OBJETIVO</a:t>
                      </a:r>
                      <a:r>
                        <a:rPr lang="es-PE" sz="1100" baseline="0" dirty="0" smtClean="0">
                          <a:effectLst/>
                        </a:rPr>
                        <a:t> ESTRATEGICO 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GESTIÓN DEL RIESGOS DE DESASTRES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Reducir la vulnerabilidad del riesgo de desastres naturales dentro del distrito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100" dirty="0" smtClean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Porcentaje de la población</a:t>
                      </a:r>
                      <a:r>
                        <a:rPr lang="es-PE" sz="1100" baseline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condición de vulnerabilidad </a:t>
                      </a: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PE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6" name="Proceso alternativo 15"/>
          <p:cNvSpPr/>
          <p:nvPr/>
        </p:nvSpPr>
        <p:spPr>
          <a:xfrm>
            <a:off x="411968" y="1147232"/>
            <a:ext cx="2313637" cy="2884825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OBJETIVOS ESTRATEGICOS DEL </a:t>
            </a:r>
          </a:p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PLAN </a:t>
            </a:r>
            <a:r>
              <a:rPr lang="es-MX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DE DESARROLLO LOCAL CONCERTADO</a:t>
            </a:r>
            <a:endParaRPr lang="es-PE" sz="2400" dirty="0">
              <a:solidFill>
                <a:srgbClr val="00206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0"/>
          <a:stretch/>
        </p:blipFill>
        <p:spPr>
          <a:xfrm>
            <a:off x="1220466" y="4339433"/>
            <a:ext cx="1173583" cy="2333187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metal"/>
        </p:spPr>
      </p:pic>
      <p:sp>
        <p:nvSpPr>
          <p:cNvPr id="18" name="CuadroTexto 17"/>
          <p:cNvSpPr txBox="1"/>
          <p:nvPr/>
        </p:nvSpPr>
        <p:spPr>
          <a:xfrm rot="5400000">
            <a:off x="711578" y="5711299"/>
            <a:ext cx="10177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072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sp>
        <p:nvSpPr>
          <p:cNvPr id="13" name="Proceso alternativo 12"/>
          <p:cNvSpPr/>
          <p:nvPr/>
        </p:nvSpPr>
        <p:spPr>
          <a:xfrm>
            <a:off x="1740907" y="2534729"/>
            <a:ext cx="8710181" cy="1736646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s-PE" sz="4000" b="1" dirty="0" smtClean="0">
                <a:solidFill>
                  <a:srgbClr val="002060"/>
                </a:solidFill>
              </a:rPr>
              <a:t>PLAN </a:t>
            </a:r>
            <a:r>
              <a:rPr lang="es-PE" sz="4000" b="1" dirty="0">
                <a:solidFill>
                  <a:srgbClr val="002060"/>
                </a:solidFill>
              </a:rPr>
              <a:t>ESTRATÉGICO INSTITUCIONAL (PEI) </a:t>
            </a:r>
            <a:r>
              <a:rPr lang="es-PE" sz="4000" b="1" dirty="0" smtClean="0">
                <a:solidFill>
                  <a:srgbClr val="002060"/>
                </a:solidFill>
              </a:rPr>
              <a:t>2019-2022 AMPLIADO</a:t>
            </a:r>
            <a:endParaRPr lang="es-MX" sz="4000" b="1" dirty="0">
              <a:solidFill>
                <a:srgbClr val="00206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9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sp>
        <p:nvSpPr>
          <p:cNvPr id="13" name="Proceso alternativo 12"/>
          <p:cNvSpPr/>
          <p:nvPr/>
        </p:nvSpPr>
        <p:spPr>
          <a:xfrm>
            <a:off x="3672343" y="1396393"/>
            <a:ext cx="2952392" cy="3446026"/>
          </a:xfrm>
          <a:prstGeom prst="flowChartAlternateProcess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s-PE" sz="1600" dirty="0">
              <a:solidFill>
                <a:srgbClr val="000000"/>
              </a:solidFill>
              <a:latin typeface="Berlin Sans FB Demi" panose="020E0802020502020306" pitchFamily="34" charset="0"/>
            </a:endParaRPr>
          </a:p>
          <a:p>
            <a:pPr lvl="0" algn="ctr"/>
            <a:r>
              <a:rPr lang="es-PE" sz="2800" b="1" dirty="0">
                <a:solidFill>
                  <a:srgbClr val="002060"/>
                </a:solidFill>
              </a:rPr>
              <a:t>MISIÓN INSTITUCIONAL</a:t>
            </a:r>
          </a:p>
          <a:p>
            <a:pPr algn="just"/>
            <a:r>
              <a:rPr lang="es-PE" sz="1600" dirty="0">
                <a:solidFill>
                  <a:srgbClr val="002060"/>
                </a:solidFill>
              </a:rPr>
              <a:t>Promover la presentación de servicios Públicos Locales y Desarrollo Integral sostenible; para los vecinos del Rímac, con calidad, igualdad de oportunidades y transparencia en el manejo de los recursos </a:t>
            </a:r>
            <a:r>
              <a:rPr lang="es-PE" sz="1600" dirty="0" smtClean="0">
                <a:solidFill>
                  <a:srgbClr val="002060"/>
                </a:solidFill>
              </a:rPr>
              <a:t>públicos</a:t>
            </a:r>
            <a:r>
              <a:rPr lang="es-PE" sz="1600" b="1" dirty="0">
                <a:solidFill>
                  <a:srgbClr val="002060"/>
                </a:solidFill>
              </a:rPr>
              <a:t>.</a:t>
            </a:r>
            <a:endParaRPr lang="es-MX" sz="1600" b="1" dirty="0">
              <a:solidFill>
                <a:srgbClr val="00206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777" y="2711230"/>
            <a:ext cx="3810868" cy="381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50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427018"/>
              </p:ext>
            </p:extLst>
          </p:nvPr>
        </p:nvGraphicFramePr>
        <p:xfrm>
          <a:off x="474636" y="911205"/>
          <a:ext cx="10806073" cy="5368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805"/>
                <a:gridCol w="3530805"/>
                <a:gridCol w="3530805"/>
                <a:gridCol w="213658"/>
              </a:tblGrid>
              <a:tr h="40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CÓDIGO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DENOMINACIÓN DE LA ACCIÓN ESTRATÉGICA INSTITUCIONAL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100" dirty="0">
                          <a:effectLst/>
                        </a:rPr>
                        <a:t>NOMBRE DE INDICADOR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1115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OEI.01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Reducir los índices de inseguridad ciudadana en el distrito del Rímac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Porcentaje de la población que ha sido víctima de algún evento que atento contra su seguridad en los últimos doce meses(tasa de victimización por personas)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AEI.01.01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Patrullaje por sector integral en beneficio de la población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 de sectores patrullados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AEI.01.02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Plan de Seguridad Ciudadana aprobado e implementado en el Distrito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Plan local implementado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AEI.01.03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Sistema de Seguridad Ciudadana con equipamiento Integral, beneficio de la población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componentes del SSC equipados integralmente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AEI.01.04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Programas de Violencia Familiar de manera oportuna en beneficio del distrito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programas de VF implementados oportunamente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63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OEI.02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Mejorar la gestión ambiental en el distrito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toneladas de residuos sólidos no reutilizables dispuesto adecuadamente en infraestructuras de residuos sólidos.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AEI.02.01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Segregación en la Fuente y Recolección Selectiva de Residuos Solidos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viviendas del distrito que segregan sus residuos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AEI.02.02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Mantenimiento y Recuperación de áreas verdes implementado en el distrito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m2 de áreas verdes mantenidas y recuperadas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AEI.02.03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Asistencia Técnica en manejo de residuos sólidos implementado en el Distrito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personas capacitadas en manejo de residuos solidos 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>
                          <a:effectLst/>
                        </a:rPr>
                        <a:t> </a:t>
                      </a:r>
                      <a:endParaRPr lang="es-PE" sz="7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8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AEI.02.04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Plan de Manejo de Residuos Sólidos implementado en el distrito del Rímac</a:t>
                      </a:r>
                      <a:endParaRPr lang="es-PE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actividades implementadas del PMRS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5" marR="452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PE" sz="700" dirty="0">
                          <a:effectLst/>
                        </a:rPr>
                        <a:t> </a:t>
                      </a:r>
                      <a:endParaRPr lang="es-PE" sz="7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95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9738"/>
              </p:ext>
            </p:extLst>
          </p:nvPr>
        </p:nvGraphicFramePr>
        <p:xfrm>
          <a:off x="625151" y="877797"/>
          <a:ext cx="10851501" cy="5980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7167"/>
                <a:gridCol w="3617167"/>
                <a:gridCol w="3617167"/>
              </a:tblGrid>
              <a:tr h="2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OEI.03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Promover el desarrollo humano y social en el distrito del Rímac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población beneficiaria de servicios sociales.</a:t>
                      </a:r>
                      <a:endParaRPr lang="es-PE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2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AEI.03.01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Servicios sociales integrales en beneficio de la población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beneficiarios de servicios sociales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AEI.03.02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Programas sociales supervisados de manera oportuna en beneficio de la población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supervisiones realizadas a los programas y servicios sociales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2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AEI.03.03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Programas multidisciplinarios para jóvenes y niños en el distrito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programas multidisciplinarios implementados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48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AEI.03.04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Programas de Actividades deportivas municipales de fácil acceso para la población del distrito.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Porcentaje de población beneficiaria de actividades deportivas municipalidades.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OEI.04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Mejorar la gestión del riesgo de desastres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participantes certificados en cursos básicos en materia de gestión del riesgo de desastres.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AEI.04.01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Asistencia técnica integral en prevención ante los riesgos de desastres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personas capacitadas en prevención de riesgos y desastres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AEI.04.02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Asistencia técnica integral en respuesta ante los riesgos de desastres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personas capacitadas en respuesta de riesgos de desastres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AEI.04.03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Inspecciones técnicas de seguridad en edificaciones oportunas en el distrito del Rímac.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inspecciones técnicas de seguridad en edificaciones emitidas oportunamente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48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AEI.04.04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Evaluación de condiciones de seguridad para espectáculos de manera oportuna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N° de evaluaciones de condiciones de seguridad para espectáculos emitidas oportunamente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AEI.04.05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Centro de Operaciones de Emergencia (COE) Implementado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Porcentaje de implementaciones del COE 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OEI.05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Promover la competitividad en el distrito del Rímac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N° agentes económicos capacitados en emprendimiento y competitividad comercial.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AEI.05.01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Formalización de la actividad comercial de manera oportuna en el distrito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N° de licencias de funcionamiento emitidas oportunamente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48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AEI.05.02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>
                          <a:effectLst/>
                        </a:rPr>
                        <a:t>Fiscalización permanente a los agentes económicos del distrito del Rímac</a:t>
                      </a:r>
                      <a:endParaRPr lang="es-PE" sz="105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N° de supervisores o fiscalizaciones realizadas a los agentes económicos N° de agentes económicos 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366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AEI.05.03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Asistencia técnica integral a los agentes económicos del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N° de agentes económicos capacitados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  <a:tr h="2446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</a:rPr>
                        <a:t>AEI.05.04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Ferias económicas y gastronómicas organizadas en el Distrito del Rímac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050" dirty="0">
                          <a:effectLst/>
                        </a:rPr>
                        <a:t>N° de ferias económicas y gastronómicas organizadas </a:t>
                      </a:r>
                      <a:endParaRPr lang="es-PE" sz="105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36" marR="389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81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44A20378-B506-EC7B-9F3B-36F46F7554AC}"/>
              </a:ext>
            </a:extLst>
          </p:cNvPr>
          <p:cNvSpPr/>
          <p:nvPr/>
        </p:nvSpPr>
        <p:spPr>
          <a:xfrm>
            <a:off x="0" y="-43518"/>
            <a:ext cx="12192000" cy="839856"/>
          </a:xfrm>
          <a:prstGeom prst="rect">
            <a:avLst/>
          </a:prstGeom>
          <a:solidFill>
            <a:srgbClr val="162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Rectángulo 9"/>
          <p:cNvSpPr/>
          <p:nvPr/>
        </p:nvSpPr>
        <p:spPr>
          <a:xfrm>
            <a:off x="3498980" y="-12125"/>
            <a:ext cx="59252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54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Participa, tú decides...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493" y="8748"/>
            <a:ext cx="663112" cy="77029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5620" r="12416" b="14463"/>
          <a:stretch/>
        </p:blipFill>
        <p:spPr>
          <a:xfrm>
            <a:off x="9718645" y="124002"/>
            <a:ext cx="726323" cy="659070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42017"/>
              </p:ext>
            </p:extLst>
          </p:nvPr>
        </p:nvGraphicFramePr>
        <p:xfrm>
          <a:off x="877077" y="1078725"/>
          <a:ext cx="10142376" cy="4984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792"/>
                <a:gridCol w="3380792"/>
                <a:gridCol w="3380792"/>
              </a:tblGrid>
              <a:tr h="869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OEI.06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Mejorar la gestión urbana en el distrito del Rímac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Porcentaje de ejecución (a nivel de devengado) del PIM en proyectos de inversión en el distrito</a:t>
                      </a:r>
                      <a:endParaRPr lang="es-PE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49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AEI.06.01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Vías peatonales y vehiculares adecuadas en el distrito del Rímac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            N° de obras públicas ejecutadas </a:t>
                      </a:r>
                      <a:endParaRPr lang="es-PE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AEI.06.02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Red Peatonal y vehicular mejoradas en el distrito del Rímac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vías peatonales y vehiculares mejoradas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9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AEI.06.03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Plan de Desarrollo Urbano implementado en el Distrito del Rímac</a:t>
                      </a:r>
                      <a:endParaRPr lang="es-PE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actividades implementadas del PDU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AEI.06.04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Saneamiento físico legal de predios focalizados en el distrito</a:t>
                      </a:r>
                      <a:endParaRPr lang="es-PE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N° de predios focalizados con saneamiento físico legal 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OEI.07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Mejorar el Centro Histórico del distrito del Rímac</a:t>
                      </a:r>
                      <a:endParaRPr lang="es-PE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ejecución(a nivel de devengado) del PIM en proyectos de inversión en el Centro Histórico del Rímac.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9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800" dirty="0">
                          <a:effectLst/>
                        </a:rPr>
                        <a:t>AEI.07.01</a:t>
                      </a:r>
                      <a:endParaRPr lang="es-PE" sz="2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</a:rPr>
                        <a:t>Plan de Manejo del Centro Histórico del Rímac implementado en el distrito del Rímac</a:t>
                      </a:r>
                      <a:endParaRPr lang="es-PE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Porcentaje de actividades implementadas del PMCHR</a:t>
                      </a:r>
                      <a:endParaRPr lang="es-PE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3386</TotalTime>
  <Words>2069</Words>
  <Application>Microsoft Office PowerPoint</Application>
  <PresentationFormat>Panorámica</PresentationFormat>
  <Paragraphs>387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Berlin Sans FB Demi</vt:lpstr>
      <vt:lpstr>Brush Script MT</vt:lpstr>
      <vt:lpstr>Calibri</vt:lpstr>
      <vt:lpstr>Calibri Light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SITUACIONAL DE LA TRANSFERENCIA DE FUNCIONES A LA MUNICIPALIDAD METROPOLITANA DE LIMA.</dc:title>
  <dc:creator>Rosa Sunohara Gomez</dc:creator>
  <cp:lastModifiedBy>GPP</cp:lastModifiedBy>
  <cp:revision>107</cp:revision>
  <cp:lastPrinted>2023-02-17T20:16:37Z</cp:lastPrinted>
  <dcterms:created xsi:type="dcterms:W3CDTF">2023-01-27T21:12:57Z</dcterms:created>
  <dcterms:modified xsi:type="dcterms:W3CDTF">2023-05-18T16:32:07Z</dcterms:modified>
</cp:coreProperties>
</file>