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86" r:id="rId4"/>
    <p:sldId id="304" r:id="rId5"/>
    <p:sldId id="305" r:id="rId6"/>
    <p:sldId id="306" r:id="rId7"/>
    <p:sldId id="308" r:id="rId8"/>
    <p:sldId id="309" r:id="rId9"/>
    <p:sldId id="307" r:id="rId10"/>
    <p:sldId id="311" r:id="rId11"/>
    <p:sldId id="313" r:id="rId12"/>
    <p:sldId id="312" r:id="rId13"/>
  </p:sldIdLst>
  <p:sldSz cx="12192000" cy="6858000"/>
  <p:notesSz cx="6808788" cy="99393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67"/>
    <a:srgbClr val="F7A416"/>
    <a:srgbClr val="E9326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159" autoAdjust="0"/>
  </p:normalViewPr>
  <p:slideViewPr>
    <p:cSldViewPr>
      <p:cViewPr varScale="1">
        <p:scale>
          <a:sx n="90" d="100"/>
          <a:sy n="90" d="100"/>
        </p:scale>
        <p:origin x="16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398" cy="49663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7228" y="3"/>
            <a:ext cx="2950398" cy="49663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92EA313-6CAF-40DD-A79E-B0C4B24E2530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0471"/>
            <a:ext cx="2950398" cy="49663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7228" y="9440471"/>
            <a:ext cx="2950398" cy="49663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A25C4B1-A127-478B-B726-BEF101A5C0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532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152A2FCE-D544-427B-8117-18296798215A}" type="datetimeFigureOut">
              <a:rPr lang="es-PE" smtClean="0"/>
              <a:t>8/05/2023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562" y="4783724"/>
            <a:ext cx="5447666" cy="391280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0306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5981" y="9440306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D1E4ABB6-42CA-439F-AA7A-56F0DF0F3A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830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661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189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817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264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723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288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690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611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965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ABB6-42CA-439F-AA7A-56F0DF0F3A57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676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92D05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92D05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92D05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3469" y="1022603"/>
            <a:ext cx="9005061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92D05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660" y="2179573"/>
            <a:ext cx="10485755" cy="146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ADE235-1E0F-2E02-F5AC-95DC63E63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CCEC60E3-43B1-36C3-9D2D-D7A2F82A4776}"/>
              </a:ext>
            </a:extLst>
          </p:cNvPr>
          <p:cNvSpPr txBox="1">
            <a:spLocks/>
          </p:cNvSpPr>
          <p:nvPr/>
        </p:nvSpPr>
        <p:spPr>
          <a:xfrm>
            <a:off x="798090" y="892571"/>
            <a:ext cx="10595819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92D05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s-PE" sz="6600" kern="0" dirty="0">
                <a:solidFill>
                  <a:srgbClr val="0E3F67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CAPACITACIÓN A LOS AGENTES PARTICIPANTES II</a:t>
            </a:r>
          </a:p>
          <a:p>
            <a:pPr algn="ctr"/>
            <a:r>
              <a:rPr lang="es-PE" sz="3600" i="1" kern="0" dirty="0">
                <a:solidFill>
                  <a:srgbClr val="F7A416"/>
                </a:solidFill>
              </a:rPr>
              <a:t>Gerencia de Planificación y Presupuesto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803D11-E44A-408B-8497-8A6ADFBC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696" y="4574525"/>
            <a:ext cx="1801571" cy="19937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E25DCB-E639-4253-B9E5-81592570F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4569209"/>
            <a:ext cx="1905000" cy="19152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50D50C-F25A-4D14-9EF6-5AC0C770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963393"/>
            <a:ext cx="2211998" cy="14765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2DCDA00F-571F-451A-AFE0-7EF88D4E10DE}"/>
              </a:ext>
            </a:extLst>
          </p:cNvPr>
          <p:cNvSpPr txBox="1">
            <a:spLocks/>
          </p:cNvSpPr>
          <p:nvPr/>
        </p:nvSpPr>
        <p:spPr>
          <a:xfrm>
            <a:off x="2396709" y="291509"/>
            <a:ext cx="7010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500" b="1" i="0">
                <a:solidFill>
                  <a:srgbClr val="92D05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algn="ctr"/>
            <a:r>
              <a:rPr lang="es-PE" sz="4800" kern="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Puntaje de Evaluación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5529BA-958F-4945-8491-F1E25B4E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266700"/>
            <a:ext cx="1908213" cy="1920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0F31C2-6191-4868-AA35-BBE3F4C63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950"/>
            <a:ext cx="1804572" cy="1914310"/>
          </a:xfrm>
          <a:prstGeom prst="rect">
            <a:avLst/>
          </a:prstGeom>
        </p:spPr>
      </p:pic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F07917C3-403A-4220-9675-AECF56995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05997"/>
              </p:ext>
            </p:extLst>
          </p:nvPr>
        </p:nvGraphicFramePr>
        <p:xfrm>
          <a:off x="2121277" y="1143000"/>
          <a:ext cx="7561263" cy="747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39236" imgH="5391666" progId="Word.Document.8">
                  <p:embed/>
                </p:oleObj>
              </mc:Choice>
              <mc:Fallback>
                <p:oleObj name="Document" r:id="rId6" imgW="5439236" imgH="5391666" progId="Word.Document.8">
                  <p:embed/>
                  <p:pic>
                    <p:nvPicPr>
                      <p:cNvPr id="16388" name="Object 2">
                        <a:extLst>
                          <a:ext uri="{FF2B5EF4-FFF2-40B4-BE49-F238E27FC236}">
                            <a16:creationId xmlns:a16="http://schemas.microsoft.com/office/drawing/2014/main" id="{291766AF-D15E-4949-872B-3F84D16CA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t="1979" r="4506" b="4909"/>
                      <a:stretch>
                        <a:fillRect/>
                      </a:stretch>
                    </p:blipFill>
                    <p:spPr bwMode="auto">
                      <a:xfrm>
                        <a:off x="2121277" y="1143000"/>
                        <a:ext cx="7561263" cy="747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84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2DCDA00F-571F-451A-AFE0-7EF88D4E10DE}"/>
              </a:ext>
            </a:extLst>
          </p:cNvPr>
          <p:cNvSpPr txBox="1">
            <a:spLocks/>
          </p:cNvSpPr>
          <p:nvPr/>
        </p:nvSpPr>
        <p:spPr>
          <a:xfrm>
            <a:off x="2057400" y="609600"/>
            <a:ext cx="73914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500" b="1" i="0">
                <a:solidFill>
                  <a:srgbClr val="92D05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algn="ctr"/>
            <a:r>
              <a:rPr lang="es-MX" sz="4800" kern="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</a:t>
            </a:r>
            <a:r>
              <a:rPr lang="es-PE" sz="4800" kern="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onto destinado para el Presupuesto Participativo 2024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5529BA-958F-4945-8491-F1E25B4E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266700"/>
            <a:ext cx="1908213" cy="1920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0F31C2-6191-4868-AA35-BBE3F4C63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950"/>
            <a:ext cx="1804572" cy="191431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19D88CBC-4264-4CEE-9D0E-555676916739}"/>
              </a:ext>
            </a:extLst>
          </p:cNvPr>
          <p:cNvSpPr txBox="1">
            <a:spLocks/>
          </p:cNvSpPr>
          <p:nvPr/>
        </p:nvSpPr>
        <p:spPr>
          <a:xfrm>
            <a:off x="1600200" y="4153523"/>
            <a:ext cx="8458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500" b="1" i="0">
                <a:solidFill>
                  <a:srgbClr val="92D05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algn="ctr"/>
            <a:r>
              <a:rPr lang="es-PE" sz="7200" kern="0" dirty="0">
                <a:solidFill>
                  <a:srgbClr val="0E3D67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S/. 3´000,000.00</a:t>
            </a:r>
            <a:r>
              <a:rPr lang="es-PE" sz="4800" kern="0" dirty="0">
                <a:solidFill>
                  <a:srgbClr val="0E3D67"/>
                </a:solidFill>
                <a:highlight>
                  <a:srgbClr val="FFFF00"/>
                </a:highlight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54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5529BA-958F-4945-8491-F1E25B4E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574" y="291509"/>
            <a:ext cx="1908213" cy="1920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0F31C2-6191-4868-AA35-BBE3F4C63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8" y="595423"/>
            <a:ext cx="1804572" cy="191431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2A54330-DE70-4CB2-96DA-B1BBDF05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799" y="4900991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7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_tradnl" altLang="en-US" sz="3400" b="1" dirty="0">
                <a:solidFill>
                  <a:srgbClr val="333399"/>
                </a:solidFill>
              </a:rPr>
              <a:t>GRACIAS POR SU ATENCION</a:t>
            </a:r>
          </a:p>
          <a:p>
            <a:pPr algn="ctr" eaLnBrk="1" hangingPunct="1">
              <a:buFontTx/>
              <a:buNone/>
            </a:pPr>
            <a:endParaRPr lang="es-ES_tradnl" altLang="en-US" sz="2200" b="1" dirty="0"/>
          </a:p>
          <a:p>
            <a:pPr algn="ctr" eaLnBrk="1" hangingPunct="1">
              <a:buFontTx/>
              <a:buNone/>
            </a:pPr>
            <a:r>
              <a:rPr lang="es-ES_tradnl" altLang="en-US" sz="2200" b="1" dirty="0">
                <a:solidFill>
                  <a:srgbClr val="A50021"/>
                </a:solidFill>
              </a:rPr>
              <a:t>                            </a:t>
            </a:r>
            <a:endParaRPr lang="es-ES_tradnl" altLang="en-US" sz="2200" dirty="0">
              <a:solidFill>
                <a:srgbClr val="A50021"/>
              </a:solidFill>
            </a:endParaRPr>
          </a:p>
          <a:p>
            <a:pPr algn="ctr" eaLnBrk="1" hangingPunct="1">
              <a:buFontTx/>
              <a:buNone/>
            </a:pPr>
            <a:endParaRPr lang="es-ES_tradnl" altLang="en-US" sz="800" dirty="0">
              <a:solidFill>
                <a:srgbClr val="A5002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CF6891-3E00-412D-A643-F3D10A1E1C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2362200"/>
            <a:ext cx="2211998" cy="14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4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22F2294B-F9D3-4F95-B576-070A01D54EDA}"/>
              </a:ext>
            </a:extLst>
          </p:cNvPr>
          <p:cNvSpPr txBox="1">
            <a:spLocks/>
          </p:cNvSpPr>
          <p:nvPr/>
        </p:nvSpPr>
        <p:spPr>
          <a:xfrm>
            <a:off x="1638300" y="2321004"/>
            <a:ext cx="89154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92D05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s-MX" sz="480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FICHA DE INSCRIPCIÓN</a:t>
            </a:r>
          </a:p>
          <a:p>
            <a:pPr algn="ctr"/>
            <a:r>
              <a:rPr lang="es-MX" sz="4800" dirty="0">
                <a:solidFill>
                  <a:srgbClr val="E9326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Ordenanza N°610-2023-MDR</a:t>
            </a:r>
          </a:p>
          <a:p>
            <a:pPr algn="ctr"/>
            <a:r>
              <a:rPr lang="es-MX" sz="4800" b="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Anexo 02</a:t>
            </a:r>
            <a:endParaRPr lang="es-PE" sz="4800" b="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8E0BEE93-B6D3-253B-361C-F4EAC99A5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1E3ECCC-77D7-476B-9CB0-87E57A343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3440"/>
            <a:ext cx="1801571" cy="19937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5532C24-7456-4811-9975-9284D3B5A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029200"/>
            <a:ext cx="2213040" cy="1475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499619-F012-41E0-A54C-47DA217D8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356984"/>
            <a:ext cx="190821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613559"/>
            <a:ext cx="6477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PE" sz="480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Ficha de inscripción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A6C021-732D-4E40-B722-D9A36B518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089" y="350390"/>
            <a:ext cx="1804572" cy="19935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684723-7A56-4EBE-9213-83AB3EFC2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350390"/>
            <a:ext cx="1908213" cy="19143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5B4478-7D8E-4026-BF3F-9D353AC1FB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17" t="26667" r="22917" b="23334"/>
          <a:stretch/>
        </p:blipFill>
        <p:spPr>
          <a:xfrm>
            <a:off x="609600" y="1600200"/>
            <a:ext cx="9982200" cy="46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0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613559"/>
            <a:ext cx="391477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PE" sz="480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Ficha de inscripción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3CCFBD-BF35-45D9-94D0-D4BEB8AC4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295582"/>
            <a:ext cx="1908213" cy="19143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20D410-2C08-4661-8936-20535FF5F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5440"/>
            <a:ext cx="1804572" cy="19143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1CD6DB-D6F8-430B-8625-D1A065AE5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281" y="2153670"/>
            <a:ext cx="9943438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613559"/>
            <a:ext cx="6096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PE" sz="480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Ficha de inscripción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C90CFC-3C58-4910-A290-9AC917DA6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395068"/>
            <a:ext cx="1804572" cy="19143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500DF2-1E30-4D08-BF0B-CCDFF9B06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228" y="213151"/>
            <a:ext cx="1908213" cy="1920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B0BE79-606A-4D87-9C36-4AE73F6371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39" t="21111" r="5555" b="16667"/>
          <a:stretch/>
        </p:blipFill>
        <p:spPr>
          <a:xfrm>
            <a:off x="1657350" y="1905000"/>
            <a:ext cx="8877300" cy="48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2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613559"/>
            <a:ext cx="391477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PE" sz="480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Ficha de inscripción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508E87-D4E6-4F16-A021-9EDD3AAF1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392020"/>
            <a:ext cx="1908213" cy="1920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CF4B4F-4859-4318-9A77-B014B576C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104" y="445963"/>
            <a:ext cx="1804572" cy="19143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94D253-1FED-4423-970D-5FAC0796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99" t="39355" r="11291" b="10390"/>
          <a:stretch/>
        </p:blipFill>
        <p:spPr>
          <a:xfrm>
            <a:off x="685800" y="2522933"/>
            <a:ext cx="10421792" cy="44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449512"/>
            <a:ext cx="8458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PE" sz="480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Criterios de Priorización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6D3A93-0E65-4F6D-814E-2A58B15A6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260" y="381000"/>
            <a:ext cx="1804572" cy="19143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EA2792-41F5-4D37-8C17-30CEA494D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0" y="353639"/>
            <a:ext cx="1908213" cy="1920406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ABCF2DD-FE92-4E27-AD02-801CFCE94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62610"/>
              </p:ext>
            </p:extLst>
          </p:nvPr>
        </p:nvGraphicFramePr>
        <p:xfrm>
          <a:off x="1977656" y="1260113"/>
          <a:ext cx="7086600" cy="52888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12457">
                  <a:extLst>
                    <a:ext uri="{9D8B030D-6E8A-4147-A177-3AD203B41FA5}">
                      <a16:colId xmlns:a16="http://schemas.microsoft.com/office/drawing/2014/main" val="2523322786"/>
                    </a:ext>
                  </a:extLst>
                </a:gridCol>
                <a:gridCol w="6174143">
                  <a:extLst>
                    <a:ext uri="{9D8B030D-6E8A-4147-A177-3AD203B41FA5}">
                      <a16:colId xmlns:a16="http://schemas.microsoft.com/office/drawing/2014/main" val="3696882461"/>
                    </a:ext>
                  </a:extLst>
                </a:gridCol>
              </a:tblGrid>
              <a:tr h="294408">
                <a:tc gridSpan="2">
                  <a:txBody>
                    <a:bodyPr/>
                    <a:lstStyle/>
                    <a:p>
                      <a:pPr algn="ctr"/>
                      <a:r>
                        <a:rPr lang="es-PE" sz="1400" dirty="0">
                          <a:effectLst/>
                        </a:rPr>
                        <a:t>Servicios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320380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1200">
                          <a:effectLst/>
                        </a:rPr>
                        <a:t>Prioridad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>
                          <a:effectLst/>
                        </a:rPr>
                        <a:t>Descripción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09304421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SEGURIDAD CIUDADANA LOCAL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40425013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2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ATENCIÓN DE SALUD BÁSICOS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6204146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3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 dirty="0">
                          <a:effectLst/>
                        </a:rPr>
                        <a:t>SERVICIO DE LIMPIEZA PÚBLICA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0716290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4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ESPACIOS PÚBLICOS VERDES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93195908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5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 dirty="0">
                          <a:effectLst/>
                        </a:rPr>
                        <a:t>SERVICIO DE CATASTRO URBANO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1187671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6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 dirty="0">
                          <a:effectLst/>
                        </a:rPr>
                        <a:t>SERVICIOS PÚBLICOS DE INTEGRACIÓN ECONÓMICA Y SOCIAL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67574151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7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 dirty="0">
                          <a:effectLst/>
                        </a:rPr>
                        <a:t>SERVICIOS OPERATIVOS O MISIONALES INSTITUCIONALES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43576101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8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PRÁCTICA DEPORTIVA Y/O RECREATIVA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066136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9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ACCESIBILIDAD A LA ADQUISICIÓN DE PRODUCTOS DE PRIMERA NECESIDAD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1390620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10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INOCUIDAD AGROPECUARIA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8848130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11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TRANSITABILIDAD VIAL INTERURBANA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885919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12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AGUA POTABLE URBANO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12634065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13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MOVILIDAD URBANA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86174829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14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SERVICIOS TURÍSTICOS PÚBLICOS EN RECURSOS TURÍSTICOS 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2094950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15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INTERPRETACIÓN CULTURAL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60451212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16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SERVICIOS BIBLIOTECARIOS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47601005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17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>
                          <a:effectLst/>
                        </a:rPr>
                        <a:t>SERVICIO DE HABITABILIDAD INSTITUCIONAL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98580987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pPr algn="ctr"/>
                      <a:r>
                        <a:rPr lang="es-PE" sz="900">
                          <a:effectLst/>
                        </a:rPr>
                        <a:t>18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E" sz="900" dirty="0">
                          <a:effectLst/>
                        </a:rPr>
                        <a:t>SERVICIOS DE INFORMACIÓN 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512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13559"/>
            <a:ext cx="7010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PE" sz="4800" dirty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Puntaje de Evaluación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E11A62-0793-493D-A1D5-F638D78FF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266700"/>
            <a:ext cx="1908213" cy="1920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9A6A14-D222-4FAB-B7AB-4A3DB67D6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87" y="395068"/>
            <a:ext cx="1804572" cy="1914310"/>
          </a:xfrm>
          <a:prstGeom prst="rect">
            <a:avLst/>
          </a:prstGeom>
        </p:spPr>
      </p:pic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12D4DD85-C155-4480-AB9A-C5F70AAA5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06133"/>
              </p:ext>
            </p:extLst>
          </p:nvPr>
        </p:nvGraphicFramePr>
        <p:xfrm>
          <a:off x="2102946" y="1600200"/>
          <a:ext cx="7512050" cy="754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86876" imgH="5398156" progId="Word.Document.8">
                  <p:embed/>
                </p:oleObj>
              </mc:Choice>
              <mc:Fallback>
                <p:oleObj name="Document" r:id="rId6" imgW="5486876" imgH="5398156" progId="Word.Document.8">
                  <p:embed/>
                  <p:pic>
                    <p:nvPicPr>
                      <p:cNvPr id="13316" name="Object 2">
                        <a:extLst>
                          <a:ext uri="{FF2B5EF4-FFF2-40B4-BE49-F238E27FC236}">
                            <a16:creationId xmlns:a16="http://schemas.microsoft.com/office/drawing/2014/main" id="{1CA30C71-61EC-425F-AEB2-D10DC227D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t="1979" r="4506" b="4909"/>
                      <a:stretch>
                        <a:fillRect/>
                      </a:stretch>
                    </p:blipFill>
                    <p:spPr bwMode="auto">
                      <a:xfrm>
                        <a:off x="2102946" y="1600200"/>
                        <a:ext cx="7512050" cy="754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75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894B4B-40E9-B0EB-544D-4810BEB2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5" t="1173" b="95532"/>
          <a:stretch/>
        </p:blipFill>
        <p:spPr>
          <a:xfrm>
            <a:off x="0" y="-76200"/>
            <a:ext cx="12192000" cy="6858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2DCDA00F-571F-451A-AFE0-7EF88D4E10DE}"/>
              </a:ext>
            </a:extLst>
          </p:cNvPr>
          <p:cNvSpPr txBox="1">
            <a:spLocks/>
          </p:cNvSpPr>
          <p:nvPr/>
        </p:nvSpPr>
        <p:spPr>
          <a:xfrm>
            <a:off x="2362200" y="613559"/>
            <a:ext cx="7010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500" b="1" i="0">
                <a:solidFill>
                  <a:srgbClr val="92D05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algn="ctr"/>
            <a:r>
              <a:rPr lang="es-PE" sz="4800" kern="0">
                <a:solidFill>
                  <a:srgbClr val="0E3D6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Puntaje de Evaluación </a:t>
            </a:r>
            <a:endParaRPr lang="es-PE" sz="4800" kern="0" dirty="0">
              <a:solidFill>
                <a:srgbClr val="0E3D6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5529BA-958F-4945-8491-F1E25B4E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266700"/>
            <a:ext cx="1908213" cy="1920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0F31C2-6191-4868-AA35-BBE3F4C63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950"/>
            <a:ext cx="1804572" cy="19143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4554D4-E680-4287-A8D5-E1C520738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676400"/>
            <a:ext cx="8080413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3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183</Words>
  <Application>Microsoft Office PowerPoint</Application>
  <PresentationFormat>Panorámica</PresentationFormat>
  <Paragraphs>67</Paragraphs>
  <Slides>12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 Narrow</vt:lpstr>
      <vt:lpstr>Calibri</vt:lpstr>
      <vt:lpstr>Segoe UI Black</vt:lpstr>
      <vt:lpstr>Tahoma</vt:lpstr>
      <vt:lpstr>Times New Roman</vt:lpstr>
      <vt:lpstr>Office Theme</vt:lpstr>
      <vt:lpstr>Document</vt:lpstr>
      <vt:lpstr>Presentación de PowerPoint</vt:lpstr>
      <vt:lpstr>Presentación de PowerPoint</vt:lpstr>
      <vt:lpstr>Ficha de inscripción </vt:lpstr>
      <vt:lpstr>Ficha de inscripción </vt:lpstr>
      <vt:lpstr>Ficha de inscripción </vt:lpstr>
      <vt:lpstr>Ficha de inscripción </vt:lpstr>
      <vt:lpstr>Criterios de Priorización </vt:lpstr>
      <vt:lpstr>Puntaje de Evaluación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PARTICIPATIVO BASADO EN RESULTADOS 2017</dc:title>
  <dc:creator>khuaman</dc:creator>
  <cp:lastModifiedBy>DELL</cp:lastModifiedBy>
  <cp:revision>130</cp:revision>
  <cp:lastPrinted>2019-05-03T15:47:17Z</cp:lastPrinted>
  <dcterms:created xsi:type="dcterms:W3CDTF">2017-09-06T16:48:08Z</dcterms:created>
  <dcterms:modified xsi:type="dcterms:W3CDTF">2023-05-08T20:35:34Z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2017-09-06T00:00:00Z</vt:filetime>
  </property>
</Properties>
</file>