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4" r:id="rId5"/>
    <p:sldId id="262" r:id="rId6"/>
    <p:sldId id="263" r:id="rId7"/>
    <p:sldId id="261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961" autoAdjust="0"/>
  </p:normalViewPr>
  <p:slideViewPr>
    <p:cSldViewPr snapToGrid="0">
      <p:cViewPr varScale="1">
        <p:scale>
          <a:sx n="92" d="100"/>
          <a:sy n="92" d="100"/>
        </p:scale>
        <p:origin x="1254" y="120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338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420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862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oleObject" Target="file:///C:\SALA_PAMPA_GRANDE\SALA%20SITUACIONAL%202025\PG2025%20SE16.xlsx!TRABAJO!F15C1:F21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%20SITUACIONAL%202025\PG2025%20SE16.xlsx!TRABAJO!F133C1:F145C5" TargetMode="External"/><Relationship Id="rId5" Type="http://schemas.openxmlformats.org/officeDocument/2006/relationships/image" Target="../media/image26.emf"/><Relationship Id="rId4" Type="http://schemas.openxmlformats.org/officeDocument/2006/relationships/oleObject" Target="file:///C:\SALA_PAMPA_GRANDE\SALA%20SITUACIONAL%202025\PG2025%20SE16.xlsx!TRABAJO!F77C1:F107C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file:///C:\SALA_PAMPA_GRANDE\SALA%20SITUACIONAL%202025\PG2025%20SE16.xlsx!TRABAJO2!F42C1:F66C18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file:///C:\SALA_PAMPA_GRANDE\SALA%20SITUACIONAL%202025\PG2025%20SE16.xlsx!TRABAJO2!F98C1:F111C18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PAMPA_GRANDE\SALA%20SITUACIONAL%202025\PG2025%20SE16.xlsx!TRABAJO3!%5bPG2025%20SE16.xlsx%5dTRABAJO3%20Gr&#225;fico%202" TargetMode="External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file:///C:\SALA_PAMPA_GRANDE\SALA%20SITUACIONAL%202025\PG2025%20SE16.xlsx!TRABAJO!F15C9:F19C14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%20SITUACIONAL%202025\PG2025%20SE16.xlsx!TRABAJO3!%5bPG2025%20SE16.xlsx%5dTRABAJO3%20Gr&#225;fico%201" TargetMode="External"/><Relationship Id="rId5" Type="http://schemas.openxmlformats.org/officeDocument/2006/relationships/image" Target="../media/image31.emf"/><Relationship Id="rId4" Type="http://schemas.openxmlformats.org/officeDocument/2006/relationships/oleObject" Target="file:///C:\SALA_PAMPA_GRANDE\SALA%20SITUACIONAL%202025\PG2025%20SE16.xlsx!TRABAJO!%5bPG2025%20SE16.xlsx%5dTRABAJO%20Gr&#225;fico%202" TargetMode="External"/><Relationship Id="rId9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file:///C:\SALA_PAMPA_GRANDE\SALA%20SITUACIONAL%202025\PG2025%20SE16.xlsx!CE-PG!%5bPG2025%20SE16.xlsx%5dCE-PG%202%20Gr&#225;fico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11" Type="http://schemas.openxmlformats.org/officeDocument/2006/relationships/image" Target="../media/image40.pn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1.pn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file:///C:\SALA_%20CORRALES\Sala_Situacional_-_SE_16_2025_MRC.xlsx!canal!%5bSala_Situacional_-_SE_16_2025_MRC.xlsx%5dcanal%202%20Gr&#225;fico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file:///C:\SALA_%20CORRALES\Sala_Situacional_-_SE_16_2025_MRC.xlsx!TRABAJO!F13C1:F19C5" TargetMode="External"/><Relationship Id="rId7" Type="http://schemas.openxmlformats.org/officeDocument/2006/relationships/oleObject" Target="file:///C:\SALA_%20CORRALES\Sala_Situacional_-_SE_16_2025_MRC.xlsx!TRABAJO!F43C1:F66C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oleObject" Target="file:///C:\SALA_%20CORRALES\Sala_Situacional_-_SE_16_2025_MRC.xlsx!TRABAJO!F84C1:F99C5" TargetMode="Externa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file:///C:\SALA_%20CORRALES\Sala_Situacional_-_SE_16_2025_MRC.xlsx!TRABAJO2!F35C1:F56C19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file:///C:\SALA_%20CORRALES\Sala_Situacional_-_SE_16_2025_MRC.xlsx!TRABAJO2!F88C1:F98C18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LA_%20CORRALES\Sala_Situacional_-_SE_16_2025_MRC.xlsx!TRABAJO!F11C9:F15C1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oleObject" Target="file:///C:\SALA_%20CORRALES\Sala_Situacional_-_SE_16_2025_MRC.xlsx!TRABAJO!%5bSala_Situacional_-_SE_16_2025_MRC.xlsx%5dTRABAJO%20Gr&#225;fico%202" TargetMode="External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file:///C:\SALA_%20CORRALES\Sala_Situacional_-_SE_16_2025_MRC.xlsx!TRABAJO3!%5bSala_Situacional_-_SE_16_2025_MRC.xlsx%5dTRABAJO3%20Gr&#225;fico%201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file:///C:\SALA_%20CORRALES\Sala_Situacional_-_SE_16_2025_MRC.xlsx!TRABAJO3!%5bSala_Situacional_-_SE_16_2025_MRC.xlsx%5dTRABAJO3%20Gr&#225;fico%202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7.jpeg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0.emf"/><Relationship Id="rId2" Type="http://schemas.openxmlformats.org/officeDocument/2006/relationships/oleObject" Target="file:///C:\Users\cdcpe\OneDrive\Escritorio\sala%20zorritos\sala%20situacional%20de%20MRZ%202025%20SE%2016.xlsx!TRABAJO!F12C1:F17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Users\cdcpe\OneDrive\Escritorio\sala%20zorritos\sala%20situacional%20de%20MRZ%202025%20SE%2016.xlsx!TRABAJO!F48C1:F70C5" TargetMode="External"/><Relationship Id="rId5" Type="http://schemas.openxmlformats.org/officeDocument/2006/relationships/image" Target="../media/image59.emf"/><Relationship Id="rId4" Type="http://schemas.openxmlformats.org/officeDocument/2006/relationships/oleObject" Target="file:///C:\Users\cdcpe\OneDrive\Escritorio\sala%20zorritos\sala%20situacional%20de%20MRZ%202025%20SE%2016.xlsx!TRABAJO!F93C1:F104C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oleObject" Target="file:///C:\Users\cdcpe\OneDrive\Escritorio\sala%20zorritos\sala%20situacional%20de%20MRZ%202025%20SE%2016.xlsx!TRABAJO2!F35C1:F56C18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oleObject" Target="file:///C:\Users\cdcpe\OneDrive\Escritorio\sala%20zorritos\sala%20situacional%20de%20MRZ%202025%20SE%2016.xlsx!TRABAJO2!F91C1:F103C18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file:///C:\Users\cdcpe\OneDrive\Escritorio\sala%20zorritos\sala%20situacional%20de%20MRZ%202025%20SE%2016.xlsx!TRABAJO!F12C9:F16C14" TargetMode="External"/><Relationship Id="rId7" Type="http://schemas.openxmlformats.org/officeDocument/2006/relationships/oleObject" Target="file:///C:\Users\cdcpe\OneDrive\Escritorio\sala%20zorritos\sala%20situacional%20de%20MRZ%202025%20SE%2016.xlsx!TRABAJO3!%5bsala%20situacional%20de%20MRZ%202025%20SE%2016.xlsx%5dTRABAJO3%20Gr&#225;fico%201" TargetMode="External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oleObject" Target="file:///C:\Users\cdcpe\OneDrive\Escritorio\sala%20zorritos\sala%20situacional%20de%20MRZ%202025%20SE%2016.xlsx!TRABAJO!%5bsala%20situacional%20de%20MRZ%202025%20SE%2016.xlsx%5dTRABAJO%20Gr&#225;fico%202" TargetMode="External"/><Relationship Id="rId10" Type="http://schemas.openxmlformats.org/officeDocument/2006/relationships/image" Target="../media/image67.emf"/><Relationship Id="rId4" Type="http://schemas.openxmlformats.org/officeDocument/2006/relationships/image" Target="../media/image64.emf"/><Relationship Id="rId9" Type="http://schemas.openxmlformats.org/officeDocument/2006/relationships/oleObject" Target="file:///C:\Users\cdcpe\OneDrive\Escritorio\sala%20zorritos\sala%20situacional%20de%20MRZ%202025%20SE%2016.xlsx!TRABAJO3!%5bsala%20situacional%20de%20MRZ%202025%20SE%2016.xlsx%5dTRABAJO3%20Gr&#225;fico%202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file:///C:\Users\cdcpe\OneDrive\Escritorio\sala%20zorritos\sala%20situacional%20de%20MRZ%202025%20SE%2016.xlsx!canal!%5bsala%20situacional%20de%20MRZ%202025%20SE%2016.xlsx%5dcanal%202%20Gr&#225;fico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file:///C:\SALA_ZARUMILLA\SALA%20SITUACIONAL%202025\Sala_situacional_ZA-15%202025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%20SITUACIONAL%202025\Sala_situacional_ZA-15%202025.xlsx!TRABAJO!F123C1:F139C5" TargetMode="External"/><Relationship Id="rId5" Type="http://schemas.openxmlformats.org/officeDocument/2006/relationships/image" Target="../media/image12.emf"/><Relationship Id="rId4" Type="http://schemas.openxmlformats.org/officeDocument/2006/relationships/oleObject" Target="file:///C:\SALA_ZARUMILLA\SALA%20SITUACIONAL%202025\Sala_situacional_ZA-15%202025.xlsx!TRABAJO!F58C1:F89C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file:///C:\SALA_ZARUMILLA\SALA%20SITUACIONAL%202025\Sala_situacional_ZA-15%202025.xlsx!TRABAJO2!F35C1:F63C1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file:///C:\SALA_ZARUMILLA\SALA%20SITUACIONAL%202025\Sala_situacional_ZA-15%202025.xlsx!TRABAJO2!F91C1:F104C18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file:///C:\SALA_ZARUMILLA\SALA%20SITUACIONAL%202025\Sala_situacional_ZA-15%202025.xlsx!TRABAJO3!%5bSala_situacional_ZA-15%202025.xlsx%5dTRABAJO3%20Gr&#225;fico%201" TargetMode="External"/><Relationship Id="rId7" Type="http://schemas.openxmlformats.org/officeDocument/2006/relationships/oleObject" Target="file:///C:\SALA_ZARUMILLA\SALA%20SITUACIONAL%202025\Sala_situacional_ZA-15%202025.xlsx!TRABAJO!F13C9:F17C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oleObject" Target="file:///C:\SALA_ZARUMILLA\SALA%20SITUACIONAL%202025\Sala_situacional_ZA-15%202025.xlsx!TRABAJO3!%5bSala_situacional_ZA-15%202025.xlsx%5dTRABAJO3%20Gr&#225;fico%202" TargetMode="External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file:///C:\SALA_ZARUMILLA\SALA%20SITUACIONAL%202025\Sala_situacional_ZA-15%202025.xlsx!TRABAJO!%5bSala_situacional_ZA-15%202025.xlsx%5dTRABAJO%20Gr&#225;fico%20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16- 2025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635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SE16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076E0EF-C1FE-99ED-43F1-46FD436BBF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570" y="1190169"/>
          <a:ext cx="5121275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20640" imgH="1882148" progId="Excel.Sheet.12">
                  <p:link updateAutomatic="1"/>
                </p:oleObj>
              </mc:Choice>
              <mc:Fallback>
                <p:oleObj name="Worksheet" r:id="rId2" imgW="5120640" imgH="1882148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1076E0EF-C1FE-99ED-43F1-46FD436BBF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570" y="1190169"/>
                        <a:ext cx="5121275" cy="188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7134141-647D-D6FE-7604-C249940DC6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2189" y="1356391"/>
          <a:ext cx="5121275" cy="530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0640" imgH="5303615" progId="Excel.Sheet.12">
                  <p:link updateAutomatic="1"/>
                </p:oleObj>
              </mc:Choice>
              <mc:Fallback>
                <p:oleObj name="Worksheet" r:id="rId4" imgW="5120640" imgH="5303615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27134141-647D-D6FE-7604-C249940DC6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52189" y="1356391"/>
                        <a:ext cx="5121275" cy="5303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D28E8E5-92B7-4E0A-87B0-1B2C53092D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570" y="3386836"/>
          <a:ext cx="5121275" cy="253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120640" imgH="2537531" progId="Excel.Sheet.12">
                  <p:link updateAutomatic="1"/>
                </p:oleObj>
              </mc:Choice>
              <mc:Fallback>
                <p:oleObj name="Worksheet" r:id="rId6" imgW="5120640" imgH="2537531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D28E8E5-92B7-4E0A-87B0-1B2C53092D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570" y="3386836"/>
                        <a:ext cx="5121275" cy="253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676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SE16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CFD1C2D-AF4C-1BE0-6E39-48EB64EB2D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7327" y="1266416"/>
          <a:ext cx="10336981" cy="4171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9017102" imgH="11704367" progId="Excel.Sheet.12">
                  <p:link updateAutomatic="1"/>
                </p:oleObj>
              </mc:Choice>
              <mc:Fallback>
                <p:oleObj name="Worksheet" r:id="rId2" imgW="29017102" imgH="11704367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5CFD1C2D-AF4C-1BE0-6E39-48EB64EB2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7327" y="1266416"/>
                        <a:ext cx="10336981" cy="4171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153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874127B-CBFC-76D4-4108-BFC10C173A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24F63C1-8BD6-F129-FE1D-CF044492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SE16</a:t>
            </a:r>
            <a:endParaRPr lang="es-PE" dirty="0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1C2DCE10-E071-E24C-50C0-62C497B882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0852" y="1460654"/>
          <a:ext cx="11280070" cy="2511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9017102" imgH="6454053" progId="Excel.Sheet.12">
                  <p:link updateAutomatic="1"/>
                </p:oleObj>
              </mc:Choice>
              <mc:Fallback>
                <p:oleObj name="Worksheet" r:id="rId2" imgW="29017102" imgH="6454053" progId="Excel.Sheet.12">
                  <p:link updateAutomatic="1"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1C2DCE10-E071-E24C-50C0-62C497B88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0852" y="1460654"/>
                        <a:ext cx="11280070" cy="2511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4995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(16)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SE16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CCE2FA3-433E-E2E1-CD5B-EFCE198FB1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865" y="4839367"/>
          <a:ext cx="5535510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996763" imgH="1386666" progId="Excel.Sheet.12">
                  <p:link updateAutomatic="1"/>
                </p:oleObj>
              </mc:Choice>
              <mc:Fallback>
                <p:oleObj name="Worksheet" r:id="rId2" imgW="5996763" imgH="138666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4CCE2FA3-433E-E2E1-CD5B-EFCE198FB1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6865" y="4839367"/>
                        <a:ext cx="5535510" cy="138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3D264B7-434A-AD5A-4633-B655D0EF2F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3554" y="1328276"/>
          <a:ext cx="4327525" cy="262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232806" imgH="3779220" progId="Excel.Sheet.12">
                  <p:link updateAutomatic="1"/>
                </p:oleObj>
              </mc:Choice>
              <mc:Fallback>
                <p:oleObj name="Worksheet" r:id="rId4" imgW="6232806" imgH="377922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53D264B7-434A-AD5A-4633-B655D0EF2F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63554" y="1328276"/>
                        <a:ext cx="4327525" cy="262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BD0119A-14F5-47C6-AD29-ECC4EAC1F1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961" y="1649823"/>
          <a:ext cx="5297487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3205212" imgH="5966247" progId="Excel.Sheet.12">
                  <p:link updateAutomatic="1"/>
                </p:oleObj>
              </mc:Choice>
              <mc:Fallback>
                <p:oleObj name="Worksheet" r:id="rId6" imgW="13205212" imgH="5966247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1BD0119A-14F5-47C6-AD29-ECC4EAC1F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0961" y="1649823"/>
                        <a:ext cx="5297487" cy="239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3F16E301-2B12-BD04-9B6B-FC13DC7A66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7513" y="4037013"/>
          <a:ext cx="4751387" cy="239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6535329" imgH="5867321" progId="Excel.Sheet.12">
                  <p:link updateAutomatic="1"/>
                </p:oleObj>
              </mc:Choice>
              <mc:Fallback>
                <p:oleObj name="Worksheet" r:id="rId8" imgW="16535329" imgH="5867321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3F16E301-2B12-BD04-9B6B-FC13DC7A6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67513" y="4037013"/>
                        <a:ext cx="4751387" cy="2398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2031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B588D05-51FC-055A-2284-974082D6C7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(16)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B90EB195-667B-11BB-21CE-69C48869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SE16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6A330BA-5E60-C1BA-2F47-34A4DDD0D7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8060" y="1544535"/>
          <a:ext cx="7595880" cy="451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675268" imgH="3964235" progId="Excel.Sheet.12">
                  <p:link updateAutomatic="1"/>
                </p:oleObj>
              </mc:Choice>
              <mc:Fallback>
                <p:oleObj name="Worksheet" r:id="rId2" imgW="6675268" imgH="3964235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6A330BA-5E60-C1BA-2F47-34A4DDD0D7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98060" y="1544535"/>
                        <a:ext cx="7595880" cy="451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4909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5F4818-E732-7233-360D-D33CE2E3C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6"/>
            <a:ext cx="12186335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16408"/>
            <a:ext cx="12123174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PAMPA GRANDE – SE 16/2025</a:t>
            </a:r>
            <a:endParaRPr lang="es-PE" sz="3600" b="1" dirty="0">
              <a:solidFill>
                <a:schemeClr val="bg1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F9A0F65-86A6-D461-393C-76E89FE743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D1D1CC0-AD89-4B7C-5904-B0A956A66E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51436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179774" y="43498"/>
            <a:ext cx="9851428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2683069" y="5346777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901183" y="605466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16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2132946" cy="68307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46" y="73177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763039" y="1361797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344" y="3229082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9542562" y="2850146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8" y="27282"/>
            <a:ext cx="1467931" cy="142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-93912" y="2726946"/>
            <a:ext cx="1889760" cy="142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0" y="5346777"/>
            <a:ext cx="1276680" cy="154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DFC574E-6D2E-E982-C2B6-449D6AF083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3" y="1102946"/>
            <a:ext cx="1396962" cy="1862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úsica De Fondo Para Videos Y Presentaciones Corporativas I Deeper por e-soundtrax">
            <a:hlinkClick r:id="" action="ppaction://media"/>
            <a:extLst>
              <a:ext uri="{FF2B5EF4-FFF2-40B4-BE49-F238E27FC236}">
                <a16:creationId xmlns:a16="http://schemas.microsoft.com/office/drawing/2014/main" id="{50B40860-C5DA-F08D-D057-9D2F7B57F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58386" y="6234399"/>
            <a:ext cx="449365" cy="4873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A6AE55-595A-9AD7-6733-02F63AD093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6" y="3998480"/>
            <a:ext cx="1276680" cy="170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16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7"/>
    </mc:Choice>
    <mc:Fallback xmlns=""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(16/2025)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3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2"/>
    </mc:Choice>
    <mc:Fallback xmlns="">
      <p:transition spd="slow" advTm="728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4799458-3C6E-8981-81B1-F473EB7815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650" y="266700"/>
          <a:ext cx="11318875" cy="638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62523" imgH="4175776" progId="Excel.Sheet.12">
                  <p:link updateAutomatic="1"/>
                </p:oleObj>
              </mc:Choice>
              <mc:Fallback>
                <p:oleObj name="Worksheet" r:id="rId2" imgW="6362523" imgH="417577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4799458-3C6E-8981-81B1-F473EB7815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4650" y="266700"/>
                        <a:ext cx="11318875" cy="638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9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8"/>
    </mc:Choice>
    <mc:Fallback xmlns="">
      <p:transition spd="slow" advTm="2451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(01-16)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(16/2025)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SE16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5241F2F-3672-7623-ED33-C11B89986B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926" y="1261070"/>
          <a:ext cx="5436704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41791" imgH="1737170" progId="Excel.Sheet.12">
                  <p:link updateAutomatic="1"/>
                </p:oleObj>
              </mc:Choice>
              <mc:Fallback>
                <p:oleObj name="Worksheet" r:id="rId3" imgW="6141791" imgH="1737170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45241F2F-3672-7623-ED33-C11B89986B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926" y="1261070"/>
                        <a:ext cx="5436704" cy="173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DD9E40C-99F8-2192-F42E-3517A15458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608" y="3081080"/>
          <a:ext cx="5436704" cy="320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141791" imgH="3207838" progId="Excel.Sheet.12">
                  <p:link updateAutomatic="1"/>
                </p:oleObj>
              </mc:Choice>
              <mc:Fallback>
                <p:oleObj name="Worksheet" r:id="rId5" imgW="6141791" imgH="3207838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0DD9E40C-99F8-2192-F42E-3517A15458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8608" y="3081080"/>
                        <a:ext cx="5436704" cy="320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8DC6E41-0A95-AFB3-71EB-C9DFA0E35C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87266" y="1212574"/>
          <a:ext cx="6099933" cy="546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6141791" imgH="5783746" progId="Excel.Sheet.12">
                  <p:link updateAutomatic="1"/>
                </p:oleObj>
              </mc:Choice>
              <mc:Fallback>
                <p:oleObj name="Worksheet" r:id="rId7" imgW="6141791" imgH="5783746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C8DC6E41-0A95-AFB3-71EB-C9DFA0E35C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87266" y="1212574"/>
                        <a:ext cx="6099933" cy="5462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6"/>
    </mc:Choice>
    <mc:Fallback xmlns="">
      <p:transition spd="slow" advTm="869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(16/2025)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SE16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30BE0A8-72A4-FE2E-F724-356484598A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817" y="1190169"/>
          <a:ext cx="11891773" cy="5386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1544357" imgH="31295506" progId="Excel.Sheet.12">
                  <p:link updateAutomatic="1"/>
                </p:oleObj>
              </mc:Choice>
              <mc:Fallback>
                <p:oleObj name="Worksheet" r:id="rId2" imgW="71544357" imgH="31295506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A30BE0A8-72A4-FE2E-F724-356484598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4817" y="1190169"/>
                        <a:ext cx="11891773" cy="5386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32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8"/>
    </mc:Choice>
    <mc:Fallback xmlns="">
      <p:transition spd="slow" advTm="1072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(16/2025)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SE16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2F7B778-C440-85F1-7E25-3C5672723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79" y="1652112"/>
          <a:ext cx="11689450" cy="3655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8389465" imgH="15918093" progId="Excel.Sheet.12">
                  <p:link updateAutomatic="1"/>
                </p:oleObj>
              </mc:Choice>
              <mc:Fallback>
                <p:oleObj name="Worksheet" r:id="rId2" imgW="68389465" imgH="15918093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F2F7B778-C440-85F1-7E25-3C5672723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8479" y="1652112"/>
                        <a:ext cx="11689450" cy="3655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632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(16/2025)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SE15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384194B-C634-DF3E-AD85-183A9921A5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" y="994742"/>
          <a:ext cx="5334000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334142" imgH="1805822" progId="Excel.Sheet.12">
                  <p:link updateAutomatic="1"/>
                </p:oleObj>
              </mc:Choice>
              <mc:Fallback>
                <p:oleObj name="Worksheet" r:id="rId3" imgW="5334142" imgH="1805822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384194B-C634-DF3E-AD85-183A9921A5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" y="994742"/>
                        <a:ext cx="5334000" cy="180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5174B67-2FE4-F2B4-141A-A4E7CB8120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26063" y="2801938"/>
          <a:ext cx="6446837" cy="336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446307" imgH="3367740" progId="Excel.Sheet.12">
                  <p:link updateAutomatic="1"/>
                </p:oleObj>
              </mc:Choice>
              <mc:Fallback>
                <p:oleObj name="Worksheet" r:id="rId5" imgW="6446307" imgH="336774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15174B67-2FE4-F2B4-141A-A4E7CB8120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26063" y="2801938"/>
                        <a:ext cx="6446837" cy="3367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91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C187877-61C4-12C3-6683-E378540617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(16/2025)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7583D33-9491-DF93-6E41-E49B9CF305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1458251"/>
          <a:ext cx="11678478" cy="5141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090806" imgH="6842507" progId="Excel.Sheet.12">
                  <p:link updateAutomatic="1"/>
                </p:oleObj>
              </mc:Choice>
              <mc:Fallback>
                <p:oleObj name="Worksheet" r:id="rId2" imgW="13090806" imgH="6842507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D7583D33-9491-DF93-6E41-E49B9CF305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600" y="1458251"/>
                        <a:ext cx="11678478" cy="5141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3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7"/>
    </mc:Choice>
    <mc:Fallback xmlns="">
      <p:transition spd="slow" advTm="1291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FE6BB2-168C-BA1E-25C9-5E9B43E6EB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(16/2025)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3F0FC2D-307E-AFCE-2966-263714BAA4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367" y="1401417"/>
          <a:ext cx="11522529" cy="5098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2265427" imgH="7825369" progId="Excel.Sheet.12">
                  <p:link updateAutomatic="1"/>
                </p:oleObj>
              </mc:Choice>
              <mc:Fallback>
                <p:oleObj name="Worksheet" r:id="rId2" imgW="22265427" imgH="7825369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E3F0FC2D-307E-AFCE-2966-263714BAA4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4367" y="1401417"/>
                        <a:ext cx="11522529" cy="5098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5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01-16/2025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B4E703-6EDC-7174-D9A2-62165ECC4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" y="1262270"/>
            <a:ext cx="12189167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9"/>
    </mc:Choice>
    <mc:Fallback xmlns="">
      <p:transition spd="slow" advTm="1240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16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180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2238831"/>
            <a:ext cx="12027467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E561F6-5FF8-4DDD-8C2C-FA906020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3617842"/>
            <a:ext cx="5295900" cy="27686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BB2D14-83D7-4106-AA0E-288E51312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93" y="203131"/>
            <a:ext cx="3952875" cy="184685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24306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16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CC06557F-8A17-5D25-F33A-A7314544FC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518" y="1073021"/>
          <a:ext cx="5616575" cy="235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6117" imgH="2049725" progId="Excel.Sheet.12">
                  <p:link updateAutomatic="1"/>
                </p:oleObj>
              </mc:Choice>
              <mc:Fallback>
                <p:oleObj name="Worksheet" r:id="rId2" imgW="5616117" imgH="2049725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CC06557F-8A17-5D25-F33A-A7314544FC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518" y="1073021"/>
                        <a:ext cx="5616575" cy="2355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1CF70C1E-75A1-BCC2-DD5F-B478B0C91D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518" y="3728260"/>
          <a:ext cx="5616575" cy="2569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616117" imgH="2217302" progId="Excel.Sheet.12">
                  <p:link updateAutomatic="1"/>
                </p:oleObj>
              </mc:Choice>
              <mc:Fallback>
                <p:oleObj name="Worksheet" r:id="rId4" imgW="5616117" imgH="2217302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1CF70C1E-75A1-BCC2-DD5F-B478B0C91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518" y="3728260"/>
                        <a:ext cx="5616575" cy="2569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16AF3869-26EA-E8E6-EF5E-8338755C84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3509" y="1535404"/>
          <a:ext cx="5616575" cy="4884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616117" imgH="4213726" progId="Excel.Sheet.12">
                  <p:link updateAutomatic="1"/>
                </p:oleObj>
              </mc:Choice>
              <mc:Fallback>
                <p:oleObj name="Worksheet" r:id="rId6" imgW="5616117" imgH="4213726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16AF3869-26EA-E8E6-EF5E-8338755C8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73509" y="1535404"/>
                        <a:ext cx="5616575" cy="4884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400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TENDENCIA SERMANAL CASOS FEBRILES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(01-16)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16</a:t>
            </a:r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7702A6A-2718-44C5-0255-A0BEB56716A3}"/>
              </a:ext>
            </a:extLst>
          </p:cNvPr>
          <p:cNvSpPr txBox="1"/>
          <p:nvPr/>
        </p:nvSpPr>
        <p:spPr>
          <a:xfrm>
            <a:off x="2052344" y="1400189"/>
            <a:ext cx="20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Microred Zarumilla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98A89A-F39D-0F42-C16C-6C96543016FB}"/>
              </a:ext>
            </a:extLst>
          </p:cNvPr>
          <p:cNvSpPr txBox="1"/>
          <p:nvPr/>
        </p:nvSpPr>
        <p:spPr>
          <a:xfrm>
            <a:off x="7919744" y="1332362"/>
            <a:ext cx="299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Centro de Salud de Zarumilla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9A5521-41E3-4842-CD56-D5127CD60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4"/>
          <a:stretch/>
        </p:blipFill>
        <p:spPr>
          <a:xfrm>
            <a:off x="341153" y="1901049"/>
            <a:ext cx="5607350" cy="32387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44430D5-449A-A9DC-0A2E-5C43A2FD8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038" y="1950585"/>
            <a:ext cx="5570703" cy="31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16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3A258D5-83A8-3767-E685-FF124F8DB6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457" y="1190168"/>
          <a:ext cx="10946882" cy="5089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5255169" imgH="5608494" progId="Excel.Sheet.12">
                  <p:link updateAutomatic="1"/>
                </p:oleObj>
              </mc:Choice>
              <mc:Fallback>
                <p:oleObj name="Worksheet" r:id="rId2" imgW="15255169" imgH="5608494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53A258D5-83A8-3767-E685-FF124F8DB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4457" y="1190168"/>
                        <a:ext cx="10946882" cy="5089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3319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16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E3C42C0-CFA2-5E4C-1C05-335F1F325E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24947" y="1190169"/>
          <a:ext cx="9423917" cy="3652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5255169" imgH="3009987" progId="Excel.Sheet.12">
                  <p:link updateAutomatic="1"/>
                </p:oleObj>
              </mc:Choice>
              <mc:Fallback>
                <p:oleObj name="Worksheet" r:id="rId2" imgW="15255169" imgH="3009987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E3C42C0-CFA2-5E4C-1C05-335F1F325E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24947" y="1190169"/>
                        <a:ext cx="9423917" cy="3652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(16)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 16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CD004C9-3E5D-E357-C302-76F8474782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247" y="4938309"/>
          <a:ext cx="5569596" cy="145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890437" imgH="1866797" progId="Excel.Sheet.12">
                  <p:link updateAutomatic="1"/>
                </p:oleObj>
              </mc:Choice>
              <mc:Fallback>
                <p:oleObj name="Worksheet" r:id="rId3" imgW="5890437" imgH="1866797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BCD004C9-3E5D-E357-C302-76F8474782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247" y="4938309"/>
                        <a:ext cx="5569596" cy="1459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381A64F-9B40-2126-5246-BA8508A6D6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1342" y="1190169"/>
          <a:ext cx="3824805" cy="213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564103" imgH="3316388" progId="Excel.Sheet.12">
                  <p:link updateAutomatic="1"/>
                </p:oleObj>
              </mc:Choice>
              <mc:Fallback>
                <p:oleObj name="Worksheet" r:id="rId5" imgW="5564103" imgH="3316388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A381A64F-9B40-2126-5246-BA8508A6D6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01342" y="1190169"/>
                        <a:ext cx="3824805" cy="2134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70C40F7-6124-F9A9-1B98-CCB03A9AC0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1" y="1344415"/>
          <a:ext cx="5667373" cy="3593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1087185" imgH="5881100" progId="Excel.Sheet.12">
                  <p:link updateAutomatic="1"/>
                </p:oleObj>
              </mc:Choice>
              <mc:Fallback>
                <p:oleObj name="Worksheet" r:id="rId7" imgW="11087185" imgH="588110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B70C40F7-6124-F9A9-1B98-CCB03A9AC0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101" y="1344415"/>
                        <a:ext cx="5667373" cy="3593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8C79E3D-CE51-03E7-55B9-E87631E913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56599" y="3533775"/>
          <a:ext cx="6412106" cy="3194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9491684" imgH="3993077" progId="Excel.Sheet.12">
                  <p:link updateAutomatic="1"/>
                </p:oleObj>
              </mc:Choice>
              <mc:Fallback>
                <p:oleObj name="Worksheet" r:id="rId9" imgW="9491684" imgH="3993077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8C79E3D-CE51-03E7-55B9-E87631E91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56599" y="3533775"/>
                        <a:ext cx="6412106" cy="3194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906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B4853-40F9-29A9-8250-0E9F206759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36AB09FD-65DB-CD64-768F-79125BB52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 16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992D310-C8C3-CC4E-4A66-5C580A4FEA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4482" y="1325563"/>
          <a:ext cx="10478277" cy="522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41343" imgH="4204700" progId="Excel.Sheet.12">
                  <p:link updateAutomatic="1"/>
                </p:oleObj>
              </mc:Choice>
              <mc:Fallback>
                <p:oleObj name="Worksheet" r:id="rId2" imgW="6341343" imgH="420470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D992D310-C8C3-CC4E-4A66-5C580A4FEA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4482" y="1325563"/>
                        <a:ext cx="10478277" cy="5226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784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86EA2E2-6C0D-220E-995A-65D54690DA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06286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(16)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6959E78-96B1-DD77-6652-5450E4425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6D1F4D-45E3-231D-1984-A9B18EA7C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" y="1306286"/>
            <a:ext cx="12186335" cy="55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64E1-BDC4-DEBC-3792-FE158500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4CD6ACC-5920-6EA9-E39B-472D5C3334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(01-16)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DF2063F5-45E1-AF4E-6928-A06A22C8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16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4C7C6E6-3A0C-0F40-6525-601324956C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149389"/>
              </p:ext>
            </p:extLst>
          </p:nvPr>
        </p:nvGraphicFramePr>
        <p:xfrm>
          <a:off x="524509" y="1022985"/>
          <a:ext cx="5356225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2224977" progId="Excel.Sheet.12">
                  <p:link updateAutomatic="1"/>
                </p:oleObj>
              </mc:Choice>
              <mc:Fallback>
                <p:oleObj name="Worksheet" r:id="rId2" imgW="5356683" imgH="22249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4509" y="1022985"/>
                        <a:ext cx="5356225" cy="222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C0AB9268-FD76-46CB-C52E-51CE979FA7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821193"/>
              </p:ext>
            </p:extLst>
          </p:nvPr>
        </p:nvGraphicFramePr>
        <p:xfrm>
          <a:off x="7151127" y="1235889"/>
          <a:ext cx="424458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8534479" progId="Excel.Sheet.12">
                  <p:link updateAutomatic="1"/>
                </p:oleObj>
              </mc:Choice>
              <mc:Fallback>
                <p:oleObj name="Worksheet" r:id="rId4" imgW="5356683" imgH="853447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51127" y="1235889"/>
                        <a:ext cx="424458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7B45FA63-C68D-CE0A-1C4D-F975EDEC30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878078"/>
              </p:ext>
            </p:extLst>
          </p:nvPr>
        </p:nvGraphicFramePr>
        <p:xfrm>
          <a:off x="482599" y="3303270"/>
          <a:ext cx="5356225" cy="3350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3817596" progId="Excel.Sheet.12">
                  <p:link updateAutomatic="1"/>
                </p:oleObj>
              </mc:Choice>
              <mc:Fallback>
                <p:oleObj name="Worksheet" r:id="rId6" imgW="5356683" imgH="38175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599" y="3303270"/>
                        <a:ext cx="5356225" cy="3350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15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(01-16)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16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D13F0AA-43E4-192D-AB94-8FC9CF6973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387553"/>
              </p:ext>
            </p:extLst>
          </p:nvPr>
        </p:nvGraphicFramePr>
        <p:xfrm>
          <a:off x="1209039" y="868622"/>
          <a:ext cx="9695181" cy="555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7243883" imgH="9883195" progId="Excel.Sheet.12">
                  <p:link updateAutomatic="1"/>
                </p:oleObj>
              </mc:Choice>
              <mc:Fallback>
                <p:oleObj name="Worksheet" r:id="rId2" imgW="17243883" imgH="988319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9039" y="868622"/>
                        <a:ext cx="9695181" cy="555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(01-16)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16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D6AC52D-D862-5751-84BC-E7D130AFF2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802466"/>
              </p:ext>
            </p:extLst>
          </p:nvPr>
        </p:nvGraphicFramePr>
        <p:xfrm>
          <a:off x="205690" y="1212850"/>
          <a:ext cx="11724300" cy="3279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7243883" imgH="4815808" progId="Excel.Sheet.12">
                  <p:link updateAutomatic="1"/>
                </p:oleObj>
              </mc:Choice>
              <mc:Fallback>
                <p:oleObj name="Worksheet" r:id="rId2" imgW="17243883" imgH="48158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690" y="1212850"/>
                        <a:ext cx="11724300" cy="3279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(01-16)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16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BCB2574-6938-486E-7DC8-1F5A5C2B1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72055"/>
              </p:ext>
            </p:extLst>
          </p:nvPr>
        </p:nvGraphicFramePr>
        <p:xfrm>
          <a:off x="76199" y="1214485"/>
          <a:ext cx="6275079" cy="3386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640631" imgH="5742661" progId="Excel.Sheet.12">
                  <p:link updateAutomatic="1"/>
                </p:oleObj>
              </mc:Choice>
              <mc:Fallback>
                <p:oleObj name="Worksheet" r:id="rId3" imgW="10640631" imgH="57426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199" y="1214485"/>
                        <a:ext cx="6275079" cy="3386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3DE4145-5143-33D5-403A-F5DC867547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604836"/>
              </p:ext>
            </p:extLst>
          </p:nvPr>
        </p:nvGraphicFramePr>
        <p:xfrm>
          <a:off x="6345105" y="3174016"/>
          <a:ext cx="5782125" cy="367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014138" imgH="6996897" progId="Excel.Sheet.12">
                  <p:link updateAutomatic="1"/>
                </p:oleObj>
              </mc:Choice>
              <mc:Fallback>
                <p:oleObj name="Worksheet" r:id="rId5" imgW="11014138" imgH="69968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45105" y="3174016"/>
                        <a:ext cx="5782125" cy="3672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7AE7F8C-7994-A14C-7729-E07BF273F3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434377"/>
              </p:ext>
            </p:extLst>
          </p:nvPr>
        </p:nvGraphicFramePr>
        <p:xfrm>
          <a:off x="293370" y="4676153"/>
          <a:ext cx="5553526" cy="181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10271" imgH="1767872" progId="Excel.Sheet.12">
                  <p:link updateAutomatic="1"/>
                </p:oleObj>
              </mc:Choice>
              <mc:Fallback>
                <p:oleObj name="Worksheet" r:id="rId7" imgW="5410271" imgH="17678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3370" y="4676153"/>
                        <a:ext cx="5553526" cy="181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8D7878ED-189F-56D2-6250-61672E65B6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947085"/>
              </p:ext>
            </p:extLst>
          </p:nvPr>
        </p:nvGraphicFramePr>
        <p:xfrm>
          <a:off x="7612381" y="1172928"/>
          <a:ext cx="3371850" cy="1987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713434" imgH="3366500" progId="Excel.Sheet.12">
                  <p:link updateAutomatic="1"/>
                </p:oleObj>
              </mc:Choice>
              <mc:Fallback>
                <p:oleObj name="Worksheet" r:id="rId9" imgW="5713434" imgH="336650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12381" y="1172928"/>
                        <a:ext cx="3371850" cy="1987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0999B6-14CC-D09D-4DC7-F854C6458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" y="22860"/>
            <a:ext cx="12186335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11430" y="-34290"/>
            <a:ext cx="12192000" cy="10629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01-16/2025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317623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16 - 2025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0" y="1922804"/>
            <a:ext cx="1095999" cy="146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2274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27B0CC-8B3D-08A0-777C-1DA9ADACB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3" y="3501516"/>
            <a:ext cx="1171189" cy="157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333EFE0-9ABF-EA7D-F773-9DB1D3FE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87" y="178333"/>
            <a:ext cx="1149616" cy="157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83886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678</Words>
  <Application>Microsoft Office PowerPoint</Application>
  <PresentationFormat>Panorámica</PresentationFormat>
  <Paragraphs>74</Paragraphs>
  <Slides>34</Slides>
  <Notes>4</Notes>
  <HiddenSlides>0</HiddenSlides>
  <MMClips>1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39</vt:i4>
      </vt:variant>
      <vt:variant>
        <vt:lpstr>Títulos de diapositiva</vt:lpstr>
      </vt:variant>
      <vt:variant>
        <vt:i4>34</vt:i4>
      </vt:variant>
    </vt:vector>
  </HeadingPairs>
  <TitlesOfParts>
    <vt:vector size="80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file:///C:\SALA_ZARUMILLA\SALA%20SITUACIONAL%202025\Sala_situacional_ZA-15%202025.xlsx!TRABAJO!F13C1:F19C5</vt:lpstr>
      <vt:lpstr>file:///C:\SALA_ZARUMILLA\SALA%20SITUACIONAL%202025\Sala_situacional_ZA-15%202025.xlsx!TRABAJO!F58C1:F89C5</vt:lpstr>
      <vt:lpstr>file:///C:\SALA_ZARUMILLA\SALA%20SITUACIONAL%202025\Sala_situacional_ZA-15%202025.xlsx!TRABAJO!F123C1:F139C5</vt:lpstr>
      <vt:lpstr>file:///C:\SALA_ZARUMILLA\SALA%20SITUACIONAL%202025\Sala_situacional_ZA-15%202025.xlsx!TRABAJO2!F35C1:F63C18</vt:lpstr>
      <vt:lpstr>file:///C:\SALA_ZARUMILLA\SALA%20SITUACIONAL%202025\Sala_situacional_ZA-15%202025.xlsx!TRABAJO2!F91C1:F104C18</vt:lpstr>
      <vt:lpstr>file:///C:\SALA_ZARUMILLA\SALA%20SITUACIONAL%202025\Sala_situacional_ZA-15%202025.xlsx!TRABAJO3!%5bSala_situacional_ZA-15%202025.xlsx%5dTRABAJO3%20Gráfico%201</vt:lpstr>
      <vt:lpstr>file:///C:\SALA_ZARUMILLA\SALA%20SITUACIONAL%202025\Sala_situacional_ZA-15%202025.xlsx!TRABAJO3!%5bSala_situacional_ZA-15%202025.xlsx%5dTRABAJO3%20Gráfico%202</vt:lpstr>
      <vt:lpstr>file:///C:\SALA_ZARUMILLA\SALA%20SITUACIONAL%202025\Sala_situacional_ZA-15%202025.xlsx!TRABAJO!F13C9:F17C14</vt:lpstr>
      <vt:lpstr>file:///C:\SALA_ZARUMILLA\SALA%20SITUACIONAL%202025\Sala_situacional_ZA-15%202025.xlsx!TRABAJO!%5bSala_situacional_ZA-15%202025.xlsx%5dTRABAJO%20Gráfico%202</vt:lpstr>
      <vt:lpstr>file:///C:\SALA_PAMPA_GRANDE\SALA%20SITUACIONAL%202025\PG2025%20SE16.xlsx!TRABAJO!F15C1:F21C5</vt:lpstr>
      <vt:lpstr>file:///C:\SALA_PAMPA_GRANDE\SALA%20SITUACIONAL%202025\PG2025%20SE16.xlsx!TRABAJO!F77C1:F107C5</vt:lpstr>
      <vt:lpstr>file:///C:\SALA_PAMPA_GRANDE\SALA%20SITUACIONAL%202025\PG2025%20SE16.xlsx!TRABAJO!F133C1:F145C5</vt:lpstr>
      <vt:lpstr>file:///C:\SALA_PAMPA_GRANDE\SALA%20SITUACIONAL%202025\PG2025%20SE16.xlsx!TRABAJO2!F42C1:F66C18</vt:lpstr>
      <vt:lpstr>file:///C:\SALA_PAMPA_GRANDE\SALA%20SITUACIONAL%202025\PG2025%20SE16.xlsx!TRABAJO2!F98C1:F111C18</vt:lpstr>
      <vt:lpstr>file:///C:\SALA_PAMPA_GRANDE\SALA%20SITUACIONAL%202025\PG2025%20SE16.xlsx!TRABAJO!F15C9:F19C14</vt:lpstr>
      <vt:lpstr>file:///C:\SALA_PAMPA_GRANDE\SALA%20SITUACIONAL%202025\PG2025%20SE16.xlsx!TRABAJO!%5bPG2025%20SE16.xlsx%5dTRABAJO%20Gráfico%202</vt:lpstr>
      <vt:lpstr>file:///C:\SALA_PAMPA_GRANDE\SALA%20SITUACIONAL%202025\PG2025%20SE16.xlsx!TRABAJO3!%5bPG2025%20SE16.xlsx%5dTRABAJO3%20Gráfico%201</vt:lpstr>
      <vt:lpstr>file:///C:\SALA_PAMPA_GRANDE\SALA%20SITUACIONAL%202025\PG2025%20SE16.xlsx!TRABAJO3!%5bPG2025%20SE16.xlsx%5dTRABAJO3%20Gráfico%202</vt:lpstr>
      <vt:lpstr>file:///C:\SALA_PAMPA_GRANDE\SALA%20SITUACIONAL%202025\PG2025%20SE16.xlsx!CE-PG!%5bPG2025%20SE16.xlsx%5dCE-PG%202%20Gráfico</vt:lpstr>
      <vt:lpstr>file:///C:\SALA_%20CORRALES\Sala_Situacional_-_SE_16_2025_MRC.xlsx!canal!%5bSala_Situacional_-_SE_16_2025_MRC.xlsx%5dcanal%202%20Gráfico</vt:lpstr>
      <vt:lpstr>file:///C:\SALA_%20CORRALES\Sala_Situacional_-_SE_16_2025_MRC.xlsx!TRABAJO!F13C1:F19C5</vt:lpstr>
      <vt:lpstr>file:///C:\SALA_%20CORRALES\Sala_Situacional_-_SE_16_2025_MRC.xlsx!TRABAJO!F84C1:F99C5</vt:lpstr>
      <vt:lpstr>file:///C:\SALA_%20CORRALES\Sala_Situacional_-_SE_16_2025_MRC.xlsx!TRABAJO!F43C1:F66C5</vt:lpstr>
      <vt:lpstr>file:///C:\SALA_%20CORRALES\Sala_Situacional_-_SE_16_2025_MRC.xlsx!TRABAJO2!F35C1:F56C19</vt:lpstr>
      <vt:lpstr>file:///C:\SALA_%20CORRALES\Sala_Situacional_-_SE_16_2025_MRC.xlsx!TRABAJO2!F88C1:F98C18</vt:lpstr>
      <vt:lpstr>file:///C:\SALA_%20CORRALES\Sala_Situacional_-_SE_16_2025_MRC.xlsx!TRABAJO!F11C9:F15C14</vt:lpstr>
      <vt:lpstr>file:///C:\SALA_%20CORRALES\Sala_Situacional_-_SE_16_2025_MRC.xlsx!TRABAJO!%5bSala_Situacional_-_SE_16_2025_MRC.xlsx%5dTRABAJO%20Gráfico%202</vt:lpstr>
      <vt:lpstr>file:///C:\SALA_%20CORRALES\Sala_Situacional_-_SE_16_2025_MRC.xlsx!TRABAJO3!%5bSala_Situacional_-_SE_16_2025_MRC.xlsx%5dTRABAJO3%20Gráfico%201</vt:lpstr>
      <vt:lpstr>file:///C:\SALA_%20CORRALES\Sala_Situacional_-_SE_16_2025_MRC.xlsx!TRABAJO3!%5bSala_Situacional_-_SE_16_2025_MRC.xlsx%5dTRABAJO3%20Gráfico%202</vt:lpstr>
      <vt:lpstr>file:///C:\Users\cdcpe\OneDrive\Escritorio\sala%20zorritos\sala%20situacional%20de%20MRZ%202025%20SE%2016.xlsx!TRABAJO!F12C1:F17C5</vt:lpstr>
      <vt:lpstr>file:///C:\Users\cdcpe\OneDrive\Escritorio\sala%20zorritos\sala%20situacional%20de%20MRZ%202025%20SE%2016.xlsx!TRABAJO!F93C1:F104C5</vt:lpstr>
      <vt:lpstr>file:///C:\Users\cdcpe\OneDrive\Escritorio\sala%20zorritos\sala%20situacional%20de%20MRZ%202025%20SE%2016.xlsx!TRABAJO!F48C1:F70C5</vt:lpstr>
      <vt:lpstr>file:///C:\Users\cdcpe\OneDrive\Escritorio\sala%20zorritos\sala%20situacional%20de%20MRZ%202025%20SE%2016.xlsx!TRABAJO2!F35C1:F56C18</vt:lpstr>
      <vt:lpstr>file:///C:\Users\cdcpe\OneDrive\Escritorio\sala%20zorritos\sala%20situacional%20de%20MRZ%202025%20SE%2016.xlsx!TRABAJO2!F91C1:F103C18</vt:lpstr>
      <vt:lpstr>file:///C:\Users\cdcpe\OneDrive\Escritorio\sala%20zorritos\sala%20situacional%20de%20MRZ%202025%20SE%2016.xlsx!TRABAJO!F12C9:F16C14</vt:lpstr>
      <vt:lpstr>file:///C:\Users\cdcpe\OneDrive\Escritorio\sala%20zorritos\sala%20situacional%20de%20MRZ%202025%20SE%2016.xlsx!TRABAJO!%5bsala%20situacional%20de%20MRZ%202025%20SE%2016.xlsx%5dTRABAJO%20Gráfico%202</vt:lpstr>
      <vt:lpstr>file:///C:\Users\cdcpe\OneDrive\Escritorio\sala%20zorritos\sala%20situacional%20de%20MRZ%202025%20SE%2016.xlsx!TRABAJO3!%5bsala%20situacional%20de%20MRZ%202025%20SE%2016.xlsx%5dTRABAJO3%20Gráfico%201</vt:lpstr>
      <vt:lpstr>file:///C:\Users\cdcpe\OneDrive\Escritorio\sala%20zorritos\sala%20situacional%20de%20MRZ%202025%20SE%2016.xlsx!TRABAJO3!%5bsala%20situacional%20de%20MRZ%202025%20SE%2016.xlsx%5dTRABAJO3%20Gráfico%202</vt:lpstr>
      <vt:lpstr>file:///C:\Users\cdcpe\OneDrive\Escritorio\sala%20zorritos\sala%20situacional%20de%20MRZ%202025%20SE%2016.xlsx!canal!%5bsala%20situacional%20de%20MRZ%202025%20SE%2016.xlsx%5dcanal%202%20Gráfico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PALACIOS CHALEN CESAR AUGUSTO</cp:lastModifiedBy>
  <cp:revision>177</cp:revision>
  <cp:lastPrinted>2024-03-20T23:17:57Z</cp:lastPrinted>
  <dcterms:created xsi:type="dcterms:W3CDTF">2023-06-21T15:50:33Z</dcterms:created>
  <dcterms:modified xsi:type="dcterms:W3CDTF">2025-05-06T17:25:06Z</dcterms:modified>
</cp:coreProperties>
</file>