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5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28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99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6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495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55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90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5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1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19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50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41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C86F6-DE6D-44F1-920F-8A676BEDBE21}" type="datetimeFigureOut">
              <a:rPr lang="es-PE" smtClean="0"/>
              <a:t>13/02/2026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1D0E-78AA-4D4B-AA26-007AE12201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microsoft.com/office/2007/relationships/hdphoto" Target="../media/hdphoto6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  <a14:imgEffect>
                      <a14:sharpenSoften amount="17000"/>
                    </a14:imgEffect>
                    <a14:imgEffect>
                      <a14:colorTemperature colorTemp="6400"/>
                    </a14:imgEffect>
                    <a14:imgEffect>
                      <a14:saturation sat="44000"/>
                    </a14:imgEffect>
                    <a14:imgEffect>
                      <a14:brightnessContrast bright="-2000" contras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8739046-629C-4313-A1F8-A4402BF5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2" b="94039" l="7105" r="89926">
                        <a14:foregroundMark x1="7211" y1="50976" x2="21951" y2="50257"/>
                        <a14:foregroundMark x1="39449" y1="8222" x2="53977" y2="22816"/>
                        <a14:foregroundMark x1="46554" y1="3494" x2="49523" y2="23844"/>
                        <a14:foregroundMark x1="55673" y1="38129" x2="77731" y2="35766"/>
                        <a14:foregroundMark x1="77731" y1="35766" x2="79958" y2="36074"/>
                        <a14:foregroundMark x1="62990" y1="45221" x2="80912" y2="38129"/>
                        <a14:foregroundMark x1="68929" y1="46249" x2="82715" y2="35971"/>
                        <a14:foregroundMark x1="82715" y1="35971" x2="82821" y2="35457"/>
                        <a14:foregroundMark x1="76882" y1="34738" x2="64581" y2="29188"/>
                        <a14:foregroundMark x1="70838" y1="46557" x2="83563" y2="41521"/>
                        <a14:foregroundMark x1="78791" y1="37616" x2="76458" y2="32066"/>
                        <a14:foregroundMark x1="81654" y1="31757" x2="80700" y2="43063"/>
                        <a14:foregroundMark x1="72004" y1="42240" x2="84942" y2="37616"/>
                        <a14:foregroundMark x1="89820" y1="71942" x2="84305" y2="75540"/>
                        <a14:foregroundMark x1="60764" y1="94039" x2="58643" y2="87050"/>
                        <a14:backgroundMark x1="424" y1="15211" x2="20891" y2="308"/>
                        <a14:backgroundMark x1="76246" y1="12950" x2="62672" y2="6064"/>
                        <a14:backgroundMark x1="67444" y1="13258" x2="52916" y2="2055"/>
                        <a14:backgroundMark x1="7211" y1="34224" x2="27678" y2="4317"/>
                        <a14:backgroundMark x1="27678" y1="4317" x2="28632" y2="3494"/>
                        <a14:backgroundMark x1="75398" y1="56937" x2="89183" y2="64748"/>
                        <a14:backgroundMark x1="11665" y1="28777" x2="28420" y2="6886"/>
                        <a14:backgroundMark x1="28420" y1="6886" x2="31813" y2="83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3158" y="2379252"/>
            <a:ext cx="2371972" cy="2447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4ED0D95-C890-4284-877C-29B3AA87E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3" b="95925" l="8495" r="91398">
                        <a14:foregroundMark x1="8602" y1="52665" x2="22796" y2="52456"/>
                        <a14:foregroundMark x1="62151" y1="38036" x2="80645" y2="36886"/>
                        <a14:foregroundMark x1="76989" y1="42424" x2="82903" y2="45559"/>
                        <a14:foregroundMark x1="91505" y1="74295" x2="80645" y2="74295"/>
                        <a14:foregroundMark x1="83548" y1="36677" x2="75591" y2="35946"/>
                        <a14:foregroundMark x1="48387" y1="5538" x2="42903" y2="32602"/>
                        <a14:foregroundMark x1="49462" y1="3553" x2="45914" y2="14525"/>
                        <a14:foregroundMark x1="53118" y1="31661" x2="76129" y2="34796"/>
                        <a14:foregroundMark x1="76129" y1="34796" x2="77419" y2="35737"/>
                        <a14:foregroundMark x1="61720" y1="95925" x2="63656" y2="80982"/>
                        <a14:foregroundMark x1="17527" y1="39185" x2="24086" y2="32497"/>
                        <a14:foregroundMark x1="78817" y1="31766" x2="77849" y2="39394"/>
                        <a14:foregroundMark x1="77849" y1="39394" x2="77849" y2="39394"/>
                        <a14:foregroundMark x1="75376" y1="32393" x2="70645" y2="28840"/>
                        <a14:foregroundMark x1="70000" y1="27482" x2="75591" y2="34587"/>
                        <a14:foregroundMark x1="75591" y1="34587" x2="75699" y2="34901"/>
                        <a14:foregroundMark x1="74516" y1="30094" x2="75161" y2="32497"/>
                        <a14:foregroundMark x1="77742" y1="30825" x2="80323" y2="34901"/>
                        <a14:foregroundMark x1="80968" y1="34901" x2="78172" y2="32393"/>
                        <a14:foregroundMark x1="89570" y1="37095" x2="89032" y2="34901"/>
                        <a14:foregroundMark x1="89032" y1="34901" x2="89032" y2="34274"/>
                        <a14:foregroundMark x1="69892" y1="28109" x2="73978" y2="30721"/>
                        <a14:foregroundMark x1="83011" y1="31452" x2="85376" y2="36782"/>
                        <a14:foregroundMark x1="82581" y1="31557" x2="83978" y2="35005"/>
                        <a14:foregroundMark x1="83871" y1="35005" x2="82903" y2="33751"/>
                        <a14:foregroundMark x1="75591" y1="32184" x2="72903" y2="28318"/>
                        <a14:foregroundMark x1="77878" y1="48793" x2="78710" y2="48485"/>
                        <a14:foregroundMark x1="76452" y1="49321" x2="77385" y2="48976"/>
                        <a14:foregroundMark x1="73548" y1="28318" x2="75376" y2="30303"/>
                        <a14:foregroundMark x1="79355" y1="48485" x2="76774" y2="48380"/>
                        <a14:backgroundMark x1="6129" y1="29467" x2="43226" y2="2299"/>
                        <a14:backgroundMark x1="43226" y1="2299" x2="43226" y2="2299"/>
                        <a14:backgroundMark x1="62903" y1="11285" x2="52366" y2="313"/>
                        <a14:backgroundMark x1="78065" y1="57471" x2="87742" y2="62905"/>
                        <a14:backgroundMark x1="87742" y1="62905" x2="87957" y2="63009"/>
                        <a14:backgroundMark x1="78721" y1="50298" x2="78925" y2="50993"/>
                        <a14:backgroundMark x1="78817" y1="50888" x2="78613" y2="50294"/>
                        <a14:backgroundMark x1="79247" y1="51515" x2="78279" y2="50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425" y="2403009"/>
            <a:ext cx="2371973" cy="24408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8C809D-4DEA-47B2-83B4-3BA27CEEE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24" b="95882" l="6191" r="92970">
                        <a14:foregroundMark x1="44911" y1="4224" x2="43547" y2="21859"/>
                        <a14:foregroundMark x1="47219" y1="25871" x2="73977" y2="39704"/>
                        <a14:foregroundMark x1="73977" y1="39704" x2="76915" y2="40338"/>
                        <a14:foregroundMark x1="57817" y1="24393" x2="54145" y2="24076"/>
                        <a14:foregroundMark x1="53935" y1="22703" x2="54460" y2="24076"/>
                        <a14:foregroundMark x1="67156" y1="28089" x2="70094" y2="30412"/>
                        <a14:foregroundMark x1="67471" y1="28089" x2="69255" y2="30412"/>
                        <a14:foregroundMark x1="69675" y1="30729" x2="71668" y2="31890"/>
                        <a14:foregroundMark x1="6296" y1="51637" x2="13851" y2="51426"/>
                        <a14:foregroundMark x1="13851" y1="51426" x2="17524" y2="51531"/>
                        <a14:foregroundMark x1="10913" y1="47835" x2="18468" y2="36431"/>
                        <a14:foregroundMark x1="62539" y1="70433" x2="58657" y2="87328"/>
                        <a14:foregroundMark x1="58657" y1="87328" x2="58447" y2="87434"/>
                        <a14:foregroundMark x1="57922" y1="95987" x2="60336" y2="87751"/>
                        <a14:foregroundMark x1="6401" y1="51320" x2="7030" y2="50581"/>
                        <a14:foregroundMark x1="6191" y1="51320" x2="6401" y2="51320"/>
                        <a14:foregroundMark x1="64533" y1="36325" x2="82043" y2="37756"/>
                        <a14:backgroundMark x1="19412" y1="12777" x2="36621" y2="4857"/>
                        <a14:backgroundMark x1="47219" y1="2429" x2="92130" y2="15417"/>
                        <a14:backgroundMark x1="73767" y1="18691" x2="48374" y2="8765"/>
                        <a14:backgroundMark x1="60441" y1="16790" x2="60965" y2="20380"/>
                        <a14:backgroundMark x1="62434" y1="21753" x2="63589" y2="24921"/>
                        <a14:backgroundMark x1="74397" y1="51109" x2="75866" y2="58923"/>
                        <a14:backgroundMark x1="75866" y1="58923" x2="84260" y2="65787"/>
                        <a14:backgroundMark x1="89087" y1="88701" x2="79958" y2="87540"/>
                        <a14:backgroundMark x1="88458" y1="74762" x2="89717" y2="76663"/>
                        <a14:backgroundMark x1="87198" y1="41605" x2="90031" y2="38226"/>
                        <a14:backgroundMark x1="82476" y1="40127" x2="90451" y2="38015"/>
                        <a14:backgroundMark x1="88667" y1="38648" x2="94334" y2="39493"/>
                        <a14:backgroundMark x1="82267" y1="38332" x2="83526" y2="40866"/>
                        <a14:backgroundMark x1="82267" y1="37698" x2="83421" y2="42133"/>
                        <a14:backgroundMark x1="83421" y1="42133" x2="82057" y2="37909"/>
                        <a14:backgroundMark x1="83211" y1="42133" x2="82267" y2="38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13" y="2423299"/>
            <a:ext cx="2561385" cy="2545258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89160095-A90B-D69F-2961-FF78305DD935}"/>
              </a:ext>
            </a:extLst>
          </p:cNvPr>
          <p:cNvSpPr/>
          <p:nvPr/>
        </p:nvSpPr>
        <p:spPr>
          <a:xfrm>
            <a:off x="-189873" y="8466113"/>
            <a:ext cx="7215003" cy="70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01877F4-24E1-2534-4D74-ADA0E2CEDC5D}"/>
              </a:ext>
            </a:extLst>
          </p:cNvPr>
          <p:cNvSpPr/>
          <p:nvPr/>
        </p:nvSpPr>
        <p:spPr>
          <a:xfrm>
            <a:off x="-108522" y="6499812"/>
            <a:ext cx="7025130" cy="321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2" name="Imagen 61" descr="Logotipo&#10;&#10;Descripción generada automáticamente">
            <a:extLst>
              <a:ext uri="{FF2B5EF4-FFF2-40B4-BE49-F238E27FC236}">
                <a16:creationId xmlns:a16="http://schemas.microsoft.com/office/drawing/2014/main" id="{52D9F5FA-7678-AA09-CEF1-CAD01F73DD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3020" y="1316299"/>
            <a:ext cx="1819903" cy="69762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5FEE224-4BAE-3805-745D-86806EF2C9F1}"/>
              </a:ext>
            </a:extLst>
          </p:cNvPr>
          <p:cNvSpPr txBox="1"/>
          <p:nvPr/>
        </p:nvSpPr>
        <p:spPr>
          <a:xfrm>
            <a:off x="583149" y="8533521"/>
            <a:ext cx="30095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UNIDAD DE PREVENCION Y CONTROL</a:t>
            </a:r>
          </a:p>
          <a:p>
            <a:r>
              <a:rPr lang="es-PE" sz="1050" b="1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DE EMERGENCIAS Y DESASTRES</a:t>
            </a:r>
          </a:p>
          <a:p>
            <a:r>
              <a:rPr lang="es-PE" sz="800" b="1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emergencias_geresa@regionlambayeque.gob.pe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9C55023A-BF68-CA73-BE92-64F8C299D2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" y="8493606"/>
            <a:ext cx="625532" cy="618951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BBE92747-2759-E252-B65B-510D8CA84EAE}"/>
              </a:ext>
            </a:extLst>
          </p:cNvPr>
          <p:cNvGrpSpPr/>
          <p:nvPr/>
        </p:nvGrpSpPr>
        <p:grpSpPr>
          <a:xfrm>
            <a:off x="34742" y="198473"/>
            <a:ext cx="6788514" cy="892553"/>
            <a:chOff x="5535255" y="-130017"/>
            <a:chExt cx="6697920" cy="715659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C260688-C683-E552-9DCD-729D5D241216}"/>
                </a:ext>
              </a:extLst>
            </p:cNvPr>
            <p:cNvSpPr txBox="1"/>
            <p:nvPr/>
          </p:nvSpPr>
          <p:spPr>
            <a:xfrm>
              <a:off x="5535255" y="-130017"/>
              <a:ext cx="6697920" cy="71565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3200" b="1" dirty="0">
                  <a:solidFill>
                    <a:schemeClr val="bg1"/>
                  </a:solidFill>
                  <a:latin typeface="Raleway" pitchFamily="2" charset="0"/>
                </a:rPr>
                <a:t>PRECIPITACIONES EN LA SIERRA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Raleway" pitchFamily="2" charset="0"/>
                </a:rPr>
                <a:t>(Aviso Meteorológico N°46 SENAMHI)</a:t>
              </a:r>
              <a:endParaRPr lang="es-ES" sz="3600" b="1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  <p:pic>
          <p:nvPicPr>
            <p:cNvPr id="20" name="Imagen 19" descr="Icono&#10;&#10;Descripción generada automáticamente">
              <a:extLst>
                <a:ext uri="{FF2B5EF4-FFF2-40B4-BE49-F238E27FC236}">
                  <a16:creationId xmlns:a16="http://schemas.microsoft.com/office/drawing/2014/main" id="{63988170-F568-E6F7-A8C8-77D196AC9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3848" r="5910"/>
            <a:stretch/>
          </p:blipFill>
          <p:spPr>
            <a:xfrm>
              <a:off x="6335130" y="321823"/>
              <a:ext cx="271264" cy="214157"/>
            </a:xfrm>
            <a:prstGeom prst="rect">
              <a:avLst/>
            </a:prstGeom>
          </p:spPr>
        </p:pic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BA028D96-12B8-A3E9-8703-E5EAA8FC2E9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08896" y="6949971"/>
            <a:ext cx="6533600" cy="143017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marL="380985" indent="-380985" algn="just">
              <a:buFont typeface="Wingdings" panose="05000000000000000000" pitchFamily="2" charset="2"/>
              <a:buChar char="ü"/>
            </a:pPr>
            <a:r>
              <a:rPr lang="es-PE" altLang="es-P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itchFamily="2" charset="0"/>
              </a:rPr>
              <a:t>Verificar techos, desagües y sistemas de evacuación de agua</a:t>
            </a:r>
          </a:p>
          <a:p>
            <a:pPr marL="380985" indent="-380985" algn="just">
              <a:buFont typeface="Wingdings" panose="05000000000000000000" pitchFamily="2" charset="2"/>
              <a:buChar char="ü"/>
            </a:pPr>
            <a:r>
              <a:rPr lang="es-PE" altLang="es-P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itchFamily="2" charset="0"/>
              </a:rPr>
              <a:t>Asegurar el stock de medicamentos.</a:t>
            </a:r>
          </a:p>
          <a:p>
            <a:pPr marL="380985" indent="-380985" algn="just">
              <a:buFont typeface="Wingdings" panose="05000000000000000000" pitchFamily="2" charset="2"/>
              <a:buChar char="ü"/>
            </a:pPr>
            <a:r>
              <a:rPr lang="es-PE" altLang="es-P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itchFamily="2" charset="0"/>
              </a:rPr>
              <a:t>Revisar el funcionamiento de equipos médicos y grupos electrógenos.</a:t>
            </a:r>
          </a:p>
          <a:p>
            <a:pPr marL="380985" indent="-380985" algn="just">
              <a:buFont typeface="Wingdings" panose="05000000000000000000" pitchFamily="2" charset="2"/>
              <a:buChar char="ü"/>
            </a:pPr>
            <a:r>
              <a:rPr lang="es-PE" altLang="es-P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itchFamily="2" charset="0"/>
              </a:rPr>
              <a:t>Mantener comunicación permanente con la Red/GERESA.</a:t>
            </a:r>
          </a:p>
          <a:p>
            <a:pPr marL="380985" indent="-380985" algn="just">
              <a:buFont typeface="Wingdings" panose="05000000000000000000" pitchFamily="2" charset="2"/>
              <a:buChar char="ü"/>
            </a:pPr>
            <a:r>
              <a:rPr lang="es-PE" altLang="es-P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itchFamily="2" charset="0"/>
              </a:rPr>
              <a:t>Difundir mensajes preventivos a la población.</a:t>
            </a:r>
          </a:p>
          <a:p>
            <a:pPr marL="380985" indent="-380985" algn="just">
              <a:buFont typeface="Wingdings" panose="05000000000000000000" pitchFamily="2" charset="2"/>
              <a:buChar char="ü"/>
            </a:pPr>
            <a:r>
              <a:rPr lang="es-PE" altLang="es-PE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itchFamily="2" charset="0"/>
              </a:rPr>
              <a:t>En caso de afectación REMITIR, a la Red/GERESA, Ficha EDAN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8B87680E-13AF-7FB3-A83E-60D308870A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8589" y="6314194"/>
            <a:ext cx="512607" cy="502204"/>
          </a:xfrm>
          <a:prstGeom prst="rect">
            <a:avLst/>
          </a:prstGeom>
        </p:spPr>
      </p:pic>
      <p:sp>
        <p:nvSpPr>
          <p:cNvPr id="34" name="Paralelogramo 33">
            <a:extLst>
              <a:ext uri="{FF2B5EF4-FFF2-40B4-BE49-F238E27FC236}">
                <a16:creationId xmlns:a16="http://schemas.microsoft.com/office/drawing/2014/main" id="{5BE51FA2-B22D-94EC-A97D-57FD47D1DD1E}"/>
              </a:ext>
            </a:extLst>
          </p:cNvPr>
          <p:cNvSpPr/>
          <p:nvPr/>
        </p:nvSpPr>
        <p:spPr>
          <a:xfrm>
            <a:off x="-590661" y="1545660"/>
            <a:ext cx="3837953" cy="56449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>
                <a:solidFill>
                  <a:srgbClr val="C00000"/>
                </a:solidFill>
              </a:rPr>
              <a:t>AVISO N°19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DDD9D67-A378-CF20-1653-ED76B6154BAC}"/>
              </a:ext>
            </a:extLst>
          </p:cNvPr>
          <p:cNvGrpSpPr/>
          <p:nvPr/>
        </p:nvGrpSpPr>
        <p:grpSpPr>
          <a:xfrm>
            <a:off x="46626" y="2134225"/>
            <a:ext cx="956691" cy="1122524"/>
            <a:chOff x="1415385" y="4151399"/>
            <a:chExt cx="978504" cy="978504"/>
          </a:xfrm>
        </p:grpSpPr>
        <p:pic>
          <p:nvPicPr>
            <p:cNvPr id="15" name="Imagen 14" descr="Texto, Icono&#10;&#10;Descripción generada automáticamente">
              <a:extLst>
                <a:ext uri="{FF2B5EF4-FFF2-40B4-BE49-F238E27FC236}">
                  <a16:creationId xmlns:a16="http://schemas.microsoft.com/office/drawing/2014/main" id="{82D9E8AF-7378-9879-0B08-5E5CF8314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5385" y="4151399"/>
              <a:ext cx="978504" cy="978504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04C4DE6-9821-8390-804E-4D902E519B48}"/>
                </a:ext>
              </a:extLst>
            </p:cNvPr>
            <p:cNvSpPr txBox="1"/>
            <p:nvPr/>
          </p:nvSpPr>
          <p:spPr>
            <a:xfrm>
              <a:off x="1463347" y="4450996"/>
              <a:ext cx="873870" cy="61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latin typeface="Agency FB" panose="020B0503020202020204" pitchFamily="34" charset="0"/>
                </a:rPr>
                <a:t>14</a:t>
              </a:r>
            </a:p>
            <a:p>
              <a:pPr algn="ctr"/>
              <a:r>
                <a:rPr lang="es-ES" sz="2000" b="1" dirty="0">
                  <a:latin typeface="Agency FB" panose="020B0503020202020204" pitchFamily="34" charset="0"/>
                </a:rPr>
                <a:t>FEB</a:t>
              </a:r>
              <a:endParaRPr lang="es-PE" sz="2000" b="1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5ECAFA9-CF80-FCF9-5B1B-64A35FE4F76F}"/>
              </a:ext>
            </a:extLst>
          </p:cNvPr>
          <p:cNvGrpSpPr/>
          <p:nvPr/>
        </p:nvGrpSpPr>
        <p:grpSpPr>
          <a:xfrm>
            <a:off x="165504" y="4105092"/>
            <a:ext cx="1057860" cy="1122751"/>
            <a:chOff x="2527109" y="6110746"/>
            <a:chExt cx="1051184" cy="1021725"/>
          </a:xfrm>
        </p:grpSpPr>
        <p:pic>
          <p:nvPicPr>
            <p:cNvPr id="24" name="Picture 10" descr="Nube de lluvia - Iconos gratis de naturaleza">
              <a:extLst>
                <a:ext uri="{FF2B5EF4-FFF2-40B4-BE49-F238E27FC236}">
                  <a16:creationId xmlns:a16="http://schemas.microsoft.com/office/drawing/2014/main" id="{119907E7-2186-55EA-C771-7876C65FB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68" y="6110746"/>
              <a:ext cx="1021725" cy="102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384FD9E-252A-4EC7-E683-4FDAE526B0B6}"/>
                </a:ext>
              </a:extLst>
            </p:cNvPr>
            <p:cNvSpPr txBox="1"/>
            <p:nvPr/>
          </p:nvSpPr>
          <p:spPr>
            <a:xfrm>
              <a:off x="2527109" y="6373152"/>
              <a:ext cx="1051184" cy="28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srgbClr val="FF0000"/>
                  </a:solidFill>
                  <a:latin typeface="Agency FB" panose="020B0503020202020204" pitchFamily="34" charset="0"/>
                </a:rPr>
                <a:t>16-32</a:t>
              </a:r>
              <a:r>
                <a:rPr lang="es-PE" sz="1000" b="1" dirty="0">
                  <a:solidFill>
                    <a:srgbClr val="FF0000"/>
                  </a:solidFill>
                  <a:latin typeface="Agency FB" panose="020B0503020202020204" pitchFamily="34" charset="0"/>
                </a:rPr>
                <a:t>mm/día</a:t>
              </a: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9DD7296-FCC6-DDBE-E42E-6B344CE85A58}"/>
              </a:ext>
            </a:extLst>
          </p:cNvPr>
          <p:cNvSpPr txBox="1"/>
          <p:nvPr/>
        </p:nvSpPr>
        <p:spPr>
          <a:xfrm>
            <a:off x="2783863" y="5708332"/>
            <a:ext cx="2038186" cy="49244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gency FB" panose="020B0503020202020204" pitchFamily="34" charset="0"/>
              </a:rPr>
              <a:t>Distritos afectados: </a:t>
            </a:r>
          </a:p>
          <a:p>
            <a:pPr algn="ctr"/>
            <a:r>
              <a:rPr lang="es-ES" sz="1200" dirty="0">
                <a:latin typeface="Agency FB" panose="020B0503020202020204" pitchFamily="34" charset="0"/>
              </a:rPr>
              <a:t>Incahuasi, Kañaris, Oyotún y Salas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BFDE8D2-9131-D874-BF01-CCC033E7A467}"/>
              </a:ext>
            </a:extLst>
          </p:cNvPr>
          <p:cNvGrpSpPr/>
          <p:nvPr/>
        </p:nvGrpSpPr>
        <p:grpSpPr>
          <a:xfrm>
            <a:off x="4669784" y="1210058"/>
            <a:ext cx="2128199" cy="1300507"/>
            <a:chOff x="7781100" y="4659512"/>
            <a:chExt cx="4514207" cy="272363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8899779-5C1A-D71C-5784-142A74F2E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33" b="21167" l="68503" r="96988">
                          <a14:foregroundMark x1="96041" y1="10583" x2="96902" y2="15083"/>
                          <a14:foregroundMark x1="96902" y1="15083" x2="97160" y2="15500"/>
                          <a14:foregroundMark x1="85198" y1="4667" x2="79260" y2="4833"/>
                          <a14:foregroundMark x1="79260" y1="4833" x2="75301" y2="6000"/>
                          <a14:foregroundMark x1="73064" y1="8583" x2="68503" y2="15500"/>
                          <a14:foregroundMark x1="81325" y1="2417" x2="82960" y2="2333"/>
                          <a14:foregroundMark x1="73236" y1="6833" x2="74010" y2="7917"/>
                          <a14:foregroundMark x1="86661" y1="5083" x2="85628" y2="7083"/>
                          <a14:backgroundMark x1="73580" y1="13417" x2="80551" y2="16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91" t="1574" r="1314" b="76612"/>
            <a:stretch/>
          </p:blipFill>
          <p:spPr bwMode="auto">
            <a:xfrm>
              <a:off x="7781100" y="4659512"/>
              <a:ext cx="4514207" cy="2723639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A1EDCB8-97AB-CE71-C6EB-A12C7DED9D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333" b="21167" l="68503" r="96988">
                          <a14:foregroundMark x1="96041" y1="10583" x2="96902" y2="15083"/>
                          <a14:foregroundMark x1="96902" y1="15083" x2="97160" y2="15500"/>
                          <a14:foregroundMark x1="85198" y1="4667" x2="79260" y2="4833"/>
                          <a14:foregroundMark x1="79260" y1="4833" x2="75301" y2="6000"/>
                          <a14:foregroundMark x1="73064" y1="8583" x2="68503" y2="15500"/>
                          <a14:foregroundMark x1="81325" y1="2417" x2="82960" y2="2333"/>
                          <a14:foregroundMark x1="73236" y1="6833" x2="74010" y2="7917"/>
                          <a14:foregroundMark x1="86661" y1="5083" x2="85628" y2="7083"/>
                          <a14:foregroundMark x1="75129" y1="14333" x2="79518" y2="16167"/>
                          <a14:foregroundMark x1="74957" y1="14167" x2="74010" y2="13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9" t="11420" r="18285" b="81413"/>
            <a:stretch/>
          </p:blipFill>
          <p:spPr bwMode="auto">
            <a:xfrm rot="3633203">
              <a:off x="9018409" y="5597587"/>
              <a:ext cx="1212320" cy="1102821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Imagen 79" descr="Icono&#10;&#10;Descripción generada automáticamente">
            <a:extLst>
              <a:ext uri="{FF2B5EF4-FFF2-40B4-BE49-F238E27FC236}">
                <a16:creationId xmlns:a16="http://schemas.microsoft.com/office/drawing/2014/main" id="{45C3B338-230B-B170-0749-3D9C7ED63CC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218" y="5577002"/>
            <a:ext cx="761218" cy="761218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366B6EFF-C005-5B78-7599-78D9F2DB27B2}"/>
              </a:ext>
            </a:extLst>
          </p:cNvPr>
          <p:cNvSpPr txBox="1"/>
          <p:nvPr/>
        </p:nvSpPr>
        <p:spPr>
          <a:xfrm>
            <a:off x="583149" y="5700903"/>
            <a:ext cx="1452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≈35km/h </a:t>
            </a:r>
            <a:endParaRPr lang="es-PE" sz="2000" dirty="0"/>
          </a:p>
        </p:txBody>
      </p:sp>
      <p:pic>
        <p:nvPicPr>
          <p:cNvPr id="85" name="Picture 2" descr="Logotipo de ubicación png | PNGEgg">
            <a:extLst>
              <a:ext uri="{FF2B5EF4-FFF2-40B4-BE49-F238E27FC236}">
                <a16:creationId xmlns:a16="http://schemas.microsoft.com/office/drawing/2014/main" id="{63F7352D-5AAA-FF80-6DE0-3BB786FB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344" b="96094" l="2299" r="96552">
                        <a14:foregroundMark x1="10920" y1="32227" x2="26437" y2="60742"/>
                        <a14:foregroundMark x1="44828" y1="85156" x2="90517" y2="28125"/>
                        <a14:foregroundMark x1="90517" y1="28125" x2="67529" y2="14453"/>
                        <a14:foregroundMark x1="67529" y1="14453" x2="39655" y2="11914"/>
                        <a14:foregroundMark x1="39655" y1="11914" x2="8046" y2="21875"/>
                        <a14:foregroundMark x1="8046" y1="21875" x2="37931" y2="75977"/>
                        <a14:foregroundMark x1="37931" y1="75977" x2="45690" y2="80859"/>
                        <a14:foregroundMark x1="49713" y1="93359" x2="49713" y2="96094"/>
                        <a14:foregroundMark x1="96839" y1="25977" x2="96839" y2="39258"/>
                        <a14:foregroundMark x1="31322" y1="2344" x2="62069" y2="2344"/>
                        <a14:foregroundMark x1="2299" y1="27344" x2="2299" y2="4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90" y="5215454"/>
            <a:ext cx="292207" cy="4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BE2ED46B-A588-1E1A-E599-7C6E33622F24}"/>
              </a:ext>
            </a:extLst>
          </p:cNvPr>
          <p:cNvSpPr txBox="1"/>
          <p:nvPr/>
        </p:nvSpPr>
        <p:spPr>
          <a:xfrm>
            <a:off x="1921166" y="6475740"/>
            <a:ext cx="3917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Recomendaciones a los EE.SS.</a:t>
            </a:r>
            <a:endParaRPr lang="es-PE"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7E799C6-5505-4254-B02C-F5C6BC2D83AC}"/>
              </a:ext>
            </a:extLst>
          </p:cNvPr>
          <p:cNvGrpSpPr/>
          <p:nvPr/>
        </p:nvGrpSpPr>
        <p:grpSpPr>
          <a:xfrm>
            <a:off x="2450527" y="4136099"/>
            <a:ext cx="1057860" cy="1122751"/>
            <a:chOff x="2527109" y="6110746"/>
            <a:chExt cx="1051184" cy="1021725"/>
          </a:xfrm>
        </p:grpSpPr>
        <p:pic>
          <p:nvPicPr>
            <p:cNvPr id="52" name="Picture 10" descr="Nube de lluvia - Iconos gratis de naturaleza">
              <a:extLst>
                <a:ext uri="{FF2B5EF4-FFF2-40B4-BE49-F238E27FC236}">
                  <a16:creationId xmlns:a16="http://schemas.microsoft.com/office/drawing/2014/main" id="{B63D21E4-CFE9-4AE5-8A6B-B37C66CB7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68" y="6110746"/>
              <a:ext cx="1021725" cy="102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BBDA83EF-32CA-4A5D-A07C-7A7037D08E6D}"/>
                </a:ext>
              </a:extLst>
            </p:cNvPr>
            <p:cNvSpPr txBox="1"/>
            <p:nvPr/>
          </p:nvSpPr>
          <p:spPr>
            <a:xfrm>
              <a:off x="2527109" y="6373152"/>
              <a:ext cx="1051184" cy="28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srgbClr val="FF0000"/>
                  </a:solidFill>
                  <a:latin typeface="Agency FB" panose="020B0503020202020204" pitchFamily="34" charset="0"/>
                </a:rPr>
                <a:t>15-35</a:t>
              </a:r>
              <a:r>
                <a:rPr lang="es-PE" sz="1000" b="1" dirty="0">
                  <a:solidFill>
                    <a:srgbClr val="FF0000"/>
                  </a:solidFill>
                  <a:latin typeface="Agency FB" panose="020B0503020202020204" pitchFamily="34" charset="0"/>
                </a:rPr>
                <a:t>mm/día</a:t>
              </a: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942DF378-5EED-44CB-8E08-A8FE01AC924C}"/>
              </a:ext>
            </a:extLst>
          </p:cNvPr>
          <p:cNvGrpSpPr/>
          <p:nvPr/>
        </p:nvGrpSpPr>
        <p:grpSpPr>
          <a:xfrm>
            <a:off x="4641282" y="4105092"/>
            <a:ext cx="1057860" cy="1122751"/>
            <a:chOff x="2527109" y="6110746"/>
            <a:chExt cx="1051184" cy="1021725"/>
          </a:xfrm>
        </p:grpSpPr>
        <p:pic>
          <p:nvPicPr>
            <p:cNvPr id="55" name="Picture 10" descr="Nube de lluvia - Iconos gratis de naturaleza">
              <a:extLst>
                <a:ext uri="{FF2B5EF4-FFF2-40B4-BE49-F238E27FC236}">
                  <a16:creationId xmlns:a16="http://schemas.microsoft.com/office/drawing/2014/main" id="{1EB16DE1-DBCA-4873-9812-33A2F97A8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68" y="6110746"/>
              <a:ext cx="1021725" cy="102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42DE8858-5EC5-400D-8957-F0EA2BF606E6}"/>
                </a:ext>
              </a:extLst>
            </p:cNvPr>
            <p:cNvSpPr txBox="1"/>
            <p:nvPr/>
          </p:nvSpPr>
          <p:spPr>
            <a:xfrm>
              <a:off x="2527109" y="6373152"/>
              <a:ext cx="1051184" cy="28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srgbClr val="FF0000"/>
                  </a:solidFill>
                  <a:latin typeface="Agency FB" panose="020B0503020202020204" pitchFamily="34" charset="0"/>
                </a:rPr>
                <a:t>15-35</a:t>
              </a:r>
              <a:r>
                <a:rPr lang="es-PE" sz="1000" b="1" dirty="0">
                  <a:solidFill>
                    <a:srgbClr val="FF0000"/>
                  </a:solidFill>
                  <a:latin typeface="Agency FB" panose="020B0503020202020204" pitchFamily="34" charset="0"/>
                </a:rPr>
                <a:t>mm/día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3CFB9E9-A2B4-427D-AED0-17121E9EB615}"/>
              </a:ext>
            </a:extLst>
          </p:cNvPr>
          <p:cNvGrpSpPr/>
          <p:nvPr/>
        </p:nvGrpSpPr>
        <p:grpSpPr>
          <a:xfrm>
            <a:off x="2207258" y="2110153"/>
            <a:ext cx="956691" cy="1122524"/>
            <a:chOff x="3617363" y="4079778"/>
            <a:chExt cx="978504" cy="978504"/>
          </a:xfrm>
        </p:grpSpPr>
        <p:pic>
          <p:nvPicPr>
            <p:cNvPr id="57" name="Imagen 56" descr="Texto, Icono&#10;&#10;Descripción generada automáticamente">
              <a:extLst>
                <a:ext uri="{FF2B5EF4-FFF2-40B4-BE49-F238E27FC236}">
                  <a16:creationId xmlns:a16="http://schemas.microsoft.com/office/drawing/2014/main" id="{91B332E5-5F4A-4AEB-BB24-8455B6A0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17363" y="4079778"/>
              <a:ext cx="978504" cy="978504"/>
            </a:xfrm>
            <a:prstGeom prst="rect">
              <a:avLst/>
            </a:prstGeom>
          </p:spPr>
        </p:pic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40DCC774-D6CE-4E24-838F-EF3E2BC8C22C}"/>
                </a:ext>
              </a:extLst>
            </p:cNvPr>
            <p:cNvSpPr txBox="1"/>
            <p:nvPr/>
          </p:nvSpPr>
          <p:spPr>
            <a:xfrm>
              <a:off x="3645174" y="4379314"/>
              <a:ext cx="873870" cy="61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latin typeface="Agency FB" panose="020B0503020202020204" pitchFamily="34" charset="0"/>
                </a:rPr>
                <a:t>15</a:t>
              </a:r>
            </a:p>
            <a:p>
              <a:pPr algn="ctr"/>
              <a:r>
                <a:rPr lang="es-ES" sz="2000" b="1" dirty="0">
                  <a:latin typeface="Agency FB" panose="020B0503020202020204" pitchFamily="34" charset="0"/>
                </a:rPr>
                <a:t>FEB</a:t>
              </a:r>
              <a:endParaRPr lang="es-PE" sz="2000" b="1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3597422C-C7BE-4093-A0B5-94D99B0C0DE0}"/>
              </a:ext>
            </a:extLst>
          </p:cNvPr>
          <p:cNvGrpSpPr/>
          <p:nvPr/>
        </p:nvGrpSpPr>
        <p:grpSpPr>
          <a:xfrm>
            <a:off x="4367890" y="2110153"/>
            <a:ext cx="956691" cy="1122524"/>
            <a:chOff x="1415385" y="4151399"/>
            <a:chExt cx="978504" cy="978504"/>
          </a:xfrm>
        </p:grpSpPr>
        <p:pic>
          <p:nvPicPr>
            <p:cNvPr id="60" name="Imagen 59" descr="Texto, Icono&#10;&#10;Descripción generada automáticamente">
              <a:extLst>
                <a:ext uri="{FF2B5EF4-FFF2-40B4-BE49-F238E27FC236}">
                  <a16:creationId xmlns:a16="http://schemas.microsoft.com/office/drawing/2014/main" id="{0D59B60A-2C24-4428-B8A7-B6524BF65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5385" y="4151399"/>
              <a:ext cx="978504" cy="978504"/>
            </a:xfrm>
            <a:prstGeom prst="rect">
              <a:avLst/>
            </a:prstGeom>
          </p:spPr>
        </p:pic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21637A19-432F-42F8-9E74-76BE820A9499}"/>
                </a:ext>
              </a:extLst>
            </p:cNvPr>
            <p:cNvSpPr txBox="1"/>
            <p:nvPr/>
          </p:nvSpPr>
          <p:spPr>
            <a:xfrm>
              <a:off x="1463347" y="4450996"/>
              <a:ext cx="873870" cy="61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latin typeface="Agency FB" panose="020B0503020202020204" pitchFamily="34" charset="0"/>
                </a:rPr>
                <a:t>16</a:t>
              </a:r>
            </a:p>
            <a:p>
              <a:pPr algn="ctr"/>
              <a:r>
                <a:rPr lang="es-ES" sz="2000" b="1" dirty="0">
                  <a:latin typeface="Agency FB" panose="020B0503020202020204" pitchFamily="34" charset="0"/>
                </a:rPr>
                <a:t>FEB</a:t>
              </a:r>
              <a:endParaRPr lang="es-PE" sz="2000" b="1" dirty="0">
                <a:latin typeface="Agency FB" panose="020B0503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78077BD-14F6-4E25-B2E2-2B8BBBFCC5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90" y="8554805"/>
            <a:ext cx="3128666" cy="437105"/>
          </a:xfrm>
          <a:prstGeom prst="rect">
            <a:avLst/>
          </a:prstGeom>
        </p:spPr>
      </p:pic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B043A7CF-CD58-5A42-131E-7A830BD486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3848" r="5910"/>
          <a:stretch/>
        </p:blipFill>
        <p:spPr>
          <a:xfrm>
            <a:off x="5701649" y="761997"/>
            <a:ext cx="274933" cy="2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59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4768</TotalTime>
  <Words>126</Words>
  <Application>Microsoft Office PowerPoint</Application>
  <PresentationFormat>Presentación en pantalla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Raleway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PATRICIA</dc:creator>
  <cp:lastModifiedBy>Yassira</cp:lastModifiedBy>
  <cp:revision>93</cp:revision>
  <dcterms:created xsi:type="dcterms:W3CDTF">2025-09-23T15:59:52Z</dcterms:created>
  <dcterms:modified xsi:type="dcterms:W3CDTF">2026-02-13T14:16:50Z</dcterms:modified>
</cp:coreProperties>
</file>